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58" r:id="rId4"/>
    <p:sldMasterId id="2147483671" r:id="rId5"/>
  </p:sldMasterIdLst>
  <p:notesMasterIdLst>
    <p:notesMasterId r:id="rId25"/>
  </p:notesMasterIdLst>
  <p:sldIdLst>
    <p:sldId id="256" r:id="rId6"/>
    <p:sldId id="257" r:id="rId7"/>
    <p:sldId id="258" r:id="rId8"/>
    <p:sldId id="259" r:id="rId9"/>
    <p:sldId id="264" r:id="rId10"/>
    <p:sldId id="265" r:id="rId11"/>
    <p:sldId id="266" r:id="rId12"/>
    <p:sldId id="267" r:id="rId13"/>
    <p:sldId id="273" r:id="rId14"/>
    <p:sldId id="274" r:id="rId15"/>
    <p:sldId id="275" r:id="rId16"/>
    <p:sldId id="276" r:id="rId17"/>
    <p:sldId id="270" r:id="rId18"/>
    <p:sldId id="271" r:id="rId19"/>
    <p:sldId id="272" r:id="rId20"/>
    <p:sldId id="260" r:id="rId21"/>
    <p:sldId id="261" r:id="rId22"/>
    <p:sldId id="277" r:id="rId23"/>
    <p:sldId id="263" r:id="rId24"/>
  </p:sldIdLst>
  <p:sldSz cx="14630400" cy="8229600"/>
  <p:notesSz cx="8229600" cy="14630400"/>
  <p:embeddedFontLst>
    <p:embeddedFont>
      <p:font typeface="Open Sans" panose="020B0606030504020204" pitchFamily="34" charset="0"/>
      <p:regular r:id="rId26"/>
    </p:embeddedFont>
    <p:embeddedFont>
      <p:font typeface="Tomorrow" panose="020B0604020202020204" charset="0"/>
      <p:regular r:id="rId27"/>
    </p:embeddedFont>
    <p:embeddedFont>
      <p:font typeface="Tomorrow Semi Bold" panose="020B0604020202020204" charset="0"/>
      <p:regular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3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1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3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610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3da03eb508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33da03eb508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3da03eb508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3da03eb508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3da03eb508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3da03eb508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42349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5757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1173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474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98733" y="1191320"/>
            <a:ext cx="13632960" cy="328416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832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98720" y="4534600"/>
            <a:ext cx="13632960" cy="12681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448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062529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98720" y="3441360"/>
            <a:ext cx="13632960" cy="13468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76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298799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98720" y="1843960"/>
            <a:ext cx="13632960" cy="54662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520" lvl="0" indent="-54864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463040" lvl="1" indent="-508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560" lvl="2" indent="-508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6080" lvl="3" indent="-508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600" lvl="4" indent="-508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9120" lvl="5" indent="-508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640" lvl="6" indent="-5080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2160" lvl="7" indent="-508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680" lvl="8" indent="-5080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313243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98720" y="1843960"/>
            <a:ext cx="6399840" cy="54662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520" lvl="0" indent="-5080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240"/>
            </a:lvl1pPr>
            <a:lvl2pPr marL="1463040" lvl="1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2pPr>
            <a:lvl3pPr marL="2194560" lvl="2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3pPr>
            <a:lvl4pPr marL="2926080" lvl="3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4pPr>
            <a:lvl5pPr marL="3657600" lvl="4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5pPr>
            <a:lvl6pPr marL="4389120" lvl="5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6pPr>
            <a:lvl7pPr marL="5120640" lvl="6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7pPr>
            <a:lvl8pPr marL="5852160" lvl="7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8pPr>
            <a:lvl9pPr marL="6583680" lvl="8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7731840" y="1843960"/>
            <a:ext cx="6399840" cy="54662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520" lvl="0" indent="-5080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240"/>
            </a:lvl1pPr>
            <a:lvl2pPr marL="1463040" lvl="1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2pPr>
            <a:lvl3pPr marL="2194560" lvl="2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3pPr>
            <a:lvl4pPr marL="2926080" lvl="3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4pPr>
            <a:lvl5pPr marL="3657600" lvl="4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5pPr>
            <a:lvl6pPr marL="4389120" lvl="5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6pPr>
            <a:lvl7pPr marL="5120640" lvl="6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7pPr>
            <a:lvl8pPr marL="5852160" lvl="7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8pPr>
            <a:lvl9pPr marL="6583680" lvl="8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889391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270737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98720" y="888960"/>
            <a:ext cx="4492800" cy="12091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84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98720" y="2223360"/>
            <a:ext cx="4492800" cy="50870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520" lvl="0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1pPr>
            <a:lvl2pPr marL="1463040" lvl="1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2pPr>
            <a:lvl3pPr marL="2194560" lvl="2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3pPr>
            <a:lvl4pPr marL="2926080" lvl="3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4pPr>
            <a:lvl5pPr marL="3657600" lvl="4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5pPr>
            <a:lvl6pPr marL="4389120" lvl="5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6pPr>
            <a:lvl7pPr marL="5120640" lvl="6" indent="-48768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920"/>
            </a:lvl7pPr>
            <a:lvl8pPr marL="5852160" lvl="7" indent="-48768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920"/>
            </a:lvl8pPr>
            <a:lvl9pPr marL="6583680" lvl="8" indent="-48768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92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950748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784400" y="720240"/>
            <a:ext cx="10188480" cy="65452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768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51727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426550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7315200" y="40"/>
            <a:ext cx="7315200" cy="82296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46280" tIns="146280" rIns="146280" bIns="14628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80"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424800" y="1973080"/>
            <a:ext cx="6472320" cy="23716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672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424800" y="4484920"/>
            <a:ext cx="6472320" cy="19761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336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7903200" y="1158720"/>
            <a:ext cx="6139200" cy="5912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520" lvl="0" indent="-54864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1463040" lvl="1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2194560" lvl="2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2926080" lvl="3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3657600" lvl="4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4389120" lvl="5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5120640" lvl="6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5852160" lvl="7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6583680" lvl="8" indent="-508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208896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98720" y="6768920"/>
            <a:ext cx="9598080" cy="96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731520" lvl="0" indent="-36576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566196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98720" y="1769800"/>
            <a:ext cx="13632960" cy="3141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92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98720" y="5043560"/>
            <a:ext cx="13632960" cy="20812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731520" lvl="0" indent="-54864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463040" lvl="1" indent="-508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2194560" lvl="2" indent="-508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926080" lvl="3" indent="-5080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657600" lvl="4" indent="-508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4389120" lvl="5" indent="-508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5120640" lvl="6" indent="-5080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5852160" lvl="7" indent="-508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6583680" lvl="8" indent="-5080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0975369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99230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21229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7232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79107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03112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89224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92106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5030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4492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sldNum="0"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98720" y="1843960"/>
            <a:ext cx="13632960" cy="5466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3555933" y="7461147"/>
            <a:ext cx="877920" cy="629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600">
                <a:solidFill>
                  <a:schemeClr val="lt2"/>
                </a:solidFill>
              </a:defRPr>
            </a:lvl1pPr>
            <a:lvl2pPr lvl="1" algn="r">
              <a:buNone/>
              <a:defRPr sz="1600">
                <a:solidFill>
                  <a:schemeClr val="lt2"/>
                </a:solidFill>
              </a:defRPr>
            </a:lvl2pPr>
            <a:lvl3pPr lvl="2" algn="r">
              <a:buNone/>
              <a:defRPr sz="1600">
                <a:solidFill>
                  <a:schemeClr val="lt2"/>
                </a:solidFill>
              </a:defRPr>
            </a:lvl3pPr>
            <a:lvl4pPr lvl="3" algn="r">
              <a:buNone/>
              <a:defRPr sz="1600">
                <a:solidFill>
                  <a:schemeClr val="lt2"/>
                </a:solidFill>
              </a:defRPr>
            </a:lvl4pPr>
            <a:lvl5pPr lvl="4" algn="r">
              <a:buNone/>
              <a:defRPr sz="1600">
                <a:solidFill>
                  <a:schemeClr val="lt2"/>
                </a:solidFill>
              </a:defRPr>
            </a:lvl5pPr>
            <a:lvl6pPr lvl="5" algn="r">
              <a:buNone/>
              <a:defRPr sz="1600">
                <a:solidFill>
                  <a:schemeClr val="lt2"/>
                </a:solidFill>
              </a:defRPr>
            </a:lvl6pPr>
            <a:lvl7pPr lvl="6" algn="r">
              <a:buNone/>
              <a:defRPr sz="1600">
                <a:solidFill>
                  <a:schemeClr val="lt2"/>
                </a:solidFill>
              </a:defRPr>
            </a:lvl7pPr>
            <a:lvl8pPr lvl="7" algn="r">
              <a:buNone/>
              <a:defRPr sz="1600">
                <a:solidFill>
                  <a:schemeClr val="lt2"/>
                </a:solidFill>
              </a:defRPr>
            </a:lvl8pPr>
            <a:lvl9pPr lvl="8" algn="r">
              <a:buNone/>
              <a:defRPr sz="1600">
                <a:solidFill>
                  <a:schemeClr val="lt2"/>
                </a:solidFill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888247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24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630400" cy="822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train tracks with numbers and lines&#10;&#10;AI-generated content may be incorrect.">
            <a:extLst>
              <a:ext uri="{FF2B5EF4-FFF2-40B4-BE49-F238E27FC236}">
                <a16:creationId xmlns:a16="http://schemas.microsoft.com/office/drawing/2014/main" id="{0A2F9403-F625-99CE-615B-19B49051AC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285" t="6592" r="12505" b="1"/>
          <a:stretch/>
        </p:blipFill>
        <p:spPr>
          <a:xfrm>
            <a:off x="4226961" y="10"/>
            <a:ext cx="10403439" cy="82295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D3981AC-7B61-4947-BCF3-F7AA7FA38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1707921" cy="82296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0"/>
          <p:cNvSpPr/>
          <p:nvPr/>
        </p:nvSpPr>
        <p:spPr>
          <a:xfrm>
            <a:off x="445312" y="1393545"/>
            <a:ext cx="4125773" cy="13496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indent="0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Projekt </a:t>
            </a:r>
            <a:r>
              <a:rPr lang="en-US" sz="3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Integrace</a:t>
            </a: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</a:t>
            </a: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Digitální</a:t>
            </a: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Dopis</a:t>
            </a:r>
            <a:endParaRPr lang="en-US" sz="3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71" y="726948"/>
            <a:ext cx="87782" cy="6583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892" y="2932176"/>
            <a:ext cx="3961181" cy="10972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 1"/>
          <p:cNvSpPr/>
          <p:nvPr/>
        </p:nvSpPr>
        <p:spPr>
          <a:xfrm>
            <a:off x="445312" y="3261664"/>
            <a:ext cx="4126688" cy="3848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</a:rPr>
              <a:t>Prezentace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plánu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integrace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firmy</a:t>
            </a:r>
            <a:r>
              <a:rPr lang="en-US" sz="2000" dirty="0">
                <a:solidFill>
                  <a:schemeClr val="bg1"/>
                </a:solidFill>
              </a:rPr>
              <a:t> "</a:t>
            </a:r>
            <a:r>
              <a:rPr lang="en-US" sz="2000" dirty="0" err="1">
                <a:solidFill>
                  <a:schemeClr val="bg1"/>
                </a:solidFill>
              </a:rPr>
              <a:t>Levou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Zadní</a:t>
            </a:r>
            <a:r>
              <a:rPr lang="en-US" sz="2000" dirty="0">
                <a:solidFill>
                  <a:schemeClr val="bg1"/>
                </a:solidFill>
              </a:rPr>
              <a:t>" </a:t>
            </a:r>
            <a:r>
              <a:rPr lang="en-US" sz="2000" dirty="0" err="1">
                <a:solidFill>
                  <a:schemeClr val="bg1"/>
                </a:solidFill>
              </a:rPr>
              <a:t>na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službu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Digitální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Dopis</a:t>
            </a:r>
            <a:r>
              <a:rPr lang="en-US" sz="2000" dirty="0">
                <a:solidFill>
                  <a:schemeClr val="bg1"/>
                </a:solidFill>
              </a:rPr>
              <a:t>. </a:t>
            </a:r>
            <a:r>
              <a:rPr lang="en-US" sz="2000" dirty="0" err="1">
                <a:solidFill>
                  <a:schemeClr val="bg1"/>
                </a:solidFill>
              </a:rPr>
              <a:t>Seznamte</a:t>
            </a:r>
            <a:r>
              <a:rPr lang="en-US" sz="2000" dirty="0">
                <a:solidFill>
                  <a:schemeClr val="bg1"/>
                </a:solidFill>
              </a:rPr>
              <a:t> se s </a:t>
            </a:r>
            <a:r>
              <a:rPr lang="en-US" sz="2000" dirty="0" err="1">
                <a:solidFill>
                  <a:schemeClr val="bg1"/>
                </a:solidFill>
              </a:rPr>
              <a:t>naším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týmem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cíli</a:t>
            </a:r>
            <a:r>
              <a:rPr lang="en-US" sz="2000" dirty="0">
                <a:solidFill>
                  <a:schemeClr val="bg1"/>
                </a:solidFill>
              </a:rPr>
              <a:t>, </a:t>
            </a:r>
            <a:r>
              <a:rPr lang="en-US" sz="2000" dirty="0" err="1">
                <a:solidFill>
                  <a:schemeClr val="bg1"/>
                </a:solidFill>
              </a:rPr>
              <a:t>harmonogramem</a:t>
            </a:r>
            <a:r>
              <a:rPr lang="en-US" sz="2000" dirty="0">
                <a:solidFill>
                  <a:schemeClr val="bg1"/>
                </a:solidFill>
              </a:rPr>
              <a:t> a </a:t>
            </a:r>
            <a:r>
              <a:rPr lang="en-US" sz="2000" dirty="0" err="1">
                <a:solidFill>
                  <a:schemeClr val="bg1"/>
                </a:solidFill>
              </a:rPr>
              <a:t>klíčovými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osobami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projektu</a:t>
            </a:r>
            <a:r>
              <a:rPr lang="en-US" sz="20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0BB68DB-B159-F59C-DEE7-AF8B45744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DBD02-33CE-AB0A-7DE3-87095391C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499108"/>
            <a:ext cx="12618720" cy="1093470"/>
          </a:xfrm>
        </p:spPr>
        <p:txBody>
          <a:bodyPr/>
          <a:lstStyle/>
          <a:p>
            <a:pPr algn="ctr"/>
            <a:r>
              <a:rPr lang="cs-CZ" dirty="0"/>
              <a:t>CÍLE PROJEKTU 1</a:t>
            </a:r>
            <a:r>
              <a:rPr lang="en-US" dirty="0"/>
              <a:t>-4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568D96-1D1C-FB28-7F20-E8D4BA702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479" y="3746197"/>
            <a:ext cx="12618720" cy="4245881"/>
          </a:xfrm>
        </p:spPr>
        <p:txBody>
          <a:bodyPr>
            <a:normAutofit/>
          </a:bodyPr>
          <a:lstStyle/>
          <a:p>
            <a:r>
              <a:rPr lang="cs-CZ" sz="4400" dirty="0"/>
              <a:t>Po zpracování extrahovaných dat budou dopisy vygenerovány ve formátu PDF společně s metadaty a automaticky předány do služby Digitálního Dopisu. Tato služba zajistí tisk, obálkování a fyzické doručení adresátovi. Cílem tohoto kroku je minimalizace zatížení výpravny a eliminace manuálních procesů.</a:t>
            </a:r>
            <a:endParaRPr lang="uk-UA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3BC597-E025-79B2-B58D-F08C9F5F3396}"/>
              </a:ext>
            </a:extLst>
          </p:cNvPr>
          <p:cNvSpPr txBox="1">
            <a:spLocks/>
          </p:cNvSpPr>
          <p:nvPr/>
        </p:nvSpPr>
        <p:spPr>
          <a:xfrm>
            <a:off x="998220" y="1730294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BD5371-90D1-A695-766B-055E594F140E}"/>
              </a:ext>
            </a:extLst>
          </p:cNvPr>
          <p:cNvSpPr txBox="1">
            <a:spLocks/>
          </p:cNvSpPr>
          <p:nvPr/>
        </p:nvSpPr>
        <p:spPr>
          <a:xfrm>
            <a:off x="998220" y="1744978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F41B16-ACE4-B65A-CFEF-A2826D9C5466}"/>
              </a:ext>
            </a:extLst>
          </p:cNvPr>
          <p:cNvSpPr txBox="1"/>
          <p:nvPr/>
        </p:nvSpPr>
        <p:spPr>
          <a:xfrm>
            <a:off x="998220" y="1730294"/>
            <a:ext cx="98360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/>
              <a:t>2. </a:t>
            </a:r>
            <a:r>
              <a:rPr lang="en-US" sz="4000" dirty="0" err="1"/>
              <a:t>Předání</a:t>
            </a:r>
            <a:r>
              <a:rPr lang="en-US" sz="4000" dirty="0"/>
              <a:t> </a:t>
            </a:r>
            <a:r>
              <a:rPr lang="en-US" sz="4000" dirty="0" err="1"/>
              <a:t>dat</a:t>
            </a:r>
            <a:r>
              <a:rPr lang="en-US" sz="4000" dirty="0"/>
              <a:t> do </a:t>
            </a:r>
            <a:r>
              <a:rPr lang="en-US" sz="4000" dirty="0" err="1"/>
              <a:t>Digitálního</a:t>
            </a:r>
            <a:r>
              <a:rPr lang="en-US" sz="4000" dirty="0"/>
              <a:t> </a:t>
            </a:r>
            <a:r>
              <a:rPr lang="en-US" sz="4000" dirty="0" err="1"/>
              <a:t>Dopisu</a:t>
            </a:r>
            <a:r>
              <a:rPr lang="en-US" sz="4000" dirty="0"/>
              <a:t> – </a:t>
            </a:r>
            <a:r>
              <a:rPr lang="en-US" sz="4000" dirty="0" err="1"/>
              <a:t>automatizace</a:t>
            </a:r>
            <a:r>
              <a:rPr lang="en-US" sz="4000" dirty="0"/>
              <a:t> </a:t>
            </a:r>
            <a:r>
              <a:rPr lang="en-US" sz="4000" dirty="0" err="1"/>
              <a:t>komunikace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4142193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D02B9F8-451A-27DB-9852-67CC60396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A1C50-67A7-4CD2-C767-6D2590178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499108"/>
            <a:ext cx="12618720" cy="1093470"/>
          </a:xfrm>
        </p:spPr>
        <p:txBody>
          <a:bodyPr/>
          <a:lstStyle/>
          <a:p>
            <a:pPr algn="ctr"/>
            <a:r>
              <a:rPr lang="cs-CZ" dirty="0"/>
              <a:t>CÍLE PROJEKTU 1</a:t>
            </a:r>
            <a:r>
              <a:rPr lang="en-US" dirty="0"/>
              <a:t>-4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98FC6-18BB-1719-34D6-80F49AA19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479" y="3746197"/>
            <a:ext cx="12618720" cy="4245881"/>
          </a:xfrm>
        </p:spPr>
        <p:txBody>
          <a:bodyPr>
            <a:normAutofit/>
          </a:bodyPr>
          <a:lstStyle/>
          <a:p>
            <a:r>
              <a:rPr lang="cs-CZ" sz="4400" dirty="0"/>
              <a:t>Systém bude schopen evidovat a sledovat stav jednotlivých vypravených zásilek (odesláno, doručeno, nedoručeno, chyba). Tyto informace budou vráceny přes existující rozhraní do informačního systému a zobrazovány uživatelům pro lepší přehled o doručování.</a:t>
            </a:r>
            <a:endParaRPr lang="uk-UA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FB932C-DA59-2B76-AF5D-B006322ABF14}"/>
              </a:ext>
            </a:extLst>
          </p:cNvPr>
          <p:cNvSpPr txBox="1">
            <a:spLocks/>
          </p:cNvSpPr>
          <p:nvPr/>
        </p:nvSpPr>
        <p:spPr>
          <a:xfrm>
            <a:off x="998220" y="1730294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228C51-2DDD-4D4F-EFAD-8A0F11B0C44E}"/>
              </a:ext>
            </a:extLst>
          </p:cNvPr>
          <p:cNvSpPr txBox="1">
            <a:spLocks/>
          </p:cNvSpPr>
          <p:nvPr/>
        </p:nvSpPr>
        <p:spPr>
          <a:xfrm>
            <a:off x="998220" y="1744978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8C2EEF-918E-9217-DE1F-870CC0F8D8F6}"/>
              </a:ext>
            </a:extLst>
          </p:cNvPr>
          <p:cNvSpPr txBox="1"/>
          <p:nvPr/>
        </p:nvSpPr>
        <p:spPr>
          <a:xfrm>
            <a:off x="998220" y="1730294"/>
            <a:ext cx="98360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/>
              <a:t>3</a:t>
            </a:r>
            <a:r>
              <a:rPr lang="cs-CZ" sz="4000" dirty="0"/>
              <a:t>. </a:t>
            </a:r>
            <a:r>
              <a:rPr lang="pt-BR" sz="4000" dirty="0"/>
              <a:t>Sledování stavu zásilek – zpětná vazba o doručení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053050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C595047-7BA3-5FC8-0DF4-C403E2A20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04277-7573-A1EA-B745-42DE1B3AE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499108"/>
            <a:ext cx="12618720" cy="1093470"/>
          </a:xfrm>
        </p:spPr>
        <p:txBody>
          <a:bodyPr/>
          <a:lstStyle/>
          <a:p>
            <a:pPr algn="ctr"/>
            <a:r>
              <a:rPr lang="cs-CZ" dirty="0"/>
              <a:t>CÍLE PROJEKTU 1</a:t>
            </a:r>
            <a:r>
              <a:rPr lang="en-US" dirty="0"/>
              <a:t>-4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DCA35A-ACD9-E892-44AE-4FAE1A050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479" y="3746197"/>
            <a:ext cx="12618720" cy="4245881"/>
          </a:xfrm>
        </p:spPr>
        <p:txBody>
          <a:bodyPr>
            <a:normAutofit fontScale="92500" lnSpcReduction="20000"/>
          </a:bodyPr>
          <a:lstStyle/>
          <a:p>
            <a:r>
              <a:rPr lang="cs-CZ" sz="4400" dirty="0"/>
              <a:t>Součástí projektu bude návrh a implementace základního grafického uživatelského rozhraní (GUI), které umožní:</a:t>
            </a:r>
          </a:p>
          <a:p>
            <a:r>
              <a:rPr lang="cs-CZ" sz="4400" dirty="0"/>
              <a:t>●	Zobrazení statistik o vypravených zásilkách.</a:t>
            </a:r>
          </a:p>
          <a:p>
            <a:r>
              <a:rPr lang="cs-CZ" sz="4400" dirty="0"/>
              <a:t>●	Správu dopisů v systému.</a:t>
            </a:r>
          </a:p>
          <a:p>
            <a:r>
              <a:rPr lang="cs-CZ" sz="4400" dirty="0"/>
              <a:t>●	Možnost manuálně vytvořit dopis a odeslat jej do Digitálního Dopisu.</a:t>
            </a:r>
          </a:p>
          <a:p>
            <a:r>
              <a:rPr lang="cs-CZ" sz="4400" dirty="0"/>
              <a:t>Tato funkcionalita umožní ověřit užitečnost a proveditelnost dalšího rozvoje informačního systému.</a:t>
            </a:r>
          </a:p>
          <a:p>
            <a:endParaRPr lang="uk-UA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9FC2D0-108D-E237-EBDF-54781201DBF9}"/>
              </a:ext>
            </a:extLst>
          </p:cNvPr>
          <p:cNvSpPr txBox="1">
            <a:spLocks/>
          </p:cNvSpPr>
          <p:nvPr/>
        </p:nvSpPr>
        <p:spPr>
          <a:xfrm>
            <a:off x="998220" y="1730294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3299340-8F0A-0BF8-FEEC-626CDA280EB5}"/>
              </a:ext>
            </a:extLst>
          </p:cNvPr>
          <p:cNvSpPr txBox="1">
            <a:spLocks/>
          </p:cNvSpPr>
          <p:nvPr/>
        </p:nvSpPr>
        <p:spPr>
          <a:xfrm>
            <a:off x="998220" y="1744978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1B9820-01A9-4B8C-3D45-617F6F4ED67E}"/>
              </a:ext>
            </a:extLst>
          </p:cNvPr>
          <p:cNvSpPr txBox="1"/>
          <p:nvPr/>
        </p:nvSpPr>
        <p:spPr>
          <a:xfrm>
            <a:off x="998220" y="1730294"/>
            <a:ext cx="983605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/>
              <a:t>4</a:t>
            </a:r>
            <a:r>
              <a:rPr lang="cs-CZ" sz="4000" dirty="0"/>
              <a:t>. </a:t>
            </a:r>
            <a:r>
              <a:rPr lang="pt-BR" sz="4000" dirty="0"/>
              <a:t>Základní GUI pro statistiky a správu dopisů – možnost manuálního vytvoření dopisu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734934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12825" y="43687"/>
            <a:ext cx="6004750" cy="671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latin typeface="Open Sans"/>
                <a:ea typeface="Open Sans"/>
                <a:cs typeface="Open Sans"/>
                <a:sym typeface="Open Sans"/>
              </a:rPr>
              <a:t>Naše firma "Levou Zadní"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17011" y="684022"/>
            <a:ext cx="7976902" cy="514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55"/>
              </a:lnSpc>
              <a:spcBef>
                <a:spcPct val="0"/>
              </a:spcBef>
            </a:pPr>
            <a:r>
              <a:rPr lang="en-US" sz="3039">
                <a:latin typeface="Open Sans"/>
                <a:ea typeface="Open Sans"/>
                <a:cs typeface="Open Sans"/>
                <a:sym typeface="Open Sans"/>
              </a:rPr>
              <a:t>Klíčové role a odpovědnosti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330706"/>
            <a:ext cx="9968074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 dirty="0">
                <a:latin typeface="Open Sans"/>
                <a:ea typeface="Open Sans"/>
                <a:cs typeface="Open Sans"/>
                <a:sym typeface="Open Sans"/>
              </a:rPr>
              <a:t>Dmytro </a:t>
            </a:r>
            <a:r>
              <a:rPr lang="en-US" sz="2959" dirty="0" err="1">
                <a:latin typeface="Open Sans"/>
                <a:ea typeface="Open Sans"/>
                <a:cs typeface="Open Sans"/>
                <a:sym typeface="Open Sans"/>
              </a:rPr>
              <a:t>Veklych</a:t>
            </a:r>
            <a:r>
              <a:rPr lang="en-US" sz="2959" dirty="0"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n-US" sz="2959" dirty="0" err="1">
                <a:latin typeface="Open Sans"/>
                <a:ea typeface="Open Sans"/>
                <a:cs typeface="Open Sans"/>
                <a:sym typeface="Open Sans"/>
              </a:rPr>
              <a:t>Vedoucí</a:t>
            </a:r>
            <a:r>
              <a:rPr lang="en-US" sz="2959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959" dirty="0" err="1">
                <a:latin typeface="Open Sans"/>
                <a:ea typeface="Open Sans"/>
                <a:cs typeface="Open Sans"/>
                <a:sym typeface="Open Sans"/>
              </a:rPr>
              <a:t>projektu</a:t>
            </a:r>
            <a:endParaRPr lang="en-US" sz="2959" dirty="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13740" y="1964182"/>
            <a:ext cx="14630400" cy="915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</a:pP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Zodpovídá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za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celkové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řízení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projektu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 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Komunikuje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úřadem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řeší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eskalace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 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Plánuje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harmonogram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rozděluje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úkoly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 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Dohlíží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dodržení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termínů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a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kvality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řešení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3154426"/>
            <a:ext cx="9617044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Petr Novák – Backend integrace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7010" y="3787903"/>
            <a:ext cx="14630400" cy="13899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  <a:spcBef>
                <a:spcPct val="0"/>
              </a:spcBef>
            </a:pPr>
            <a:r>
              <a:rPr lang="en-US" sz="2640">
                <a:latin typeface="Open Sans"/>
                <a:ea typeface="Open Sans"/>
                <a:cs typeface="Open Sans"/>
                <a:sym typeface="Open Sans"/>
              </a:rPr>
              <a:t>🔹 Připravuje API pro napojení na stávající systém úřadu. 🔹 Řeší přenos dat mezi starým systémem a Digitálním Dopisem. 🔹 Implementuje mechanismus sledování doručení dopisů. 🔹 Spolupracuje s IT oddělením úřadu na technických aspektech.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5267707"/>
            <a:ext cx="8971129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Jan Stylář – Frontend a GUI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7010" y="5901183"/>
            <a:ext cx="14630400" cy="1392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  <a:spcBef>
                <a:spcPct val="0"/>
              </a:spcBef>
            </a:pPr>
            <a:r>
              <a:rPr lang="en-US" sz="2640">
                <a:latin typeface="Open Sans"/>
                <a:ea typeface="Open Sans"/>
                <a:cs typeface="Open Sans"/>
                <a:sym typeface="Open Sans"/>
              </a:rPr>
              <a:t>🔹 Navrhuje a implementuje uživatelské rozhraní. 🔹 Vytváří přehlednou stránku pro sledování stavu dopisů. 🔹 Testuje použitelnost a zajišťuje zpětnou vazbu od úředníků. 🔹 Připravuje designové prvky a optimalizuje UX.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03256" y="144193"/>
            <a:ext cx="9023890" cy="671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latin typeface="Open Sans"/>
                <a:ea typeface="Open Sans"/>
                <a:cs typeface="Open Sans"/>
                <a:sym typeface="Open Sans"/>
              </a:rPr>
              <a:t>Spolupráce s úřadem města Potěmkin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966622"/>
            <a:ext cx="8991149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Lukáš Snaživý – Vedoucí projektu za úřad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730316"/>
            <a:ext cx="14630400" cy="917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  <a:spcBef>
                <a:spcPct val="0"/>
              </a:spcBef>
            </a:pPr>
            <a:r>
              <a:rPr lang="en-US" sz="2640">
                <a:latin typeface="Open Sans"/>
                <a:ea typeface="Open Sans"/>
                <a:cs typeface="Open Sans"/>
                <a:sym typeface="Open Sans"/>
              </a:rPr>
              <a:t>🔹 Koordinuje projekt na straně úřadu. 🔹 Komunikuje s Dmytrem Veklychem. 🔹 Reportuje vedení města o průběhu projektu.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2897700"/>
            <a:ext cx="10345275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Patrik Štempl – Hlavní uživatel systému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3544384"/>
            <a:ext cx="14630400" cy="917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  <a:spcBef>
                <a:spcPct val="0"/>
              </a:spcBef>
            </a:pP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Denně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pracuje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s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novým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systémem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 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Poskytuje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zpětnou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vazbu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funkčnost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 🔹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Školí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ostatní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uživatele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 v </a:t>
            </a:r>
            <a:r>
              <a:rPr lang="en-US" sz="2640" dirty="0" err="1">
                <a:latin typeface="Open Sans"/>
                <a:ea typeface="Open Sans"/>
                <a:cs typeface="Open Sans"/>
                <a:sym typeface="Open Sans"/>
              </a:rPr>
              <a:t>úřadu</a:t>
            </a:r>
            <a:r>
              <a:rPr lang="en-US" sz="2640" dirty="0">
                <a:latin typeface="Open Sans"/>
                <a:ea typeface="Open Sans"/>
                <a:cs typeface="Open Sans"/>
                <a:sym typeface="Open Sans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" y="4711768"/>
            <a:ext cx="9151786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Pavel Vomáčka – IT podpora úřadu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5366073"/>
            <a:ext cx="14630400" cy="892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84"/>
              </a:lnSpc>
              <a:spcBef>
                <a:spcPct val="0"/>
              </a:spcBef>
            </a:pPr>
            <a:r>
              <a:rPr lang="en-US" sz="2560">
                <a:latin typeface="Open Sans"/>
                <a:ea typeface="Open Sans"/>
                <a:cs typeface="Open Sans"/>
                <a:sym typeface="Open Sans"/>
              </a:rPr>
              <a:t>🔹 Zajišťuje technickou součinnost při integraci. 🔹 Poskytuje přístup ke starému systému. 🔹 Řeší technické problémy spolu s naším týmem.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6383089"/>
            <a:ext cx="8265301" cy="49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9062" lvl="1" indent="-319531">
              <a:lnSpc>
                <a:spcPts val="4143"/>
              </a:lnSpc>
              <a:buFont typeface="Arial"/>
              <a:buChar char="•"/>
            </a:pPr>
            <a:r>
              <a:rPr lang="en-US" sz="2959">
                <a:latin typeface="Open Sans"/>
                <a:ea typeface="Open Sans"/>
                <a:cs typeface="Open Sans"/>
                <a:sym typeface="Open Sans"/>
              </a:rPr>
              <a:t>Vilém Vostrý – Garant projektu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0" y="6922008"/>
            <a:ext cx="14226826" cy="915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96"/>
              </a:lnSpc>
              <a:spcBef>
                <a:spcPct val="0"/>
              </a:spcBef>
            </a:pPr>
            <a:r>
              <a:rPr lang="en-US" sz="2640">
                <a:latin typeface="Open Sans"/>
                <a:ea typeface="Open Sans"/>
                <a:cs typeface="Open Sans"/>
                <a:sym typeface="Open Sans"/>
              </a:rPr>
              <a:t>🔹 Dohlíží na projekt z pohledu vedení města. 🔹 Schvaluje klíčová rozhodnutí a rozpočet. 🔹 Posuzuje, zda projekt splňuje požadavky úřadu.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67800" y="290576"/>
            <a:ext cx="4894802" cy="671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latin typeface="Open Sans"/>
                <a:ea typeface="Open Sans"/>
                <a:cs typeface="Open Sans"/>
                <a:sym typeface="Open Sans"/>
              </a:rPr>
              <a:t>Klíčové fáze projektu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9904" y="920497"/>
            <a:ext cx="14470497" cy="1503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31"/>
              </a:lnSpc>
              <a:spcBef>
                <a:spcPct val="0"/>
              </a:spcBef>
            </a:pPr>
            <a:r>
              <a:rPr lang="en-US" sz="2879">
                <a:latin typeface="Open Sans"/>
                <a:ea typeface="Open Sans"/>
                <a:cs typeface="Open Sans"/>
                <a:sym typeface="Open Sans"/>
              </a:rPr>
              <a:t>✅ Fáze 1 (T+30 dní): Napojení na stávající informační systém. 🔹 Analýza současného systému a dostupných API. 🔹 Navržení a implementace integračního rozhraní. 🔹 Testování propojení se stávající databází.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59903" y="2520443"/>
            <a:ext cx="14630400" cy="1468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latin typeface="Open Sans"/>
                <a:ea typeface="Open Sans"/>
                <a:cs typeface="Open Sans"/>
                <a:sym typeface="Open Sans"/>
              </a:rPr>
              <a:t>✅ Fáze 2 (T+60 dní): Odesílání dopisů přes Digitální Dopis. 🔹 Vývoj modulu pro generování PDF s metadaty. 🔹 Integrace s API služby Digitální Dopis. 🔹 První testovací odeslání dopisů v rámci pilotního provozu.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59904" y="4069080"/>
            <a:ext cx="14470497" cy="1468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latin typeface="Open Sans"/>
                <a:ea typeface="Open Sans"/>
                <a:cs typeface="Open Sans"/>
                <a:sym typeface="Open Sans"/>
              </a:rPr>
              <a:t>✅ Fáze 3 (T+90 dní): Monitorování stavu doručení. 🔹 Implementace sledování stavu odeslaných dopisů. 🔹 Automatická aktualizace dat ve stávajícím systému úřadu. 🔹 Testování a optimalizace přenosu informací.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59904" y="5621020"/>
            <a:ext cx="14470497" cy="1468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latin typeface="Open Sans"/>
                <a:ea typeface="Open Sans"/>
                <a:cs typeface="Open Sans"/>
                <a:sym typeface="Open Sans"/>
              </a:rPr>
              <a:t>✅ Fáze 4 (T+120 dní): Uživatelské rozhraní a testování. 🔹 Vývoj přehledné webové aplikace pro úředníky. 🔹 Interní testování a ladění uživatelského prostředí. 🔹 Školení zaměstnanců úřadu a příprava uživatelské dokumentace.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09136" y="3090029"/>
            <a:ext cx="6900505" cy="633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Potvrzení detailů integrace</a:t>
            </a:r>
            <a:endParaRPr lang="en-US" sz="3950" dirty="0">
              <a:latin typeface="Calibri Light (Headings)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36" y="4027051"/>
            <a:ext cx="1013103" cy="1215747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026087" y="4229576"/>
            <a:ext cx="2532817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Analýza</a:t>
            </a:r>
            <a:endParaRPr lang="en-US" sz="195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6" name="Text 2"/>
          <p:cNvSpPr/>
          <p:nvPr/>
        </p:nvSpPr>
        <p:spPr>
          <a:xfrm>
            <a:off x="2026087" y="4667607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Způsobů napojení</a:t>
            </a:r>
            <a:endParaRPr lang="en-US" sz="1550" dirty="0">
              <a:latin typeface="Calibri (Body)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136" y="5242798"/>
            <a:ext cx="1013103" cy="1215747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026087" y="5445323"/>
            <a:ext cx="2532817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Schůzka</a:t>
            </a:r>
            <a:endParaRPr lang="en-US" sz="195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9" name="Text 4"/>
          <p:cNvSpPr/>
          <p:nvPr/>
        </p:nvSpPr>
        <p:spPr>
          <a:xfrm>
            <a:off x="2026087" y="5883354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S dodavatelem IS</a:t>
            </a:r>
            <a:endParaRPr lang="en-US" sz="1550" dirty="0">
              <a:latin typeface="Calibri (Body)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136" y="6458545"/>
            <a:ext cx="1013103" cy="1215747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026087" y="6661071"/>
            <a:ext cx="2532817" cy="316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Definice</a:t>
            </a:r>
            <a:endParaRPr lang="en-US" sz="195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12" name="Text 6"/>
          <p:cNvSpPr/>
          <p:nvPr/>
        </p:nvSpPr>
        <p:spPr>
          <a:xfrm>
            <a:off x="2026087" y="7099102"/>
            <a:ext cx="11895177" cy="3242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15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Vstupů a výstupů</a:t>
            </a:r>
            <a:endParaRPr lang="en-US" sz="1550" dirty="0">
              <a:latin typeface="Calibri (Body)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7CE0308-B5B7-AB58-5FE6-5B2DD9982E9C}"/>
              </a:ext>
            </a:extLst>
          </p:cNvPr>
          <p:cNvSpPr/>
          <p:nvPr/>
        </p:nvSpPr>
        <p:spPr>
          <a:xfrm>
            <a:off x="1722239" y="380359"/>
            <a:ext cx="2260315" cy="2141867"/>
          </a:xfrm>
          <a:prstGeom prst="ellipse">
            <a:avLst/>
          </a:prstGeom>
          <a:solidFill>
            <a:srgbClr val="3C3C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Ideate and Shape</a:t>
            </a:r>
            <a:endParaRPr lang="uk-UA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6F9766E-81BC-106D-AD71-0A06CAA3428D}"/>
              </a:ext>
            </a:extLst>
          </p:cNvPr>
          <p:cNvSpPr/>
          <p:nvPr/>
        </p:nvSpPr>
        <p:spPr>
          <a:xfrm>
            <a:off x="10647846" y="380358"/>
            <a:ext cx="2260315" cy="2141867"/>
          </a:xfrm>
          <a:prstGeom prst="ellipse">
            <a:avLst/>
          </a:prstGeom>
          <a:solidFill>
            <a:srgbClr val="3C3C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Grow and Scale</a:t>
            </a:r>
            <a:endParaRPr lang="uk-UA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07CC69-C931-C4ED-339E-D8AD485949A7}"/>
              </a:ext>
            </a:extLst>
          </p:cNvPr>
          <p:cNvSpPr/>
          <p:nvPr/>
        </p:nvSpPr>
        <p:spPr>
          <a:xfrm>
            <a:off x="6185042" y="347772"/>
            <a:ext cx="2260315" cy="2141867"/>
          </a:xfrm>
          <a:prstGeom prst="ellipse">
            <a:avLst/>
          </a:prstGeom>
          <a:solidFill>
            <a:srgbClr val="3C3C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Create and Launch</a:t>
            </a:r>
            <a:endParaRPr lang="uk-UA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C8BE86-1FFB-B0F4-7DB5-E26713B3A0F0}"/>
              </a:ext>
            </a:extLst>
          </p:cNvPr>
          <p:cNvCxnSpPr/>
          <p:nvPr/>
        </p:nvCxnSpPr>
        <p:spPr>
          <a:xfrm>
            <a:off x="0" y="3764300"/>
            <a:ext cx="14630400" cy="0"/>
          </a:xfrm>
          <a:prstGeom prst="line">
            <a:avLst/>
          </a:prstGeom>
          <a:ln w="76200">
            <a:solidFill>
              <a:srgbClr val="3C3C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7918966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Definování API komunikace</a:t>
            </a:r>
            <a:endParaRPr lang="en-US" sz="4450" dirty="0">
              <a:latin typeface="Calibri Light (Headings)"/>
            </a:endParaRPr>
          </a:p>
        </p:txBody>
      </p:sp>
      <p:sp>
        <p:nvSpPr>
          <p:cNvPr id="3" name="Text 1"/>
          <p:cNvSpPr/>
          <p:nvPr/>
        </p:nvSpPr>
        <p:spPr>
          <a:xfrm>
            <a:off x="2708476" y="3292554"/>
            <a:ext cx="198401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Specifikace API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31863" y="3161943"/>
            <a:ext cx="128945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9937790" y="32925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Požadavky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527018" y="3550444"/>
            <a:ext cx="190500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2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9937790" y="5745123"/>
            <a:ext cx="268380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Změny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8139112" y="5776317"/>
            <a:ext cx="1893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2200" dirty="0"/>
          </a:p>
        </p:txBody>
      </p:sp>
      <p:sp>
        <p:nvSpPr>
          <p:cNvPr id="12" name="Text 7"/>
          <p:cNvSpPr/>
          <p:nvPr/>
        </p:nvSpPr>
        <p:spPr>
          <a:xfrm>
            <a:off x="1857256" y="57451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Bezpečnost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5912644" y="5387816"/>
            <a:ext cx="190500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550"/>
              </a:lnSpc>
              <a:buNone/>
            </a:pPr>
            <a:r>
              <a:rPr lang="en-US" sz="220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4</a:t>
            </a:r>
            <a:endParaRPr lang="en-US" sz="2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A97A4E-1A9E-D761-2605-F674C78A1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2055" y="1721262"/>
            <a:ext cx="6853569" cy="456301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4E2042-9AF6-B657-DAED-FAF433B9A2F4}"/>
              </a:ext>
            </a:extLst>
          </p:cNvPr>
          <p:cNvCxnSpPr/>
          <p:nvPr/>
        </p:nvCxnSpPr>
        <p:spPr>
          <a:xfrm>
            <a:off x="0" y="1721262"/>
            <a:ext cx="6331352" cy="0"/>
          </a:xfrm>
          <a:prstGeom prst="line">
            <a:avLst/>
          </a:prstGeom>
          <a:ln w="38100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E543AD5A-BDB3-E546-4108-60DC08FBE3CA}"/>
              </a:ext>
            </a:extLst>
          </p:cNvPr>
          <p:cNvSpPr txBox="1"/>
          <p:nvPr/>
        </p:nvSpPr>
        <p:spPr>
          <a:xfrm>
            <a:off x="0" y="740568"/>
            <a:ext cx="7315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400" dirty="0"/>
              <a:t>Otevřené otázky:</a:t>
            </a:r>
            <a:endParaRPr lang="uk-UA" sz="4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7B93F9-B185-EEEC-77C5-9ED0F43C2176}"/>
              </a:ext>
            </a:extLst>
          </p:cNvPr>
          <p:cNvSpPr txBox="1"/>
          <p:nvPr/>
        </p:nvSpPr>
        <p:spPr>
          <a:xfrm>
            <a:off x="104776" y="2502833"/>
            <a:ext cx="7567279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Jaké systémy a technologie aktuálně používáte</a:t>
            </a:r>
            <a:r>
              <a:rPr lang="en-US" sz="2800" dirty="0"/>
              <a:t>?</a:t>
            </a:r>
            <a:endParaRPr lang="ru-UA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Máte k dispozici zdrojové kódy nebo dokumentaci ke stávajícímu systému? </a:t>
            </a:r>
            <a:endParaRPr lang="ru-UA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Jaký je váš rozpočet na tento projekt? </a:t>
            </a:r>
            <a:endParaRPr lang="ru-UA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Jakým způsobem plánujete financování změn, které se mohou objevit v průběhu projektu? 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800" dirty="0"/>
              <a:t>Jaké uživatelské skupiny budou nový systém používat?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432386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439724"/>
            <a:ext cx="694432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Děkujeme za pozornost!</a:t>
            </a:r>
            <a:endParaRPr lang="en-US" sz="4450" dirty="0">
              <a:latin typeface="Calibri Light (Headings)"/>
            </a:endParaRPr>
          </a:p>
        </p:txBody>
      </p:sp>
      <p:sp>
        <p:nvSpPr>
          <p:cNvPr id="4" name="Text 1"/>
          <p:cNvSpPr/>
          <p:nvPr/>
        </p:nvSpPr>
        <p:spPr>
          <a:xfrm>
            <a:off x="793790" y="2202192"/>
            <a:ext cx="75564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Tomorrow" pitchFamily="34" charset="0"/>
                <a:ea typeface="Tomorrow" pitchFamily="34" charset="-122"/>
                <a:cs typeface="Tomorrow" pitchFamily="34" charset="-120"/>
              </a:rPr>
              <a:t>Těšíme se na úspěšnou spolupráci na projektu integrace na Digitální Dopis. Máte nějaké dotazy?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68633" y="1092373"/>
            <a:ext cx="9838481" cy="14268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Představení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týmu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endParaRPr lang="ru-UA" sz="4450" dirty="0">
              <a:solidFill>
                <a:srgbClr val="EDEDE8"/>
              </a:solidFill>
              <a:latin typeface="Calibri Light (Headings)"/>
              <a:ea typeface="Tomorrow Semi Bold" pitchFamily="34" charset="-122"/>
              <a:cs typeface="Tomorrow Semi Bold" pitchFamily="34" charset="-120"/>
            </a:endParaRPr>
          </a:p>
          <a:p>
            <a:pPr marL="0" indent="0">
              <a:lnSpc>
                <a:spcPts val="5550"/>
              </a:lnSpc>
              <a:buNone/>
            </a:pP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"Levou Zadní"</a:t>
            </a:r>
            <a:endParaRPr lang="en-US" sz="4450" dirty="0">
              <a:latin typeface="Calibri Light (Headings)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23B4A8A-1AA0-D88B-E7EB-CA3DF8B127B3}"/>
              </a:ext>
            </a:extLst>
          </p:cNvPr>
          <p:cNvGrpSpPr/>
          <p:nvPr/>
        </p:nvGrpSpPr>
        <p:grpSpPr>
          <a:xfrm>
            <a:off x="1130848" y="3096728"/>
            <a:ext cx="2859762" cy="2036144"/>
            <a:chOff x="781526" y="3363516"/>
            <a:chExt cx="2859762" cy="2036144"/>
          </a:xfrm>
        </p:grpSpPr>
        <p:sp>
          <p:nvSpPr>
            <p:cNvPr id="3" name="Text 1"/>
            <p:cNvSpPr/>
            <p:nvPr/>
          </p:nvSpPr>
          <p:spPr>
            <a:xfrm>
              <a:off x="793790" y="3363516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Stavrov Nikita</a:t>
              </a:r>
              <a:endParaRPr lang="en-US" sz="2200" dirty="0">
                <a:latin typeface="Calibri (Body)"/>
              </a:endParaRPr>
            </a:p>
          </p:txBody>
        </p:sp>
        <p:sp>
          <p:nvSpPr>
            <p:cNvPr id="5" name="Text 3"/>
            <p:cNvSpPr/>
            <p:nvPr/>
          </p:nvSpPr>
          <p:spPr>
            <a:xfrm>
              <a:off x="781527" y="3717846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Zadorozhnyi Fedir</a:t>
              </a:r>
              <a:endParaRPr lang="en-US" sz="2200" dirty="0">
                <a:latin typeface="Calibri (Body)"/>
              </a:endParaRPr>
            </a:p>
          </p:txBody>
        </p:sp>
        <p:sp>
          <p:nvSpPr>
            <p:cNvPr id="7" name="Text 5"/>
            <p:cNvSpPr/>
            <p:nvPr/>
          </p:nvSpPr>
          <p:spPr>
            <a:xfrm>
              <a:off x="793790" y="4020446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Zhuravel Andrii</a:t>
              </a:r>
              <a:endParaRPr lang="en-US" sz="2200" dirty="0">
                <a:latin typeface="Calibri (Body)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806053" y="4355723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Sokolov Semen</a:t>
              </a:r>
              <a:endParaRPr lang="en-US" sz="2200" dirty="0">
                <a:latin typeface="Calibri (Body)"/>
              </a:endParaRPr>
            </a:p>
          </p:txBody>
        </p:sp>
        <p:sp>
          <p:nvSpPr>
            <p:cNvPr id="11" name="Text 9"/>
            <p:cNvSpPr/>
            <p:nvPr/>
          </p:nvSpPr>
          <p:spPr>
            <a:xfrm>
              <a:off x="806053" y="4720569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Veklych Dmytro</a:t>
              </a:r>
              <a:endParaRPr lang="en-US" sz="2200" dirty="0">
                <a:latin typeface="Calibri (Body)"/>
              </a:endParaRPr>
            </a:p>
          </p:txBody>
        </p:sp>
        <p:sp>
          <p:nvSpPr>
            <p:cNvPr id="13" name="Text 11"/>
            <p:cNvSpPr/>
            <p:nvPr/>
          </p:nvSpPr>
          <p:spPr>
            <a:xfrm>
              <a:off x="781526" y="5045330"/>
              <a:ext cx="2835235" cy="354330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rgbClr val="EDEDE8"/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Vymetal Jaroslav</a:t>
              </a:r>
              <a:endParaRPr lang="en-US" sz="2200" dirty="0">
                <a:latin typeface="Calibri (Body)"/>
              </a:endParaRPr>
            </a:p>
          </p:txBody>
        </p:sp>
      </p:grpSp>
      <p:pic>
        <p:nvPicPr>
          <p:cNvPr id="6" name="Picture 5" descr="Silhouette of people sitting at a table&#10;&#10;AI-generated content may be incorrect.">
            <a:extLst>
              <a:ext uri="{FF2B5EF4-FFF2-40B4-BE49-F238E27FC236}">
                <a16:creationId xmlns:a16="http://schemas.microsoft.com/office/drawing/2014/main" id="{A7BC66A2-8A10-CD97-81E7-2B2D6F816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091" y="1"/>
            <a:ext cx="10463774" cy="8229600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softEdge rad="6350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7877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Proč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integrace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Digitálního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Dopisu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?</a:t>
            </a:r>
            <a:endParaRPr lang="en-US" sz="4450" dirty="0">
              <a:latin typeface="Calibri Light (Headings)"/>
            </a:endParaRPr>
          </a:p>
        </p:txBody>
      </p:sp>
      <p:sp>
        <p:nvSpPr>
          <p:cNvPr id="4" name="Shape 1"/>
          <p:cNvSpPr/>
          <p:nvPr/>
        </p:nvSpPr>
        <p:spPr>
          <a:xfrm>
            <a:off x="6263521" y="2671762"/>
            <a:ext cx="510302" cy="510302"/>
          </a:xfrm>
          <a:prstGeom prst="roundRect">
            <a:avLst>
              <a:gd name="adj" fmla="val 6667"/>
            </a:avLst>
          </a:prstGeom>
          <a:solidFill>
            <a:srgbClr val="3C3C3A"/>
          </a:solidFill>
          <a:ln/>
        </p:spPr>
        <p:txBody>
          <a:bodyPr/>
          <a:lstStyle/>
          <a:p>
            <a:endParaRPr lang="uk-UA"/>
          </a:p>
        </p:txBody>
      </p:sp>
      <p:sp>
        <p:nvSpPr>
          <p:cNvPr id="5" name="Text 2"/>
          <p:cNvSpPr/>
          <p:nvPr/>
        </p:nvSpPr>
        <p:spPr>
          <a:xfrm>
            <a:off x="6457950" y="2776657"/>
            <a:ext cx="154781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017306" y="269164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Efektivita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7" name="Text 4"/>
          <p:cNvSpPr/>
          <p:nvPr/>
        </p:nvSpPr>
        <p:spPr>
          <a:xfrm>
            <a:off x="7017306" y="3182064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Zrychlení komunikace</a:t>
            </a:r>
            <a:endParaRPr lang="en-US" sz="1750" dirty="0">
              <a:latin typeface="Calibri (Body)"/>
            </a:endParaRPr>
          </a:p>
        </p:txBody>
      </p:sp>
      <p:sp>
        <p:nvSpPr>
          <p:cNvPr id="8" name="Shape 5"/>
          <p:cNvSpPr/>
          <p:nvPr/>
        </p:nvSpPr>
        <p:spPr>
          <a:xfrm>
            <a:off x="6280190" y="4026932"/>
            <a:ext cx="510302" cy="510302"/>
          </a:xfrm>
          <a:prstGeom prst="roundRect">
            <a:avLst>
              <a:gd name="adj" fmla="val 6667"/>
            </a:avLst>
          </a:prstGeom>
          <a:solidFill>
            <a:srgbClr val="3C3C3A"/>
          </a:solidFill>
          <a:ln/>
        </p:spPr>
        <p:txBody>
          <a:bodyPr/>
          <a:lstStyle/>
          <a:p>
            <a:endParaRPr lang="uk-UA"/>
          </a:p>
        </p:txBody>
      </p:sp>
      <p:sp>
        <p:nvSpPr>
          <p:cNvPr id="9" name="Text 6"/>
          <p:cNvSpPr/>
          <p:nvPr/>
        </p:nvSpPr>
        <p:spPr>
          <a:xfrm>
            <a:off x="6421041" y="4111943"/>
            <a:ext cx="228600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7017306" y="40269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Náklady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017306" y="4517350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Snížení nákladů na doručení</a:t>
            </a:r>
            <a:endParaRPr lang="en-US" sz="1750" dirty="0">
              <a:latin typeface="Calibri (Body)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6280190" y="5362218"/>
            <a:ext cx="510302" cy="510302"/>
          </a:xfrm>
          <a:prstGeom prst="roundRect">
            <a:avLst>
              <a:gd name="adj" fmla="val 6667"/>
            </a:avLst>
          </a:prstGeom>
          <a:solidFill>
            <a:srgbClr val="3C3C3A"/>
          </a:solidFill>
          <a:ln/>
        </p:spPr>
        <p:txBody>
          <a:bodyPr/>
          <a:lstStyle/>
          <a:p>
            <a:endParaRPr lang="uk-UA"/>
          </a:p>
        </p:txBody>
      </p:sp>
      <p:sp>
        <p:nvSpPr>
          <p:cNvPr id="13" name="Text 10"/>
          <p:cNvSpPr/>
          <p:nvPr/>
        </p:nvSpPr>
        <p:spPr>
          <a:xfrm>
            <a:off x="6421636" y="5447228"/>
            <a:ext cx="227290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017306" y="536221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Automatizace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7017306" y="5852636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Zjednodušení procesů</a:t>
            </a:r>
            <a:endParaRPr lang="en-US" sz="1750" dirty="0">
              <a:latin typeface="Calibri (Body)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6280190" y="6697504"/>
            <a:ext cx="510302" cy="510302"/>
          </a:xfrm>
          <a:prstGeom prst="roundRect">
            <a:avLst>
              <a:gd name="adj" fmla="val 6667"/>
            </a:avLst>
          </a:prstGeom>
          <a:solidFill>
            <a:srgbClr val="3C3C3A"/>
          </a:solidFill>
          <a:ln/>
        </p:spPr>
        <p:txBody>
          <a:bodyPr/>
          <a:lstStyle/>
          <a:p>
            <a:endParaRPr lang="uk-UA"/>
          </a:p>
        </p:txBody>
      </p:sp>
      <p:sp>
        <p:nvSpPr>
          <p:cNvPr id="17" name="Text 14"/>
          <p:cNvSpPr/>
          <p:nvPr/>
        </p:nvSpPr>
        <p:spPr>
          <a:xfrm>
            <a:off x="6421041" y="6782514"/>
            <a:ext cx="228600" cy="340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C9C9C0"/>
                </a:solidFill>
                <a:latin typeface="Tomorrow Semi Bold" pitchFamily="34" charset="0"/>
                <a:ea typeface="Tomorrow Semi Bold" pitchFamily="34" charset="-122"/>
                <a:cs typeface="Tomorrow Semi Bold" pitchFamily="34" charset="-120"/>
              </a:rPr>
              <a:t>4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017306" y="669750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r>
              <a: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  <a:ea typeface="Tomorrow Semi Bold" pitchFamily="34" charset="-122"/>
                <a:cs typeface="Tomorrow Semi Bold" pitchFamily="34" charset="-120"/>
              </a:rPr>
              <a:t>Dostupnost</a:t>
            </a:r>
            <a:endParaRPr lang="en-US" sz="2200" dirty="0">
              <a:solidFill>
                <a:schemeClr val="accent3">
                  <a:lumMod val="75000"/>
                </a:schemeClr>
              </a:solidFill>
              <a:latin typeface="Calibri (Body)"/>
            </a:endParaRPr>
          </a:p>
        </p:txBody>
      </p:sp>
      <p:sp>
        <p:nvSpPr>
          <p:cNvPr id="19" name="Text 16"/>
          <p:cNvSpPr/>
          <p:nvPr/>
        </p:nvSpPr>
        <p:spPr>
          <a:xfrm>
            <a:off x="7017306" y="7187922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C9C9C0"/>
                </a:solidFill>
                <a:latin typeface="Calibri (Body)"/>
                <a:ea typeface="Tomorrow" pitchFamily="34" charset="-122"/>
                <a:cs typeface="Tomorrow" pitchFamily="34" charset="-120"/>
              </a:rPr>
              <a:t>Elektronické dokumenty kdykoli</a:t>
            </a:r>
            <a:endParaRPr lang="en-US" sz="1750" dirty="0">
              <a:latin typeface="Calibri (Body)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4705102" y="458298"/>
            <a:ext cx="615910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Hlavní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aktéři</a:t>
            </a:r>
            <a:r>
              <a:rPr lang="en-US" sz="4450" dirty="0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 </a:t>
            </a:r>
            <a:r>
              <a:rPr lang="en-US" sz="4450" dirty="0" err="1">
                <a:solidFill>
                  <a:srgbClr val="EDEDE8"/>
                </a:solidFill>
                <a:latin typeface="Calibri Light (Headings)"/>
                <a:ea typeface="Tomorrow Semi Bold" pitchFamily="34" charset="-122"/>
                <a:cs typeface="Tomorrow Semi Bold" pitchFamily="34" charset="-120"/>
              </a:rPr>
              <a:t>projektu</a:t>
            </a:r>
            <a:endParaRPr lang="en-US" sz="4450" dirty="0">
              <a:latin typeface="Calibri Light (Headings)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DD0B9EF-E6E8-5274-17EF-B9171655DC1B}"/>
              </a:ext>
            </a:extLst>
          </p:cNvPr>
          <p:cNvGrpSpPr/>
          <p:nvPr/>
        </p:nvGrpSpPr>
        <p:grpSpPr>
          <a:xfrm>
            <a:off x="2480327" y="2763002"/>
            <a:ext cx="12385450" cy="2668440"/>
            <a:chOff x="1391267" y="2304699"/>
            <a:chExt cx="12385450" cy="2668440"/>
          </a:xfrm>
        </p:grpSpPr>
        <p:pic>
          <p:nvPicPr>
            <p:cNvPr id="4" name="Image 1" descr="preencoded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9766" y="2357428"/>
              <a:ext cx="1138502" cy="1138502"/>
            </a:xfrm>
            <a:prstGeom prst="rect">
              <a:avLst/>
            </a:prstGeom>
          </p:spPr>
        </p:pic>
        <p:sp>
          <p:nvSpPr>
            <p:cNvPr id="5" name="Text 1"/>
            <p:cNvSpPr/>
            <p:nvPr/>
          </p:nvSpPr>
          <p:spPr>
            <a:xfrm>
              <a:off x="2064595" y="3594694"/>
              <a:ext cx="4602299" cy="54521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chemeClr val="accent3">
                      <a:lumMod val="75000"/>
                    </a:schemeClr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Vedoucí</a:t>
              </a:r>
              <a:endPara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</a:endParaRPr>
            </a:p>
          </p:txBody>
        </p:sp>
        <p:sp>
          <p:nvSpPr>
            <p:cNvPr id="6" name="Text 2"/>
            <p:cNvSpPr/>
            <p:nvPr/>
          </p:nvSpPr>
          <p:spPr>
            <a:xfrm>
              <a:off x="1391267" y="3843143"/>
              <a:ext cx="4602299" cy="11168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C9C9C0"/>
                  </a:solidFill>
                  <a:latin typeface="Calibri (Body)"/>
                  <a:ea typeface="Tomorrow" pitchFamily="34" charset="-122"/>
                  <a:cs typeface="Tomorrow" pitchFamily="34" charset="-120"/>
                </a:rPr>
                <a:t>Zajištění zdrojů a schválení</a:t>
              </a:r>
              <a:endParaRPr lang="en-US" sz="1750" dirty="0">
                <a:latin typeface="Calibri (Body)"/>
              </a:endParaRPr>
            </a:p>
          </p:txBody>
        </p:sp>
        <p:pic>
          <p:nvPicPr>
            <p:cNvPr id="7" name="Image 2" descr="preencoded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57092" y="2304699"/>
              <a:ext cx="1138502" cy="1138502"/>
            </a:xfrm>
            <a:prstGeom prst="rect">
              <a:avLst/>
            </a:prstGeom>
          </p:spPr>
        </p:pic>
        <p:sp>
          <p:nvSpPr>
            <p:cNvPr id="8" name="Text 3"/>
            <p:cNvSpPr/>
            <p:nvPr/>
          </p:nvSpPr>
          <p:spPr>
            <a:xfrm>
              <a:off x="5710382" y="3581953"/>
              <a:ext cx="4602538" cy="54521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chemeClr val="accent3">
                      <a:lumMod val="75000"/>
                    </a:schemeClr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IT tým</a:t>
              </a:r>
              <a:endPara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</a:endParaRPr>
            </a:p>
          </p:txBody>
        </p:sp>
        <p:sp>
          <p:nvSpPr>
            <p:cNvPr id="9" name="Text 4"/>
            <p:cNvSpPr/>
            <p:nvPr/>
          </p:nvSpPr>
          <p:spPr>
            <a:xfrm>
              <a:off x="4822120" y="3856333"/>
              <a:ext cx="4602538" cy="11168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C9C9C0"/>
                  </a:solidFill>
                  <a:latin typeface="Calibri (Body)"/>
                  <a:ea typeface="Tomorrow" pitchFamily="34" charset="-122"/>
                  <a:cs typeface="Tomorrow" pitchFamily="34" charset="-120"/>
                </a:rPr>
                <a:t>Technická realizace integrace</a:t>
              </a:r>
              <a:endParaRPr lang="en-US" sz="1750" dirty="0">
                <a:latin typeface="Calibri (Body)"/>
              </a:endParaRPr>
            </a:p>
          </p:txBody>
        </p:sp>
        <p:pic>
          <p:nvPicPr>
            <p:cNvPr id="10" name="Image 3" descr="preencoded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74418" y="2336423"/>
              <a:ext cx="1138502" cy="1138502"/>
            </a:xfrm>
            <a:prstGeom prst="rect">
              <a:avLst/>
            </a:prstGeom>
          </p:spPr>
        </p:pic>
        <p:sp>
          <p:nvSpPr>
            <p:cNvPr id="11" name="Text 5"/>
            <p:cNvSpPr/>
            <p:nvPr/>
          </p:nvSpPr>
          <p:spPr>
            <a:xfrm>
              <a:off x="9174418" y="3609186"/>
              <a:ext cx="4602299" cy="545213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dirty="0">
                  <a:solidFill>
                    <a:schemeClr val="accent3">
                      <a:lumMod val="75000"/>
                    </a:schemeClr>
                  </a:solidFill>
                  <a:latin typeface="Calibri (Body)"/>
                  <a:ea typeface="Tomorrow Semi Bold" pitchFamily="34" charset="-122"/>
                  <a:cs typeface="Tomorrow Semi Bold" pitchFamily="34" charset="-120"/>
                </a:rPr>
                <a:t>Uživatelé</a:t>
              </a:r>
              <a:endParaRPr lang="en-US" sz="2200" dirty="0">
                <a:solidFill>
                  <a:schemeClr val="accent3">
                    <a:lumMod val="75000"/>
                  </a:schemeClr>
                </a:solidFill>
                <a:latin typeface="Calibri (Body)"/>
              </a:endParaRPr>
            </a:p>
          </p:txBody>
        </p:sp>
        <p:sp>
          <p:nvSpPr>
            <p:cNvPr id="12" name="Text 6"/>
            <p:cNvSpPr/>
            <p:nvPr/>
          </p:nvSpPr>
          <p:spPr>
            <a:xfrm>
              <a:off x="8683592" y="3856333"/>
              <a:ext cx="4602299" cy="1116806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850"/>
                </a:lnSpc>
                <a:buNone/>
              </a:pPr>
              <a:r>
                <a:rPr lang="en-US" sz="1750" dirty="0">
                  <a:solidFill>
                    <a:srgbClr val="C9C9C0"/>
                  </a:solidFill>
                  <a:latin typeface="Calibri (Body)"/>
                  <a:ea typeface="Tomorrow" pitchFamily="34" charset="-122"/>
                  <a:cs typeface="Tomorrow" pitchFamily="34" charset="-120"/>
                </a:rPr>
                <a:t>Testování a zpětná vazba</a:t>
              </a:r>
              <a:endParaRPr lang="en-US" sz="1750" dirty="0">
                <a:latin typeface="Calibri (Body)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448480" y="420840"/>
            <a:ext cx="13632960" cy="1390560"/>
          </a:xfrm>
          <a:prstGeom prst="rect">
            <a:avLst/>
          </a:prstGeom>
        </p:spPr>
        <p:txBody>
          <a:bodyPr spcFirstLastPara="1" wrap="square" lIns="146280" tIns="146280" rIns="146280" bIns="146280" anchor="b" anchorCtr="0">
            <a:normAutofit/>
          </a:bodyPr>
          <a:lstStyle/>
          <a:p>
            <a:r>
              <a:rPr lang="ru" sz="5280" b="1" dirty="0"/>
              <a:t>Kontext projektu</a:t>
            </a:r>
            <a:endParaRPr sz="5280" b="1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4907680" y="2356160"/>
            <a:ext cx="9224160" cy="512928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marL="0" indent="0" algn="l">
              <a:lnSpc>
                <a:spcPct val="115000"/>
              </a:lnSpc>
              <a:spcBef>
                <a:spcPts val="1920"/>
              </a:spcBef>
            </a:pPr>
            <a:r>
              <a:rPr lang="ru" sz="2880" b="1" dirty="0">
                <a:solidFill>
                  <a:schemeClr val="dk1"/>
                </a:solidFill>
              </a:rPr>
              <a:t>Jaký problém řešíme?</a:t>
            </a:r>
            <a:endParaRPr sz="2880" b="1" dirty="0">
              <a:solidFill>
                <a:schemeClr val="dk1"/>
              </a:solidFill>
            </a:endParaRPr>
          </a:p>
          <a:p>
            <a:pPr marL="731520" indent="-497840" algn="l">
              <a:lnSpc>
                <a:spcPct val="115000"/>
              </a:lnSpc>
              <a:spcBef>
                <a:spcPts val="1920"/>
              </a:spcBef>
              <a:buClr>
                <a:schemeClr val="dk1"/>
              </a:buClr>
              <a:buSzPts val="1300"/>
              <a:buChar char="●"/>
            </a:pPr>
            <a:r>
              <a:rPr lang="ru" sz="2080" dirty="0">
                <a:solidFill>
                  <a:schemeClr val="dk1"/>
                </a:solidFill>
              </a:rPr>
              <a:t>Úřad města Potěmkin zpracovává velké množství dopravních přestupků</a:t>
            </a:r>
            <a:endParaRPr sz="2080" dirty="0">
              <a:solidFill>
                <a:schemeClr val="dk1"/>
              </a:solidFill>
            </a:endParaRPr>
          </a:p>
          <a:p>
            <a:pPr marL="731520" indent="-497840" algn="l">
              <a:lnSpc>
                <a:spcPct val="115000"/>
              </a:lnSpc>
              <a:buClr>
                <a:schemeClr val="dk1"/>
              </a:buClr>
              <a:buSzPts val="1300"/>
              <a:buChar char="●"/>
            </a:pPr>
            <a:r>
              <a:rPr lang="ru" sz="2080" dirty="0">
                <a:solidFill>
                  <a:schemeClr val="dk1"/>
                </a:solidFill>
              </a:rPr>
              <a:t>Stávající systém vyžaduje </a:t>
            </a:r>
            <a:r>
              <a:rPr lang="ru" sz="2080" b="1" dirty="0">
                <a:solidFill>
                  <a:schemeClr val="dk1"/>
                </a:solidFill>
              </a:rPr>
              <a:t>ruční tisk a odesílání</a:t>
            </a:r>
            <a:r>
              <a:rPr lang="ru" sz="2080" dirty="0">
                <a:solidFill>
                  <a:schemeClr val="dk1"/>
                </a:solidFill>
              </a:rPr>
              <a:t> oznámení</a:t>
            </a:r>
            <a:endParaRPr sz="2080" dirty="0">
              <a:solidFill>
                <a:schemeClr val="dk1"/>
              </a:solidFill>
            </a:endParaRPr>
          </a:p>
          <a:p>
            <a:pPr marL="731520" indent="-497840" algn="l">
              <a:lnSpc>
                <a:spcPct val="115000"/>
              </a:lnSpc>
              <a:buClr>
                <a:schemeClr val="dk1"/>
              </a:buClr>
              <a:buSzPts val="1300"/>
              <a:buChar char="●"/>
            </a:pPr>
            <a:r>
              <a:rPr lang="ru" sz="2080" b="1" dirty="0">
                <a:solidFill>
                  <a:schemeClr val="dk1"/>
                </a:solidFill>
              </a:rPr>
              <a:t>Důsledky:</a:t>
            </a:r>
            <a:r>
              <a:rPr lang="ru" sz="2080" dirty="0">
                <a:solidFill>
                  <a:schemeClr val="dk1"/>
                </a:solidFill>
              </a:rPr>
              <a:t> Zpoždění, chybovost, vysoké náklady</a:t>
            </a:r>
            <a:endParaRPr sz="2080" dirty="0">
              <a:solidFill>
                <a:schemeClr val="dk1"/>
              </a:solidFill>
            </a:endParaRPr>
          </a:p>
          <a:p>
            <a:pPr marL="0" indent="0" algn="l">
              <a:spcBef>
                <a:spcPts val="1920"/>
              </a:spcBef>
            </a:pPr>
            <a:endParaRPr sz="2560" dirty="0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2720" y="5226600"/>
            <a:ext cx="1714080" cy="171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352319" y="5226600"/>
            <a:ext cx="2575598" cy="171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8280" y="5226600"/>
            <a:ext cx="1714080" cy="171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1440" y="2356162"/>
            <a:ext cx="4279280" cy="443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algn="ctr"/>
            <a:r>
              <a:rPr lang="ru" b="1"/>
              <a:t>Řešení: Automatizace s Digitálním Dopisem</a:t>
            </a:r>
            <a:endParaRPr b="1"/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6279360" y="2087920"/>
            <a:ext cx="7852320" cy="548016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marL="0" indent="0">
              <a:spcBef>
                <a:spcPts val="1920"/>
              </a:spcBef>
              <a:buNone/>
            </a:pPr>
            <a:r>
              <a:rPr lang="ru" sz="2240" b="1">
                <a:solidFill>
                  <a:schemeClr val="dk1"/>
                </a:solidFill>
              </a:rPr>
              <a:t>Co navrhujeme?</a:t>
            </a:r>
            <a:endParaRPr sz="2240" b="1">
              <a:solidFill>
                <a:schemeClr val="dk1"/>
              </a:solidFill>
            </a:endParaRPr>
          </a:p>
          <a:p>
            <a:pPr indent="-508000">
              <a:spcBef>
                <a:spcPts val="1920"/>
              </a:spcBef>
              <a:buClr>
                <a:schemeClr val="dk1"/>
              </a:buClr>
              <a:buSzPts val="1400"/>
            </a:pPr>
            <a:r>
              <a:rPr lang="ru" sz="2240" b="1">
                <a:solidFill>
                  <a:schemeClr val="dk1"/>
                </a:solidFill>
              </a:rPr>
              <a:t>Automatické generování a odesílání PDF dopisů</a:t>
            </a:r>
            <a:endParaRPr sz="2240" b="1">
              <a:solidFill>
                <a:schemeClr val="dk1"/>
              </a:solidFill>
            </a:endParaRPr>
          </a:p>
          <a:p>
            <a:pPr indent="0">
              <a:spcBef>
                <a:spcPts val="1920"/>
              </a:spcBef>
              <a:buNone/>
            </a:pPr>
            <a:endParaRPr sz="2240" b="1">
              <a:solidFill>
                <a:schemeClr val="dk1"/>
              </a:solidFill>
            </a:endParaRPr>
          </a:p>
          <a:p>
            <a:pPr indent="-508000">
              <a:spcBef>
                <a:spcPts val="1920"/>
              </a:spcBef>
              <a:buClr>
                <a:schemeClr val="dk1"/>
              </a:buClr>
              <a:buSzPts val="1400"/>
            </a:pPr>
            <a:r>
              <a:rPr lang="ru" sz="2240" b="1">
                <a:solidFill>
                  <a:schemeClr val="dk1"/>
                </a:solidFill>
              </a:rPr>
              <a:t>Integrace se službou Digitální Dopis</a:t>
            </a:r>
            <a:endParaRPr sz="2240" b="1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endParaRPr sz="2240" b="1">
              <a:solidFill>
                <a:schemeClr val="dk1"/>
              </a:solidFill>
            </a:endParaRPr>
          </a:p>
          <a:p>
            <a:pPr indent="-508000">
              <a:spcBef>
                <a:spcPts val="1920"/>
              </a:spcBef>
              <a:buClr>
                <a:schemeClr val="dk1"/>
              </a:buClr>
              <a:buSzPts val="1400"/>
            </a:pPr>
            <a:r>
              <a:rPr lang="ru" sz="2240" b="1">
                <a:solidFill>
                  <a:schemeClr val="dk1"/>
                </a:solidFill>
              </a:rPr>
              <a:t>Bezpečné doručení bez manuální práce</a:t>
            </a:r>
            <a:endParaRPr sz="2240" b="1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spcAft>
                <a:spcPts val="1920"/>
              </a:spcAft>
              <a:buNone/>
            </a:pPr>
            <a:endParaRPr/>
          </a:p>
        </p:txBody>
      </p:sp>
      <p:pic>
        <p:nvPicPr>
          <p:cNvPr id="66" name="Google Shape;66;p14" descr="Free fotobanka : psaní, ruka, sklenka, prst, výcvik, značka, písmo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841" y="2070181"/>
            <a:ext cx="5791678" cy="4089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algn="ctr"/>
            <a:r>
              <a:rPr lang="ru" b="1"/>
              <a:t>Přínosy projektu</a:t>
            </a:r>
            <a:endParaRPr b="1"/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xfrm>
            <a:off x="498720" y="1843960"/>
            <a:ext cx="13632960" cy="546624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marL="0" indent="0">
              <a:buNone/>
            </a:pPr>
            <a:r>
              <a:rPr lang="ru">
                <a:solidFill>
                  <a:schemeClr val="dk1"/>
                </a:solidFill>
              </a:rPr>
              <a:t>💡 </a:t>
            </a:r>
            <a:r>
              <a:rPr lang="ru" b="1">
                <a:solidFill>
                  <a:schemeClr val="dk1"/>
                </a:solidFill>
              </a:rPr>
              <a:t>Jaké výhody to přinese?</a:t>
            </a:r>
            <a:endParaRPr b="1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r>
              <a:rPr lang="ru" sz="2080" u="sng">
                <a:solidFill>
                  <a:schemeClr val="dk1"/>
                </a:solidFill>
              </a:rPr>
              <a:t>📉 </a:t>
            </a:r>
            <a:r>
              <a:rPr lang="ru" sz="2080" b="1" u="sng">
                <a:solidFill>
                  <a:schemeClr val="dk1"/>
                </a:solidFill>
              </a:rPr>
              <a:t>Snížení manuální práce</a:t>
            </a:r>
            <a:endParaRPr sz="2080" b="1" u="sng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r>
              <a:rPr lang="ru" sz="2080" u="sng">
                <a:solidFill>
                  <a:schemeClr val="dk1"/>
                </a:solidFill>
              </a:rPr>
              <a:t>🚀 </a:t>
            </a:r>
            <a:r>
              <a:rPr lang="ru" sz="2080" b="1" u="sng">
                <a:solidFill>
                  <a:schemeClr val="dk1"/>
                </a:solidFill>
              </a:rPr>
              <a:t>Rychlejší odbavení přestupků</a:t>
            </a:r>
            <a:endParaRPr sz="2080" b="1" u="sng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r>
              <a:rPr lang="ru" sz="2080" u="sng">
                <a:solidFill>
                  <a:schemeClr val="dk1"/>
                </a:solidFill>
              </a:rPr>
              <a:t>⚙️ </a:t>
            </a:r>
            <a:r>
              <a:rPr lang="ru" sz="2080" b="1" u="sng">
                <a:solidFill>
                  <a:schemeClr val="dk1"/>
                </a:solidFill>
              </a:rPr>
              <a:t>Méně chyb díky automatizaci</a:t>
            </a:r>
            <a:endParaRPr sz="2080" b="1" u="sng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r>
              <a:rPr lang="ru" sz="2080" u="sng">
                <a:solidFill>
                  <a:schemeClr val="dk1"/>
                </a:solidFill>
              </a:rPr>
              <a:t>💰 </a:t>
            </a:r>
            <a:r>
              <a:rPr lang="ru" sz="2080" b="1" u="sng">
                <a:solidFill>
                  <a:schemeClr val="dk1"/>
                </a:solidFill>
              </a:rPr>
              <a:t>Úspora nákladů na tisk a poštovné</a:t>
            </a:r>
            <a:endParaRPr sz="2080" b="1" u="sng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spcAft>
                <a:spcPts val="1920"/>
              </a:spcAft>
              <a:buNone/>
            </a:pPr>
            <a:r>
              <a:rPr lang="ru" sz="2080" u="sng">
                <a:solidFill>
                  <a:schemeClr val="dk1"/>
                </a:solidFill>
              </a:rPr>
              <a:t>🌍 </a:t>
            </a:r>
            <a:r>
              <a:rPr lang="ru" sz="2080" b="1" u="sng">
                <a:solidFill>
                  <a:schemeClr val="dk1"/>
                </a:solidFill>
              </a:rPr>
              <a:t>Ekologický přínos (méně papíru a odpadu)</a:t>
            </a:r>
            <a:endParaRPr sz="2080" u="sng">
              <a:solidFill>
                <a:schemeClr val="dk1"/>
              </a:solidFill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7721" y="1628360"/>
            <a:ext cx="3549480" cy="2681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41120" y="5599862"/>
            <a:ext cx="3774080" cy="212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 descr="Čas a peníze Stock Fotka zdarma - Public Domain Pictures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59061" y="4923231"/>
            <a:ext cx="3686800" cy="2799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498720" y="712040"/>
            <a:ext cx="13632960" cy="91632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algn="ctr"/>
            <a:r>
              <a:rPr lang="ru" b="1"/>
              <a:t>Plán implementace a další kroky</a:t>
            </a:r>
            <a:endParaRPr b="1"/>
          </a:p>
        </p:txBody>
      </p:sp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498720" y="1843960"/>
            <a:ext cx="13632960" cy="5466240"/>
          </a:xfrm>
          <a:prstGeom prst="rect">
            <a:avLst/>
          </a:prstGeom>
        </p:spPr>
        <p:txBody>
          <a:bodyPr spcFirstLastPara="1" wrap="square" lIns="146280" tIns="146280" rIns="146280" bIns="146280" anchor="t" anchorCtr="0">
            <a:normAutofit/>
          </a:bodyPr>
          <a:lstStyle/>
          <a:p>
            <a:pPr marL="0" indent="0">
              <a:spcBef>
                <a:spcPts val="1920"/>
              </a:spcBef>
              <a:buNone/>
            </a:pPr>
            <a:r>
              <a:rPr lang="ru">
                <a:solidFill>
                  <a:schemeClr val="dk1"/>
                </a:solidFill>
              </a:rPr>
              <a:t>📅 </a:t>
            </a:r>
            <a:r>
              <a:rPr lang="ru" b="1">
                <a:solidFill>
                  <a:schemeClr val="dk1"/>
                </a:solidFill>
              </a:rPr>
              <a:t>Jak budeme postupovat?</a:t>
            </a:r>
            <a:br>
              <a:rPr lang="ru" b="1">
                <a:solidFill>
                  <a:schemeClr val="dk1"/>
                </a:solidFill>
              </a:rPr>
            </a:br>
            <a:r>
              <a:rPr lang="ru" sz="2080">
                <a:solidFill>
                  <a:schemeClr val="dk1"/>
                </a:solidFill>
              </a:rPr>
              <a:t> 1️⃣ </a:t>
            </a:r>
            <a:r>
              <a:rPr lang="ru" sz="2080" b="1">
                <a:solidFill>
                  <a:schemeClr val="dk1"/>
                </a:solidFill>
              </a:rPr>
              <a:t>Analýza požadavků</a:t>
            </a:r>
            <a:r>
              <a:rPr lang="ru" sz="2080">
                <a:solidFill>
                  <a:schemeClr val="dk1"/>
                </a:solidFill>
              </a:rPr>
              <a:t> (technické specifikace)</a:t>
            </a:r>
            <a:br>
              <a:rPr lang="ru" sz="2080">
                <a:solidFill>
                  <a:schemeClr val="dk1"/>
                </a:solidFill>
              </a:rPr>
            </a:br>
            <a:r>
              <a:rPr lang="ru" sz="2080">
                <a:solidFill>
                  <a:schemeClr val="dk1"/>
                </a:solidFill>
              </a:rPr>
              <a:t> 2️⃣ </a:t>
            </a:r>
            <a:r>
              <a:rPr lang="ru" sz="2080" b="1">
                <a:solidFill>
                  <a:schemeClr val="dk1"/>
                </a:solidFill>
              </a:rPr>
              <a:t>Vývoj a testování </a:t>
            </a:r>
            <a:r>
              <a:rPr lang="ru" sz="2080">
                <a:solidFill>
                  <a:schemeClr val="dk1"/>
                </a:solidFill>
              </a:rPr>
              <a:t>(ověření funkčnosti)</a:t>
            </a:r>
            <a:br>
              <a:rPr lang="ru" sz="2080">
                <a:solidFill>
                  <a:schemeClr val="dk1"/>
                </a:solidFill>
              </a:rPr>
            </a:br>
            <a:r>
              <a:rPr lang="ru" sz="2080">
                <a:solidFill>
                  <a:schemeClr val="dk1"/>
                </a:solidFill>
              </a:rPr>
              <a:t> 3️⃣ </a:t>
            </a:r>
            <a:r>
              <a:rPr lang="ru" sz="2080" b="1">
                <a:solidFill>
                  <a:schemeClr val="dk1"/>
                </a:solidFill>
              </a:rPr>
              <a:t>Pilotní provoz</a:t>
            </a:r>
            <a:r>
              <a:rPr lang="ru" sz="2080">
                <a:solidFill>
                  <a:schemeClr val="dk1"/>
                </a:solidFill>
              </a:rPr>
              <a:t> (test na omezené sadě přestupků)</a:t>
            </a:r>
            <a:br>
              <a:rPr lang="ru" sz="2080">
                <a:solidFill>
                  <a:schemeClr val="dk1"/>
                </a:solidFill>
              </a:rPr>
            </a:br>
            <a:r>
              <a:rPr lang="ru" sz="2080">
                <a:solidFill>
                  <a:schemeClr val="dk1"/>
                </a:solidFill>
              </a:rPr>
              <a:t> 4️⃣ </a:t>
            </a:r>
            <a:r>
              <a:rPr lang="ru" sz="2080" b="1">
                <a:solidFill>
                  <a:schemeClr val="dk1"/>
                </a:solidFill>
              </a:rPr>
              <a:t>Plná implementace</a:t>
            </a:r>
            <a:r>
              <a:rPr lang="ru" sz="2080">
                <a:solidFill>
                  <a:schemeClr val="dk1"/>
                </a:solidFill>
              </a:rPr>
              <a:t> (školení, optimalizace)</a:t>
            </a:r>
            <a:endParaRPr sz="2080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endParaRPr sz="2080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buNone/>
            </a:pPr>
            <a:r>
              <a:rPr lang="ru" sz="2560">
                <a:solidFill>
                  <a:schemeClr val="dk1"/>
                </a:solidFill>
              </a:rPr>
              <a:t>📢 </a:t>
            </a:r>
            <a:r>
              <a:rPr lang="ru" sz="2560" b="1">
                <a:solidFill>
                  <a:schemeClr val="dk1"/>
                </a:solidFill>
              </a:rPr>
              <a:t>Další kroky:</a:t>
            </a:r>
            <a:endParaRPr sz="2560" b="1">
              <a:solidFill>
                <a:schemeClr val="dk1"/>
              </a:solidFill>
            </a:endParaRPr>
          </a:p>
          <a:p>
            <a:pPr indent="-497840">
              <a:spcBef>
                <a:spcPts val="1920"/>
              </a:spcBef>
              <a:buClr>
                <a:schemeClr val="dk1"/>
              </a:buClr>
              <a:buSzPts val="1300"/>
            </a:pPr>
            <a:r>
              <a:rPr lang="ru" sz="2080">
                <a:solidFill>
                  <a:schemeClr val="dk1"/>
                </a:solidFill>
              </a:rPr>
              <a:t>Svolání projektového týmu</a:t>
            </a:r>
            <a:endParaRPr sz="2080">
              <a:solidFill>
                <a:schemeClr val="dk1"/>
              </a:solidFill>
            </a:endParaRPr>
          </a:p>
          <a:p>
            <a:pPr indent="-497840">
              <a:buClr>
                <a:schemeClr val="dk1"/>
              </a:buClr>
              <a:buSzPts val="1300"/>
            </a:pPr>
            <a:r>
              <a:rPr lang="ru" sz="2080">
                <a:solidFill>
                  <a:schemeClr val="dk1"/>
                </a:solidFill>
              </a:rPr>
              <a:t>Harmonogram realizace</a:t>
            </a:r>
            <a:endParaRPr sz="2080">
              <a:solidFill>
                <a:schemeClr val="dk1"/>
              </a:solidFill>
            </a:endParaRPr>
          </a:p>
          <a:p>
            <a:pPr marL="0" indent="0">
              <a:spcBef>
                <a:spcPts val="1920"/>
              </a:spcBef>
              <a:spcAft>
                <a:spcPts val="1920"/>
              </a:spcAft>
              <a:buNone/>
            </a:pPr>
            <a:endParaRPr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9240" y="2167001"/>
            <a:ext cx="6579920" cy="3289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3DEBC-68D2-8A63-08EA-907B8622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499108"/>
            <a:ext cx="12618720" cy="1093470"/>
          </a:xfrm>
        </p:spPr>
        <p:txBody>
          <a:bodyPr/>
          <a:lstStyle/>
          <a:p>
            <a:pPr algn="ctr"/>
            <a:r>
              <a:rPr lang="cs-CZ" dirty="0"/>
              <a:t>CÍLE PROJEKTU 1</a:t>
            </a:r>
            <a:r>
              <a:rPr lang="en-US" dirty="0"/>
              <a:t>-4</a:t>
            </a:r>
            <a:endParaRPr lang="uk-U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D0A9C-D40B-17D5-0D8B-8BFD7D965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479" y="3746197"/>
            <a:ext cx="12618720" cy="4245881"/>
          </a:xfrm>
        </p:spPr>
        <p:txBody>
          <a:bodyPr>
            <a:normAutofit/>
          </a:bodyPr>
          <a:lstStyle/>
          <a:p>
            <a:r>
              <a:rPr lang="cs-CZ" sz="4400" dirty="0"/>
              <a:t>Projekt si klade za cíl napojit se na rozhraní stávajícího informačního systému, které předává metadata k tisku do tiskárny. Extrahovaná data o přestupcích budou zpracována a použita pro další kroky digitalizace. Tato integrace je klíčová pro eliminaci manuální práce a zefektivnění procesu předávání informací.</a:t>
            </a:r>
            <a:endParaRPr lang="uk-UA" sz="4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BE408-365A-02B7-C1DA-41778E778818}"/>
              </a:ext>
            </a:extLst>
          </p:cNvPr>
          <p:cNvSpPr txBox="1">
            <a:spLocks/>
          </p:cNvSpPr>
          <p:nvPr/>
        </p:nvSpPr>
        <p:spPr>
          <a:xfrm>
            <a:off x="998220" y="1730294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D0B4F0-E084-CA62-50A8-40CCA85801B3}"/>
              </a:ext>
            </a:extLst>
          </p:cNvPr>
          <p:cNvSpPr txBox="1">
            <a:spLocks/>
          </p:cNvSpPr>
          <p:nvPr/>
        </p:nvSpPr>
        <p:spPr>
          <a:xfrm>
            <a:off x="998220" y="1744978"/>
            <a:ext cx="12618720" cy="1093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99F0AA-8AD5-E9F8-34A1-22273782B864}"/>
              </a:ext>
            </a:extLst>
          </p:cNvPr>
          <p:cNvSpPr txBox="1"/>
          <p:nvPr/>
        </p:nvSpPr>
        <p:spPr>
          <a:xfrm>
            <a:off x="998220" y="1730294"/>
            <a:ext cx="983605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4000" dirty="0"/>
              <a:t>1. </a:t>
            </a:r>
            <a:r>
              <a:rPr lang="pt-BR" sz="4000" dirty="0"/>
              <a:t>Integrace </a:t>
            </a:r>
            <a:r>
              <a:rPr lang="pt-BR" sz="4400" dirty="0"/>
              <a:t>se</a:t>
            </a:r>
            <a:r>
              <a:rPr lang="pt-BR" sz="4000" dirty="0"/>
              <a:t> stávajícím IS – extrakce dat o přestupcích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428143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F46216B-77A9-411A-B9D3-5023FCB70208}"/>
    </a:ext>
  </a:extLst>
</a:theme>
</file>

<file path=ppt/theme/theme2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0F6710D678A44439D1F11A7950BA436" ma:contentTypeVersion="10" ma:contentTypeDescription="Vytvoří nový dokument" ma:contentTypeScope="" ma:versionID="95f2360592c993c2ae5b9d88ec9ed29b">
  <xsd:schema xmlns:xsd="http://www.w3.org/2001/XMLSchema" xmlns:xs="http://www.w3.org/2001/XMLSchema" xmlns:p="http://schemas.microsoft.com/office/2006/metadata/properties" xmlns:ns3="ee1f402b-26bc-4762-9ced-28824b17d32b" targetNamespace="http://schemas.microsoft.com/office/2006/metadata/properties" ma:root="true" ma:fieldsID="17de15c8caf4d21f6e4c400f4f44c6dd" ns3:_="">
    <xsd:import namespace="ee1f402b-26bc-4762-9ced-28824b17d32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1f402b-26bc-4762-9ced-28824b17d3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2" nillable="true" ma:displayName="_activity" ma:hidden="true" ma:internalName="_activity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e1f402b-26bc-4762-9ced-28824b17d32b" xsi:nil="true"/>
  </documentManagement>
</p:properties>
</file>

<file path=customXml/itemProps1.xml><?xml version="1.0" encoding="utf-8"?>
<ds:datastoreItem xmlns:ds="http://schemas.openxmlformats.org/officeDocument/2006/customXml" ds:itemID="{647752F9-525C-4484-8D15-C84271108A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1f402b-26bc-4762-9ced-28824b17d3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5FC7CC-1DE4-4680-97B8-40E7770EBA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C10C200-EFFD-4FB0-9343-C9FA94A0E135}">
  <ds:schemaRefs>
    <ds:schemaRef ds:uri="http://purl.org/dc/terms/"/>
    <ds:schemaRef ds:uri="http://schemas.microsoft.com/office/2006/metadata/properties"/>
    <ds:schemaRef ds:uri="ee1f402b-26bc-4762-9ced-28824b17d32b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87</TotalTime>
  <Words>1009</Words>
  <Application>Microsoft Office PowerPoint</Application>
  <PresentationFormat>Custom</PresentationFormat>
  <Paragraphs>127</Paragraphs>
  <Slides>19</Slides>
  <Notes>11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Tomorrow</vt:lpstr>
      <vt:lpstr>Open Sans</vt:lpstr>
      <vt:lpstr>Calibri Light (Headings)</vt:lpstr>
      <vt:lpstr>Calibri (Body)</vt:lpstr>
      <vt:lpstr>Tomorrow Semi Bold</vt:lpstr>
      <vt:lpstr>Calibri Light</vt:lpstr>
      <vt:lpstr>Office 2013 - 2022 Theme</vt:lpstr>
      <vt:lpstr>Simple Dark</vt:lpstr>
      <vt:lpstr>PowerPoint Presentation</vt:lpstr>
      <vt:lpstr>PowerPoint Presentation</vt:lpstr>
      <vt:lpstr>PowerPoint Presentation</vt:lpstr>
      <vt:lpstr>PowerPoint Presentation</vt:lpstr>
      <vt:lpstr>Kontext projektu</vt:lpstr>
      <vt:lpstr>Řešení: Automatizace s Digitálním Dopisem</vt:lpstr>
      <vt:lpstr>Přínosy projektu</vt:lpstr>
      <vt:lpstr>Plán implementace a další kroky</vt:lpstr>
      <vt:lpstr>CÍLE PROJEKTU 1-4</vt:lpstr>
      <vt:lpstr>CÍLE PROJEKTU 1-4</vt:lpstr>
      <vt:lpstr>CÍLE PROJEKTU 1-4</vt:lpstr>
      <vt:lpstr>CÍLE PROJEKTU 1-4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Stavrov Nikita</cp:lastModifiedBy>
  <cp:revision>6</cp:revision>
  <dcterms:created xsi:type="dcterms:W3CDTF">2025-03-04T12:52:13Z</dcterms:created>
  <dcterms:modified xsi:type="dcterms:W3CDTF">2025-03-08T20:42:36Z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0x01010090F6710D678A44439D1F11A7950BA436</vt:lpwstr>
  </property>
</Properties>
</file>