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Montserrat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66EC0B1-6F75-4B3C-AF3E-2F25032FE7CF}">
  <a:tblStyle styleId="{466EC0B1-6F75-4B3C-AF3E-2F25032FE7C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3c9bb15031_9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3c9bb15031_9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3c9bb15031_1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3c9bb15031_1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3c9bb15031_9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3c9bb15031_9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3c9bb15031_9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3c9bb15031_9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3c9bb15031_9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3c9bb15031_9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3c9bb15031_9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3c9bb15031_9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3c9bb15031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3c9bb15031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3c9bb15031_9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3c9bb15031_9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3c9bb15031_9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3c9bb15031_9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3c9bb15031_9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3c9bb15031_9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3c9bb15031_9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3c9bb15031_9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3c9bb15031_9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3c9bb15031_9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3c9bb15031_5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3c9bb15031_5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Projekt Integrace na Digitální Dopis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72475" y="4310875"/>
            <a:ext cx="85206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 sz="2100"/>
              <a:t>Levou Zadní</a:t>
            </a:r>
            <a:endParaRPr sz="1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Rizika projektu a jejich řešení</a:t>
            </a:r>
            <a:endParaRPr/>
          </a:p>
        </p:txBody>
      </p:sp>
      <p:sp>
        <p:nvSpPr>
          <p:cNvPr id="196" name="Google Shape;196;p22"/>
          <p:cNvSpPr txBox="1"/>
          <p:nvPr>
            <p:ph idx="1" type="body"/>
          </p:nvPr>
        </p:nvSpPr>
        <p:spPr>
          <a:xfrm>
            <a:off x="4120200" y="1116150"/>
            <a:ext cx="5023800" cy="336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z</a:t>
            </a:r>
            <a:r>
              <a:rPr b="1" lang="cs" sz="1200">
                <a:latin typeface="Arial"/>
                <a:ea typeface="Arial"/>
                <a:cs typeface="Arial"/>
                <a:sym typeface="Arial"/>
              </a:rPr>
              <a:t>poždění jednotlivých etap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: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održování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 projektových milníků, pravidelné reportování a rychlé řešení vzniklých problémů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lang="cs" sz="1200">
                <a:latin typeface="Arial"/>
                <a:ea typeface="Arial"/>
                <a:cs typeface="Arial"/>
                <a:sym typeface="Arial"/>
              </a:rPr>
              <a:t>roblémy při integraci IS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: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Z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ískání potřebných podkladů a konzultace s vedoucím IT pro bezproblémovou integraci.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nejasné požadavky na finální podobu systému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: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Nastavení jasných komunikačních prostředků a odpovědností. Průběžné potvrzování požadavků a změn.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možné právní problémy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: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Konzultace s právním oddělením úřadu, aby vše bylo v souladu s předpisy.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p22"/>
          <p:cNvPicPr preferRelativeResize="0"/>
          <p:nvPr/>
        </p:nvPicPr>
        <p:blipFill rotWithShape="1">
          <a:blip r:embed="rId3">
            <a:alphaModFix/>
          </a:blip>
          <a:srcRect b="0" l="50806" r="0" t="0"/>
          <a:stretch/>
        </p:blipFill>
        <p:spPr>
          <a:xfrm>
            <a:off x="1137656" y="1116155"/>
            <a:ext cx="2822895" cy="2717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3"/>
          <p:cNvSpPr txBox="1"/>
          <p:nvPr>
            <p:ph type="title"/>
          </p:nvPr>
        </p:nvSpPr>
        <p:spPr>
          <a:xfrm>
            <a:off x="1297500" y="600300"/>
            <a:ext cx="3742800" cy="57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Jednání a komunikace</a:t>
            </a:r>
            <a:endParaRPr/>
          </a:p>
        </p:txBody>
      </p:sp>
      <p:sp>
        <p:nvSpPr>
          <p:cNvPr id="203" name="Google Shape;203;p23"/>
          <p:cNvSpPr txBox="1"/>
          <p:nvPr>
            <p:ph idx="1" type="body"/>
          </p:nvPr>
        </p:nvSpPr>
        <p:spPr>
          <a:xfrm>
            <a:off x="1297500" y="1255425"/>
            <a:ext cx="4121400" cy="306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veškeré kontakty k dispozici ve sdílené tabulce 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(dostupné pro všechny členy týmů)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e-mailem, telefonicky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drobné úpravy, opravy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každodenní komunikace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osobně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pravidelné týdenní schůzky týmu dodavatele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zhodnocení fází projektu po jejich dokončení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společné schůzky dle domluvy (řešení problémů, velké úpravy a opravy)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ve čtvrté fázi pravidelné týdenní schůzky týmu dodavatele s cílovými uživateli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4" name="Google Shape;20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9625" y="1544400"/>
            <a:ext cx="3420300" cy="2284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4"/>
          <p:cNvSpPr txBox="1"/>
          <p:nvPr>
            <p:ph type="title"/>
          </p:nvPr>
        </p:nvSpPr>
        <p:spPr>
          <a:xfrm>
            <a:off x="1286025" y="577350"/>
            <a:ext cx="4101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Z</a:t>
            </a:r>
            <a:r>
              <a:rPr lang="cs"/>
              <a:t>ápisy z jednání</a:t>
            </a:r>
            <a:endParaRPr/>
          </a:p>
        </p:txBody>
      </p:sp>
      <p:sp>
        <p:nvSpPr>
          <p:cNvPr id="210" name="Google Shape;210;p24"/>
          <p:cNvSpPr txBox="1"/>
          <p:nvPr>
            <p:ph idx="1" type="body"/>
          </p:nvPr>
        </p:nvSpPr>
        <p:spPr>
          <a:xfrm>
            <a:off x="1067500" y="1403025"/>
            <a:ext cx="4630800" cy="235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zajišťovat 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bude Dan Měkota, za úřad revidovat Vilém Vostrý (do 4 pracovních dní od zaslání)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výhradně </a:t>
            </a:r>
            <a:r>
              <a:rPr b="1" lang="cs" sz="1200">
                <a:latin typeface="Arial"/>
                <a:ea typeface="Arial"/>
                <a:cs typeface="Arial"/>
                <a:sym typeface="Arial"/>
              </a:rPr>
              <a:t>v digitální podobě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po schválení 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ukládány do samostatné složky </a:t>
            </a:r>
            <a:r>
              <a:rPr b="1" lang="cs" sz="1200">
                <a:latin typeface="Arial"/>
                <a:ea typeface="Arial"/>
                <a:cs typeface="Arial"/>
                <a:sym typeface="Arial"/>
              </a:rPr>
              <a:t>v projektové knihovně 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(přístup ke čtení pro všechny členy týmů)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náležitosti: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datum, místo, účastníci jednání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závěry, přílohy, analýzy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úkoly a zadání, termíny, kdo je odpovědný za vypracování, řešení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" name="Google Shape;21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1450" y="1093938"/>
            <a:ext cx="2972275" cy="297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125" y="1092050"/>
            <a:ext cx="5140325" cy="387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Děkujeme za Váš čas a pozornost!</a:t>
            </a:r>
            <a:br>
              <a:rPr lang="cs"/>
            </a:br>
            <a:r>
              <a:rPr lang="cs"/>
              <a:t>Přejeme pěkný zbytek dne :)</a:t>
            </a:r>
            <a:endParaRPr/>
          </a:p>
        </p:txBody>
      </p:sp>
      <p:pic>
        <p:nvPicPr>
          <p:cNvPr id="222" name="Google Shape;22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3250" y="152400"/>
            <a:ext cx="3428350" cy="4571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Obsah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980875"/>
            <a:ext cx="3526200" cy="33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Cíle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Etapy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Informace ze smlouvy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Harmonogram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Role členů projektového týmů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Projektová knihovna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Přístup do knihovny a oprávnění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Rizika projektu a jejich řešení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Jednání a komunikace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Zápisy z jednání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0725" y="888500"/>
            <a:ext cx="3575951" cy="3575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Cíle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4645425" y="1128150"/>
            <a:ext cx="3860700" cy="34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/>
          </a:bodyPr>
          <a:lstStyle/>
          <a:p>
            <a:pPr indent="-30194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2100">
                <a:latin typeface="Arial"/>
                <a:ea typeface="Arial"/>
                <a:cs typeface="Arial"/>
                <a:sym typeface="Arial"/>
              </a:rPr>
              <a:t>usnadnění manuální práce  - tisk a obálkování dopisů</a:t>
            </a:r>
            <a:br>
              <a:rPr lang="cs" sz="2100">
                <a:latin typeface="Arial"/>
                <a:ea typeface="Arial"/>
                <a:cs typeface="Arial"/>
                <a:sym typeface="Arial"/>
              </a:rPr>
            </a:b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0194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2100">
                <a:latin typeface="Arial"/>
                <a:ea typeface="Arial"/>
                <a:cs typeface="Arial"/>
                <a:sym typeface="Arial"/>
              </a:rPr>
              <a:t>vytvoření základu  nového informačního systému</a:t>
            </a:r>
            <a:br>
              <a:rPr lang="cs" sz="2100">
                <a:latin typeface="Arial"/>
                <a:ea typeface="Arial"/>
                <a:cs typeface="Arial"/>
                <a:sym typeface="Arial"/>
              </a:rPr>
            </a:b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0194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2100">
                <a:latin typeface="Arial"/>
                <a:ea typeface="Arial"/>
                <a:cs typeface="Arial"/>
                <a:sym typeface="Arial"/>
              </a:rPr>
              <a:t>zajistit čerpání dat ze stávajícího IS</a:t>
            </a:r>
            <a:br>
              <a:rPr lang="cs" sz="2100">
                <a:latin typeface="Arial"/>
                <a:ea typeface="Arial"/>
                <a:cs typeface="Arial"/>
                <a:sym typeface="Arial"/>
              </a:rPr>
            </a:b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0194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2100">
                <a:latin typeface="Arial"/>
                <a:ea typeface="Arial"/>
                <a:cs typeface="Arial"/>
                <a:sym typeface="Arial"/>
              </a:rPr>
              <a:t>odesílání dopisu ve formátu PDF společně s metadaty na službu </a:t>
            </a:r>
            <a:r>
              <a:rPr i="1" lang="cs" sz="2100">
                <a:latin typeface="Arial"/>
                <a:ea typeface="Arial"/>
                <a:cs typeface="Arial"/>
                <a:sym typeface="Arial"/>
              </a:rPr>
              <a:t>Digitálního Dopisu</a:t>
            </a:r>
            <a:br>
              <a:rPr i="1" lang="cs" sz="2100">
                <a:latin typeface="Arial"/>
                <a:ea typeface="Arial"/>
                <a:cs typeface="Arial"/>
                <a:sym typeface="Arial"/>
              </a:rPr>
            </a:br>
            <a:endParaRPr i="1" sz="2100">
              <a:latin typeface="Arial"/>
              <a:ea typeface="Arial"/>
              <a:cs typeface="Arial"/>
              <a:sym typeface="Arial"/>
            </a:endParaRPr>
          </a:p>
          <a:p>
            <a:pPr indent="-301942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2100">
                <a:latin typeface="Arial"/>
                <a:ea typeface="Arial"/>
                <a:cs typeface="Arial"/>
                <a:sym typeface="Arial"/>
              </a:rPr>
              <a:t>služba </a:t>
            </a:r>
            <a:r>
              <a:rPr i="1" lang="cs" sz="2100">
                <a:latin typeface="Arial"/>
                <a:ea typeface="Arial"/>
                <a:cs typeface="Arial"/>
                <a:sym typeface="Arial"/>
              </a:rPr>
              <a:t>Digitálního Dopisu </a:t>
            </a:r>
            <a:r>
              <a:rPr lang="cs" sz="2100">
                <a:latin typeface="Arial"/>
                <a:ea typeface="Arial"/>
                <a:cs typeface="Arial"/>
                <a:sym typeface="Arial"/>
              </a:rPr>
              <a:t>- nabízena místním poštovním úřadem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298767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○"/>
            </a:pPr>
            <a:r>
              <a:rPr lang="cs" sz="2009">
                <a:latin typeface="Arial"/>
                <a:ea typeface="Arial"/>
                <a:cs typeface="Arial"/>
                <a:sym typeface="Arial"/>
              </a:rPr>
              <a:t>vytisknutí dopisu, vložení do obálky a následné odeslání adresátovi</a:t>
            </a:r>
            <a:endParaRPr sz="2009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700" y="1004400"/>
            <a:ext cx="3530850" cy="353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Etapy</a:t>
            </a:r>
            <a:endParaRPr/>
          </a:p>
        </p:txBody>
      </p:sp>
      <p:sp>
        <p:nvSpPr>
          <p:cNvPr id="155" name="Google Shape;155;p16"/>
          <p:cNvSpPr txBox="1"/>
          <p:nvPr>
            <p:ph idx="2" type="body"/>
          </p:nvPr>
        </p:nvSpPr>
        <p:spPr>
          <a:xfrm>
            <a:off x="1297500" y="1198475"/>
            <a:ext cx="38241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cs" sz="1500">
                <a:latin typeface="Arial"/>
                <a:ea typeface="Arial"/>
                <a:cs typeface="Arial"/>
                <a:sym typeface="Arial"/>
              </a:rPr>
              <a:t>ntegrace na rozhraní stávajícího informačního systému</a:t>
            </a:r>
            <a:br>
              <a:rPr lang="cs" sz="1500">
                <a:latin typeface="Arial"/>
                <a:ea typeface="Arial"/>
                <a:cs typeface="Arial"/>
                <a:sym typeface="Arial"/>
              </a:rPr>
            </a:b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zpracování</a:t>
            </a:r>
            <a:r>
              <a:rPr lang="cs" sz="1500">
                <a:latin typeface="Arial"/>
                <a:ea typeface="Arial"/>
                <a:cs typeface="Arial"/>
                <a:sym typeface="Arial"/>
              </a:rPr>
              <a:t> a předání</a:t>
            </a:r>
            <a:r>
              <a:rPr lang="cs" sz="1500">
                <a:latin typeface="Arial"/>
                <a:ea typeface="Arial"/>
                <a:cs typeface="Arial"/>
                <a:sym typeface="Arial"/>
              </a:rPr>
              <a:t> dat na službu </a:t>
            </a:r>
            <a:r>
              <a:rPr i="1" lang="cs" sz="1500">
                <a:latin typeface="Arial"/>
                <a:ea typeface="Arial"/>
                <a:cs typeface="Arial"/>
                <a:sym typeface="Arial"/>
              </a:rPr>
              <a:t>Digitálního Dopisu</a:t>
            </a:r>
            <a:br>
              <a:rPr lang="cs" sz="1500">
                <a:latin typeface="Arial"/>
                <a:ea typeface="Arial"/>
                <a:cs typeface="Arial"/>
                <a:sym typeface="Arial"/>
              </a:rPr>
            </a:b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evidence vypravených zásilek přes stávající informační systém</a:t>
            </a:r>
            <a:br>
              <a:rPr lang="cs" sz="1500">
                <a:latin typeface="Arial"/>
                <a:ea typeface="Arial"/>
                <a:cs typeface="Arial"/>
                <a:sym typeface="Arial"/>
              </a:rPr>
            </a:b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cs" sz="1500">
                <a:latin typeface="Arial"/>
                <a:ea typeface="Arial"/>
                <a:cs typeface="Arial"/>
                <a:sym typeface="Arial"/>
              </a:rPr>
              <a:t>navržení obrazovky, statistik a možnosti vytvoření dopisu v systému</a:t>
            </a:r>
            <a:endParaRPr sz="1500"/>
          </a:p>
        </p:txBody>
      </p:sp>
      <p:pic>
        <p:nvPicPr>
          <p:cNvPr id="156" name="Google Shape;15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1500" y="1572003"/>
            <a:ext cx="3193575" cy="216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Informace ze smlouvy</a:t>
            </a:r>
            <a:endParaRPr/>
          </a:p>
        </p:txBody>
      </p:sp>
      <p:sp>
        <p:nvSpPr>
          <p:cNvPr id="162" name="Google Shape;162;p17"/>
          <p:cNvSpPr txBox="1"/>
          <p:nvPr>
            <p:ph idx="1" type="body"/>
          </p:nvPr>
        </p:nvSpPr>
        <p:spPr>
          <a:xfrm>
            <a:off x="1297500" y="977000"/>
            <a:ext cx="7396200" cy="39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technologie nejsou specifikovány</a:t>
            </a:r>
            <a:br>
              <a:rPr lang="cs" sz="3000">
                <a:latin typeface="Arial"/>
                <a:ea typeface="Arial"/>
                <a:cs typeface="Arial"/>
                <a:sym typeface="Arial"/>
              </a:rPr>
            </a:b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přislíbená součinnost dodavatele informačního systému</a:t>
            </a:r>
            <a:br>
              <a:rPr lang="cs" sz="3000">
                <a:latin typeface="Arial"/>
                <a:ea typeface="Arial"/>
                <a:cs typeface="Arial"/>
                <a:sym typeface="Arial"/>
              </a:rPr>
            </a:br>
            <a:r>
              <a:rPr lang="cs" sz="3000">
                <a:latin typeface="Arial"/>
                <a:ea typeface="Arial"/>
                <a:cs typeface="Arial"/>
                <a:sym typeface="Arial"/>
              </a:rPr>
              <a:t> při integracích</a:t>
            </a:r>
            <a:br>
              <a:rPr lang="cs" sz="3000">
                <a:latin typeface="Arial"/>
                <a:ea typeface="Arial"/>
                <a:cs typeface="Arial"/>
                <a:sym typeface="Arial"/>
              </a:rPr>
            </a:b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den prodlení = penále 0,5 % z celkové ceny</a:t>
            </a:r>
            <a:br>
              <a:rPr lang="cs" sz="3000">
                <a:latin typeface="Arial"/>
                <a:ea typeface="Arial"/>
                <a:cs typeface="Arial"/>
                <a:sym typeface="Arial"/>
              </a:rPr>
            </a:b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akceptační kritéria pro jednotlivé etapy</a:t>
            </a:r>
            <a:br>
              <a:rPr lang="cs" sz="3000">
                <a:latin typeface="Arial"/>
                <a:ea typeface="Arial"/>
                <a:cs typeface="Arial"/>
                <a:sym typeface="Arial"/>
              </a:rPr>
            </a:b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výstup projektu zahrnuje i uživatelskou a technickou 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dokumentaci</a:t>
            </a:r>
            <a:br>
              <a:rPr lang="cs" sz="3000">
                <a:latin typeface="Arial"/>
                <a:ea typeface="Arial"/>
                <a:cs typeface="Arial"/>
                <a:sym typeface="Arial"/>
              </a:rPr>
            </a:b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Úřad požaduje poskytnutí zdrojových kódů</a:t>
            </a:r>
            <a:r>
              <a:rPr lang="cs" sz="3000">
                <a:latin typeface="Arial"/>
                <a:ea typeface="Arial"/>
                <a:cs typeface="Arial"/>
                <a:sym typeface="Arial"/>
              </a:rPr>
              <a:t> za účelem jejich</a:t>
            </a:r>
            <a:br>
              <a:rPr lang="cs" sz="3000">
                <a:latin typeface="Arial"/>
                <a:ea typeface="Arial"/>
                <a:cs typeface="Arial"/>
                <a:sym typeface="Arial"/>
              </a:rPr>
            </a:br>
            <a:r>
              <a:rPr lang="cs" sz="3000">
                <a:latin typeface="Arial"/>
                <a:ea typeface="Arial"/>
                <a:cs typeface="Arial"/>
                <a:sym typeface="Arial"/>
              </a:rPr>
              <a:t> modifikace a jejich následného využití</a:t>
            </a:r>
            <a:br>
              <a:rPr lang="cs" sz="3000">
                <a:latin typeface="Arial"/>
                <a:ea typeface="Arial"/>
                <a:cs typeface="Arial"/>
                <a:sym typeface="Arial"/>
              </a:rPr>
            </a:b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Ú</a:t>
            </a:r>
            <a:r>
              <a:rPr lang="cs" sz="3000">
                <a:latin typeface="Arial"/>
                <a:ea typeface="Arial"/>
                <a:cs typeface="Arial"/>
                <a:sym typeface="Arial"/>
              </a:rPr>
              <a:t>řad požaduje i servis po dobu 1 roku: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○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reakční doba na dotaz či chybu  = 24 hodin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○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chyby bránící používání musí být vyřešeny do 48 hodin od přijetí požadavku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○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ostatní chyby do 1 týdne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○"/>
            </a:pPr>
            <a:r>
              <a:rPr lang="cs" sz="3000">
                <a:latin typeface="Arial"/>
                <a:ea typeface="Arial"/>
                <a:cs typeface="Arial"/>
                <a:sym typeface="Arial"/>
              </a:rPr>
              <a:t>v případě porušení si Úřad vyhrazuje možnost sankcí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Google Shape;16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0875" y="785975"/>
            <a:ext cx="2880360" cy="288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"/>
          <p:cNvSpPr txBox="1"/>
          <p:nvPr>
            <p:ph type="title"/>
          </p:nvPr>
        </p:nvSpPr>
        <p:spPr>
          <a:xfrm>
            <a:off x="1297500" y="4194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Harmonogram</a:t>
            </a:r>
            <a:endParaRPr/>
          </a:p>
        </p:txBody>
      </p:sp>
      <p:pic>
        <p:nvPicPr>
          <p:cNvPr id="169" name="Google Shape;16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286575"/>
            <a:ext cx="7416800" cy="198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Role členů projektového týmu</a:t>
            </a:r>
            <a:endParaRPr/>
          </a:p>
        </p:txBody>
      </p:sp>
      <p:pic>
        <p:nvPicPr>
          <p:cNvPr id="175" name="Google Shape;17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900" y="1629463"/>
            <a:ext cx="3382850" cy="26678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6" name="Google Shape;176;p19"/>
          <p:cNvGraphicFramePr/>
          <p:nvPr/>
        </p:nvGraphicFramePr>
        <p:xfrm>
          <a:off x="3823200" y="940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{466EC0B1-6F75-4B3C-AF3E-2F25032FE7CF}</a:tableStyleId>
              </a:tblPr>
              <a:tblGrid>
                <a:gridCol w="1726750"/>
                <a:gridCol w="1726750"/>
                <a:gridCol w="1726750"/>
              </a:tblGrid>
              <a:tr h="284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solidFill>
                            <a:schemeClr val="lt1"/>
                          </a:solidFill>
                        </a:rPr>
                        <a:t>Jméno</a:t>
                      </a:r>
                      <a:endParaRPr sz="1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solidFill>
                            <a:schemeClr val="lt1"/>
                          </a:solidFill>
                        </a:rPr>
                        <a:t>Role</a:t>
                      </a:r>
                      <a:endParaRPr sz="1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solidFill>
                            <a:schemeClr val="lt1"/>
                          </a:solidFill>
                        </a:rPr>
                        <a:t>Odpovědnosti</a:t>
                      </a:r>
                      <a:endParaRPr sz="1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533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Lukáš Snaživý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Projektový manažer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Koordinace projektu, termíny, reporty, organizace práce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403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Vilém Vostrý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Vedoucí projektu za úřad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Dohled, rozhodování, schvalování změn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403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Pavel Vomáčka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Vedoucí IT na úřadě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Odpovědný za IT podporu projektu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403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Patrik Štempl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Klíčový uživatel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Expertní znalost starého systému, zpětná vazba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403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Petr Novák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Backend vývojář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Integrace, komunikace mezi systémy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403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Honza Stylař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Frontend vývojář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UI, vizuální část systému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  <a:tr h="403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František Klikař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Tester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100">
                          <a:solidFill>
                            <a:schemeClr val="lt1"/>
                          </a:solidFill>
                        </a:rPr>
                        <a:t>Testování (od 4. fáze)</a:t>
                      </a:r>
                      <a:endParaRPr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Projektová knihovna</a:t>
            </a:r>
            <a:endParaRPr/>
          </a:p>
        </p:txBody>
      </p:sp>
      <p:sp>
        <p:nvSpPr>
          <p:cNvPr id="182" name="Google Shape;182;p20"/>
          <p:cNvSpPr txBox="1"/>
          <p:nvPr>
            <p:ph idx="1" type="body"/>
          </p:nvPr>
        </p:nvSpPr>
        <p:spPr>
          <a:xfrm>
            <a:off x="5078925" y="967950"/>
            <a:ext cx="3712800" cy="40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edoucí projektové knihovny: </a:t>
            </a:r>
            <a:r>
              <a:rPr b="1" lang="cs" sz="1200">
                <a:latin typeface="Arial"/>
                <a:ea typeface="Arial"/>
                <a:cs typeface="Arial"/>
                <a:sym typeface="Arial"/>
              </a:rPr>
              <a:t>Lukáš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cs" sz="1200">
                <a:latin typeface="Arial"/>
                <a:ea typeface="Arial"/>
                <a:cs typeface="Arial"/>
                <a:sym typeface="Arial"/>
              </a:rPr>
              <a:t>Snaživý</a:t>
            </a:r>
            <a:br>
              <a:rPr b="1" lang="cs" sz="1200">
                <a:latin typeface="Arial"/>
                <a:ea typeface="Arial"/>
                <a:cs typeface="Arial"/>
                <a:sym typeface="Arial"/>
              </a:rPr>
            </a:b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knihovna je vedena pouze v </a:t>
            </a:r>
            <a:r>
              <a:rPr b="1" lang="cs" sz="1200">
                <a:latin typeface="Arial"/>
                <a:ea typeface="Arial"/>
                <a:cs typeface="Arial"/>
                <a:sym typeface="Arial"/>
              </a:rPr>
              <a:t>digitální verzi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sdílené úložiště: Google Drive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interní Git repozitář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projektový nástroj: Notion</a:t>
            </a:r>
            <a:br>
              <a:rPr lang="cs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struktura knihovny: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organizační dokumenty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■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smlouvy, dohody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technická dokumentace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■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architektura systému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uživatelská dokumentace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■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manuály pro úředníky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testování a adaptace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■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testovací scénáře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zápisy a komunikace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■"/>
            </a:pPr>
            <a:r>
              <a:rPr lang="cs" sz="1200">
                <a:latin typeface="Arial"/>
                <a:ea typeface="Arial"/>
                <a:cs typeface="Arial"/>
                <a:sym typeface="Arial"/>
              </a:rPr>
              <a:t>zápisy ze schůzek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5407" y="1133475"/>
            <a:ext cx="3840325" cy="287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Přístup do knihovny a oprávnění </a:t>
            </a:r>
            <a:endParaRPr/>
          </a:p>
        </p:txBody>
      </p:sp>
      <p:sp>
        <p:nvSpPr>
          <p:cNvPr id="189" name="Google Shape;189;p21"/>
          <p:cNvSpPr txBox="1"/>
          <p:nvPr>
            <p:ph idx="1" type="body"/>
          </p:nvPr>
        </p:nvSpPr>
        <p:spPr>
          <a:xfrm>
            <a:off x="1297500" y="1116150"/>
            <a:ext cx="3732300" cy="36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048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lang="cs" sz="1200">
                <a:latin typeface="Arial"/>
                <a:ea typeface="Arial"/>
                <a:cs typeface="Arial"/>
                <a:sym typeface="Arial"/>
              </a:rPr>
              <a:t>řístup do knihovny a oprávnění:</a:t>
            </a:r>
            <a:br>
              <a:rPr b="1" lang="cs" sz="1200">
                <a:latin typeface="Arial"/>
                <a:ea typeface="Arial"/>
                <a:cs typeface="Arial"/>
                <a:sym typeface="Arial"/>
              </a:rPr>
            </a:b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projektový manažer (Lukáš Snaživý) 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– plný přístup ke správě a editaci dokumentů</a:t>
            </a:r>
            <a:br>
              <a:rPr lang="cs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vývojáři (Petr Novák, Honza Stylař)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 – přístup k technické dokumentaci, možnost editace v rámci svých oblastí</a:t>
            </a:r>
            <a:br>
              <a:rPr lang="cs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tester (František Klikař, od čtvrté fáze)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 – přístup k testovací dokumentaci</a:t>
            </a:r>
            <a:br>
              <a:rPr lang="cs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zástupci úřadu (Vilém Vostrý, Pavel Vomáčka, Patrik Štempl, Jana Štemplová) 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– přístup ke schváleným dokumentům a uživatelským manuálům</a:t>
            </a:r>
            <a:br>
              <a:rPr lang="cs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b="1" lang="cs" sz="1200">
                <a:latin typeface="Arial"/>
                <a:ea typeface="Arial"/>
                <a:cs typeface="Arial"/>
                <a:sym typeface="Arial"/>
              </a:rPr>
              <a:t>ostatní členové týmu</a:t>
            </a:r>
            <a:r>
              <a:rPr lang="cs" sz="1200">
                <a:latin typeface="Arial"/>
                <a:ea typeface="Arial"/>
                <a:cs typeface="Arial"/>
                <a:sym typeface="Arial"/>
              </a:rPr>
              <a:t> – čtení nebo editace dle potřeby</a:t>
            </a:r>
            <a:endParaRPr/>
          </a:p>
        </p:txBody>
      </p:sp>
      <p:pic>
        <p:nvPicPr>
          <p:cNvPr id="190" name="Google Shape;19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6975" y="1401100"/>
            <a:ext cx="3610172" cy="2815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