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6858000" cy="9144000"/>
  <p:embeddedFontLst>
    <p:embeddedFont>
      <p:font typeface="Montserrat Ultra-Bold" charset="1" panose="00000900000000000000"/>
      <p:regular r:id="rId21"/>
    </p:embeddedFont>
    <p:embeddedFont>
      <p:font typeface="Montserrat Medium" charset="1" panose="00000600000000000000"/>
      <p:regular r:id="rId22"/>
    </p:embeddedFont>
    <p:embeddedFont>
      <p:font typeface="Montserrat Bold" charset="1" panose="00000800000000000000"/>
      <p:regular r:id="rId23"/>
    </p:embeddedFont>
    <p:embeddedFont>
      <p:font typeface="Montserrat" charset="1" panose="00000500000000000000"/>
      <p:regular r:id="rId24"/>
    </p:embeddedFont>
    <p:embeddedFont>
      <p:font typeface="Montserrat Semi-Bold" charset="1" panose="0000070000000000000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png" Type="http://schemas.openxmlformats.org/officeDocument/2006/relationships/image"/><Relationship Id="rId4" Target="../media/image16.svg" Type="http://schemas.openxmlformats.org/officeDocument/2006/relationships/image"/><Relationship Id="rId5" Target="../media/image17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18.png" Type="http://schemas.openxmlformats.org/officeDocument/2006/relationships/image"/><Relationship Id="rId6" Target="../media/image19.svg" Type="http://schemas.openxmlformats.org/officeDocument/2006/relationships/image"/><Relationship Id="rId7" Target="../media/image20.png" Type="http://schemas.openxmlformats.org/officeDocument/2006/relationships/image"/><Relationship Id="rId8" Target="../media/image21.svg" Type="http://schemas.openxmlformats.org/officeDocument/2006/relationships/image"/><Relationship Id="rId9" Target="../media/image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1.png" Type="http://schemas.openxmlformats.org/officeDocument/2006/relationships/image"/><Relationship Id="rId4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3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8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jpeg" Type="http://schemas.openxmlformats.org/officeDocument/2006/relationships/image"/><Relationship Id="rId4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635353" y="6637609"/>
            <a:ext cx="8572348" cy="4043501"/>
          </a:xfrm>
          <a:custGeom>
            <a:avLst/>
            <a:gdLst/>
            <a:ahLst/>
            <a:cxnLst/>
            <a:rect r="r" b="b" t="t" l="l"/>
            <a:pathLst>
              <a:path h="4043501" w="8572348">
                <a:moveTo>
                  <a:pt x="0" y="0"/>
                </a:moveTo>
                <a:lnTo>
                  <a:pt x="8572348" y="0"/>
                </a:lnTo>
                <a:lnTo>
                  <a:pt x="8572348" y="4043501"/>
                </a:lnTo>
                <a:lnTo>
                  <a:pt x="0" y="4043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081354" y="1028700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0" y="0"/>
                </a:moveTo>
                <a:lnTo>
                  <a:pt x="4282420" y="0"/>
                </a:lnTo>
                <a:lnTo>
                  <a:pt x="428242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0">
            <a:off x="0" y="1028700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4282420" y="0"/>
                </a:moveTo>
                <a:lnTo>
                  <a:pt x="0" y="0"/>
                </a:lnTo>
                <a:lnTo>
                  <a:pt x="0" y="8229600"/>
                </a:lnTo>
                <a:lnTo>
                  <a:pt x="4282420" y="8229600"/>
                </a:lnTo>
                <a:lnTo>
                  <a:pt x="428242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467517" y="6745731"/>
            <a:ext cx="8572348" cy="4043501"/>
          </a:xfrm>
          <a:custGeom>
            <a:avLst/>
            <a:gdLst/>
            <a:ahLst/>
            <a:cxnLst/>
            <a:rect r="r" b="b" t="t" l="l"/>
            <a:pathLst>
              <a:path h="4043501" w="8572348">
                <a:moveTo>
                  <a:pt x="0" y="0"/>
                </a:moveTo>
                <a:lnTo>
                  <a:pt x="8572348" y="0"/>
                </a:lnTo>
                <a:lnTo>
                  <a:pt x="8572348" y="4043501"/>
                </a:lnTo>
                <a:lnTo>
                  <a:pt x="0" y="4043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16243" y="6637609"/>
            <a:ext cx="8572348" cy="4043501"/>
          </a:xfrm>
          <a:custGeom>
            <a:avLst/>
            <a:gdLst/>
            <a:ahLst/>
            <a:cxnLst/>
            <a:rect r="r" b="b" t="t" l="l"/>
            <a:pathLst>
              <a:path h="4043501" w="8572348">
                <a:moveTo>
                  <a:pt x="0" y="0"/>
                </a:moveTo>
                <a:lnTo>
                  <a:pt x="8572348" y="0"/>
                </a:lnTo>
                <a:lnTo>
                  <a:pt x="8572348" y="4043501"/>
                </a:lnTo>
                <a:lnTo>
                  <a:pt x="0" y="4043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094659" y="7173654"/>
            <a:ext cx="1593828" cy="1593828"/>
          </a:xfrm>
          <a:custGeom>
            <a:avLst/>
            <a:gdLst/>
            <a:ahLst/>
            <a:cxnLst/>
            <a:rect r="r" b="b" t="t" l="l"/>
            <a:pathLst>
              <a:path h="1593828" w="1593828">
                <a:moveTo>
                  <a:pt x="0" y="0"/>
                </a:moveTo>
                <a:lnTo>
                  <a:pt x="1593828" y="0"/>
                </a:lnTo>
                <a:lnTo>
                  <a:pt x="1593828" y="1593828"/>
                </a:lnTo>
                <a:lnTo>
                  <a:pt x="0" y="15938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206646" y="3015887"/>
            <a:ext cx="9874707" cy="22499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765"/>
              </a:lnSpc>
            </a:pPr>
            <a:r>
              <a:rPr lang="en-US" b="true" sz="8269" spc="82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Integrace na Digitální dopis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16243" y="9573273"/>
            <a:ext cx="2978729" cy="5000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63"/>
              </a:lnSpc>
            </a:pPr>
            <a:r>
              <a:rPr lang="en-US" b="true" sz="3170" spc="317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03.03.2025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898742" y="7448440"/>
            <a:ext cx="2294599" cy="10869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84"/>
              </a:lnSpc>
            </a:pPr>
            <a:r>
              <a:rPr lang="en-US" sz="3791" spc="379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Pravou</a:t>
            </a:r>
          </a:p>
          <a:p>
            <a:pPr algn="l">
              <a:lnSpc>
                <a:spcPts val="4284"/>
              </a:lnSpc>
            </a:pPr>
            <a:r>
              <a:rPr lang="en-US" sz="3791" spc="379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Přední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33877" y="-554823"/>
            <a:ext cx="19639468" cy="5698323"/>
            <a:chOff x="0" y="0"/>
            <a:chExt cx="5172535" cy="150079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172535" cy="1500793"/>
            </a:xfrm>
            <a:custGeom>
              <a:avLst/>
              <a:gdLst/>
              <a:ahLst/>
              <a:cxnLst/>
              <a:rect r="r" b="b" t="t" l="l"/>
              <a:pathLst>
                <a:path h="1500793" w="5172535">
                  <a:moveTo>
                    <a:pt x="0" y="0"/>
                  </a:moveTo>
                  <a:lnTo>
                    <a:pt x="5172535" y="0"/>
                  </a:lnTo>
                  <a:lnTo>
                    <a:pt x="5172535" y="1500793"/>
                  </a:lnTo>
                  <a:lnTo>
                    <a:pt x="0" y="150079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5172535" cy="15388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297830" y="-1579357"/>
            <a:ext cx="19484227" cy="12835235"/>
          </a:xfrm>
          <a:custGeom>
            <a:avLst/>
            <a:gdLst/>
            <a:ahLst/>
            <a:cxnLst/>
            <a:rect r="r" b="b" t="t" l="l"/>
            <a:pathLst>
              <a:path h="12835235" w="19484227">
                <a:moveTo>
                  <a:pt x="0" y="0"/>
                </a:moveTo>
                <a:lnTo>
                  <a:pt x="19484227" y="0"/>
                </a:lnTo>
                <a:lnTo>
                  <a:pt x="19484227" y="12835234"/>
                </a:lnTo>
                <a:lnTo>
                  <a:pt x="0" y="128352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861005" y="1606285"/>
            <a:ext cx="16555116" cy="7255389"/>
            <a:chOff x="0" y="0"/>
            <a:chExt cx="4360195" cy="191088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360195" cy="1910885"/>
            </a:xfrm>
            <a:custGeom>
              <a:avLst/>
              <a:gdLst/>
              <a:ahLst/>
              <a:cxnLst/>
              <a:rect r="r" b="b" t="t" l="l"/>
              <a:pathLst>
                <a:path h="1910885" w="4360195">
                  <a:moveTo>
                    <a:pt x="0" y="0"/>
                  </a:moveTo>
                  <a:lnTo>
                    <a:pt x="4360195" y="0"/>
                  </a:lnTo>
                  <a:lnTo>
                    <a:pt x="4360195" y="1910885"/>
                  </a:lnTo>
                  <a:lnTo>
                    <a:pt x="0" y="1910885"/>
                  </a:lnTo>
                  <a:close/>
                </a:path>
              </a:pathLst>
            </a:custGeom>
            <a:solidFill>
              <a:srgbClr val="6299E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4360195" cy="19489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</a:p>
          </p:txBody>
        </p:sp>
      </p:grpSp>
      <p:graphicFrame>
        <p:nvGraphicFramePr>
          <p:cNvPr name="Table 9" id="9"/>
          <p:cNvGraphicFramePr>
            <a:graphicFrameLocks noGrp="true"/>
          </p:cNvGraphicFramePr>
          <p:nvPr/>
        </p:nvGraphicFramePr>
        <p:xfrm>
          <a:off x="1324889" y="2355155"/>
          <a:ext cx="15797493" cy="5576690"/>
        </p:xfrm>
        <a:graphic>
          <a:graphicData uri="http://schemas.openxmlformats.org/drawingml/2006/table">
            <a:tbl>
              <a:tblPr/>
              <a:tblGrid>
                <a:gridCol w="2774529"/>
                <a:gridCol w="4906491"/>
                <a:gridCol w="3507924"/>
                <a:gridCol w="4608549"/>
              </a:tblGrid>
              <a:tr h="1045367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339"/>
                        </a:lnSpc>
                        <a:defRPr/>
                      </a:pPr>
                      <a:r>
                        <a:rPr lang="en-US" sz="3099" b="true">
                          <a:solidFill>
                            <a:srgbClr val="194A8D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Jméno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339"/>
                        </a:lnSpc>
                        <a:defRPr/>
                      </a:pPr>
                      <a:r>
                        <a:rPr lang="en-US" sz="3099" b="true">
                          <a:solidFill>
                            <a:srgbClr val="194A8D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Zadání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339"/>
                        </a:lnSpc>
                        <a:defRPr/>
                      </a:pPr>
                      <a:r>
                        <a:rPr lang="en-US" sz="3099" b="true">
                          <a:solidFill>
                            <a:srgbClr val="194A8D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Role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339"/>
                        </a:lnSpc>
                        <a:defRPr/>
                      </a:pPr>
                      <a:r>
                        <a:rPr lang="en-US" sz="3099" b="true">
                          <a:solidFill>
                            <a:srgbClr val="194A8D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Email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6265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Lukás Snazivý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Evidence stavu dorucení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Projektový manazer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2C5894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lukas.snazivy@pravoupredni.cz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265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František Klikař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Testování a kontrola kvality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Tester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2C5894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frantisek.klikar@pravoupredni.cz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265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Honza Stylař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Návrh GUI a statistiky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Fronted developer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2C5894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honza.stylar@pravoupredni.cz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265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Petr Novák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Prenos dat na Digitální </a:t>
                      </a: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Dopis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Backend developer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2C5894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petr.novak@pravoupredni.cz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265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Patrik Štempl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Integrace se stávajícím 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HlavnÍ analytik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2C5894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patrik.stempl@pravoupredni.cz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567103" y="-85294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4"/>
                </a:moveTo>
                <a:lnTo>
                  <a:pt x="2720897" y="5228794"/>
                </a:lnTo>
                <a:lnTo>
                  <a:pt x="2720897" y="0"/>
                </a:lnTo>
                <a:lnTo>
                  <a:pt x="0" y="0"/>
                </a:lnTo>
                <a:lnTo>
                  <a:pt x="0" y="5228794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5471730">
            <a:off x="15412365" y="5731440"/>
            <a:ext cx="4365576" cy="8389401"/>
          </a:xfrm>
          <a:custGeom>
            <a:avLst/>
            <a:gdLst/>
            <a:ahLst/>
            <a:cxnLst/>
            <a:rect r="r" b="b" t="t" l="l"/>
            <a:pathLst>
              <a:path h="8389401" w="4365576">
                <a:moveTo>
                  <a:pt x="0" y="8389401"/>
                </a:moveTo>
                <a:lnTo>
                  <a:pt x="4365576" y="8389401"/>
                </a:lnTo>
                <a:lnTo>
                  <a:pt x="4365576" y="0"/>
                </a:lnTo>
                <a:lnTo>
                  <a:pt x="0" y="0"/>
                </a:lnTo>
                <a:lnTo>
                  <a:pt x="0" y="8389401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507362"/>
            <a:ext cx="13010147" cy="44123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55"/>
              </a:lnSpc>
            </a:pPr>
            <a:r>
              <a:rPr lang="en-US" b="true" sz="8165" spc="81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PROJEKTOVÁ DOKUMENTACE</a:t>
            </a:r>
          </a:p>
          <a:p>
            <a:pPr algn="l">
              <a:lnSpc>
                <a:spcPts val="8655"/>
              </a:lnSpc>
            </a:pPr>
          </a:p>
          <a:p>
            <a:pPr algn="l">
              <a:lnSpc>
                <a:spcPts val="8655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868501" y="2948013"/>
            <a:ext cx="12327123" cy="71305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86"/>
              </a:lnSpc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    </a:t>
            </a:r>
            <a:r>
              <a:rPr lang="en-US" sz="2139" spc="213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Kdo povede dokumentaci?</a:t>
            </a:r>
          </a:p>
          <a:p>
            <a:pPr algn="l" marL="461951" indent="-230975" lvl="1">
              <a:lnSpc>
                <a:spcPts val="4086"/>
              </a:lnSpc>
              <a:buFont typeface="Arial"/>
              <a:buChar char="•"/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Technická dokumentace – bude mít na starost backend developer.</a:t>
            </a:r>
          </a:p>
          <a:p>
            <a:pPr algn="l" marL="461951" indent="-230975" lvl="1">
              <a:lnSpc>
                <a:spcPts val="4086"/>
              </a:lnSpc>
              <a:buFont typeface="Arial"/>
              <a:buChar char="•"/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Uživatelská dokumentace – připraví frontend developer ve spolupráci s úřadem.</a:t>
            </a:r>
          </a:p>
          <a:p>
            <a:pPr algn="l">
              <a:lnSpc>
                <a:spcPts val="4086"/>
              </a:lnSpc>
            </a:pPr>
          </a:p>
          <a:p>
            <a:pPr algn="l">
              <a:lnSpc>
                <a:spcPts val="4086"/>
              </a:lnSpc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    </a:t>
            </a:r>
            <a:r>
              <a:rPr lang="en-US" sz="2139" spc="213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Kde bude dokumentace uložena?</a:t>
            </a:r>
          </a:p>
          <a:p>
            <a:pPr algn="l" marL="461951" indent="-230975" lvl="1">
              <a:lnSpc>
                <a:spcPts val="4086"/>
              </a:lnSpc>
              <a:buFont typeface="Arial"/>
              <a:buChar char="•"/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Sdílený disk (např. Google Drive / OneDrive).</a:t>
            </a:r>
          </a:p>
          <a:p>
            <a:pPr algn="l" marL="461951" indent="-230975" lvl="1">
              <a:lnSpc>
                <a:spcPts val="4086"/>
              </a:lnSpc>
              <a:buFont typeface="Arial"/>
              <a:buChar char="•"/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Přístup pro všechny členy týmu a klíčové zástupce zákazníka.</a:t>
            </a:r>
          </a:p>
          <a:p>
            <a:pPr algn="l">
              <a:lnSpc>
                <a:spcPts val="4086"/>
              </a:lnSpc>
            </a:pPr>
          </a:p>
          <a:p>
            <a:pPr algn="l">
              <a:lnSpc>
                <a:spcPts val="4086"/>
              </a:lnSpc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    </a:t>
            </a:r>
            <a:r>
              <a:rPr lang="en-US" sz="2139" spc="213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Forma dokumentace</a:t>
            </a:r>
          </a:p>
          <a:p>
            <a:pPr algn="l" marL="461951" indent="-230975" lvl="1">
              <a:lnSpc>
                <a:spcPts val="4086"/>
              </a:lnSpc>
              <a:buFont typeface="Arial"/>
              <a:buChar char="•"/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Technická specifikace – popis architektury a integrace.</a:t>
            </a:r>
          </a:p>
          <a:p>
            <a:pPr algn="l" marL="461951" indent="-230975" lvl="1">
              <a:lnSpc>
                <a:spcPts val="4086"/>
              </a:lnSpc>
              <a:buFont typeface="Arial"/>
              <a:buChar char="•"/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Manuál pro uživatele – návod pro úředníky na práci se systémem.</a:t>
            </a:r>
          </a:p>
          <a:p>
            <a:pPr algn="l" marL="461951" indent="-230975" lvl="1">
              <a:lnSpc>
                <a:spcPts val="4086"/>
              </a:lnSpc>
              <a:buFont typeface="Arial"/>
              <a:buChar char="•"/>
            </a:pPr>
            <a:r>
              <a:rPr lang="en-US" sz="2139" spc="2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Akceptační protokol – seznam funkcionalit k testování a přijetí.</a:t>
            </a:r>
          </a:p>
          <a:p>
            <a:pPr algn="l">
              <a:lnSpc>
                <a:spcPts val="4086"/>
              </a:lnSpc>
            </a:pP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33877" y="0"/>
            <a:ext cx="19639468" cy="5698323"/>
            <a:chOff x="0" y="0"/>
            <a:chExt cx="5172535" cy="150079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172535" cy="1500793"/>
            </a:xfrm>
            <a:custGeom>
              <a:avLst/>
              <a:gdLst/>
              <a:ahLst/>
              <a:cxnLst/>
              <a:rect r="r" b="b" t="t" l="l"/>
              <a:pathLst>
                <a:path h="1500793" w="5172535">
                  <a:moveTo>
                    <a:pt x="0" y="0"/>
                  </a:moveTo>
                  <a:lnTo>
                    <a:pt x="5172535" y="0"/>
                  </a:lnTo>
                  <a:lnTo>
                    <a:pt x="5172535" y="1500793"/>
                  </a:lnTo>
                  <a:lnTo>
                    <a:pt x="0" y="150079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5172535" cy="15388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297830" y="-1579357"/>
            <a:ext cx="19484227" cy="12835235"/>
          </a:xfrm>
          <a:custGeom>
            <a:avLst/>
            <a:gdLst/>
            <a:ahLst/>
            <a:cxnLst/>
            <a:rect r="r" b="b" t="t" l="l"/>
            <a:pathLst>
              <a:path h="12835235" w="19484227">
                <a:moveTo>
                  <a:pt x="0" y="0"/>
                </a:moveTo>
                <a:lnTo>
                  <a:pt x="19484227" y="0"/>
                </a:lnTo>
                <a:lnTo>
                  <a:pt x="19484227" y="12835234"/>
                </a:lnTo>
                <a:lnTo>
                  <a:pt x="0" y="128352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861005" y="2161108"/>
            <a:ext cx="16555116" cy="7255389"/>
            <a:chOff x="0" y="0"/>
            <a:chExt cx="4360195" cy="191088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360195" cy="1910885"/>
            </a:xfrm>
            <a:custGeom>
              <a:avLst/>
              <a:gdLst/>
              <a:ahLst/>
              <a:cxnLst/>
              <a:rect r="r" b="b" t="t" l="l"/>
              <a:pathLst>
                <a:path h="1910885" w="4360195">
                  <a:moveTo>
                    <a:pt x="0" y="0"/>
                  </a:moveTo>
                  <a:lnTo>
                    <a:pt x="4360195" y="0"/>
                  </a:lnTo>
                  <a:lnTo>
                    <a:pt x="4360195" y="1910885"/>
                  </a:lnTo>
                  <a:lnTo>
                    <a:pt x="0" y="1910885"/>
                  </a:lnTo>
                  <a:close/>
                </a:path>
              </a:pathLst>
            </a:custGeom>
            <a:solidFill>
              <a:srgbClr val="6299E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4360195" cy="19489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</a:p>
          </p:txBody>
        </p:sp>
      </p:grpSp>
      <p:graphicFrame>
        <p:nvGraphicFramePr>
          <p:cNvPr name="Table 9" id="9"/>
          <p:cNvGraphicFramePr>
            <a:graphicFrameLocks noGrp="true"/>
          </p:cNvGraphicFramePr>
          <p:nvPr/>
        </p:nvGraphicFramePr>
        <p:xfrm>
          <a:off x="1187729" y="2513882"/>
          <a:ext cx="15934653" cy="6627425"/>
        </p:xfrm>
        <a:graphic>
          <a:graphicData uri="http://schemas.openxmlformats.org/drawingml/2006/table">
            <a:tbl>
              <a:tblPr/>
              <a:tblGrid>
                <a:gridCol w="8057859"/>
                <a:gridCol w="7876794"/>
              </a:tblGrid>
              <a:tr h="1044228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339"/>
                        </a:lnSpc>
                        <a:defRPr/>
                      </a:pPr>
                      <a:r>
                        <a:rPr lang="en-US" sz="3099" b="true">
                          <a:solidFill>
                            <a:srgbClr val="194A8D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Riziko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4339"/>
                        </a:lnSpc>
                        <a:defRPr/>
                      </a:pPr>
                      <a:r>
                        <a:rPr lang="en-US" sz="3099" b="true">
                          <a:solidFill>
                            <a:srgbClr val="194A8D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Možné řešení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98229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Zpoždění integrace se stávajícím IS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Průběžné testování, pravidelné schůzky s IT úřadu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99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Nedostatek testovací kapacity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Zapojení klíčových úředníků do testování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99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Změna požadavků ze strany úřadu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Řízení změn, jasně definovaný rozsah projektu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99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Problémy s formátem a kvalitou dat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Čištění a validace dat před migrací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99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Neochota úředníků ke změně procesu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Školení uživatelů, zapojení klíčových osob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993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Technologická omezení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59"/>
                        </a:lnSpc>
                        <a:defRPr/>
                      </a:pPr>
                      <a:r>
                        <a:rPr lang="en-US" sz="1899" b="true">
                          <a:solidFill>
                            <a:srgbClr val="FFFFFF"/>
                          </a:solidFill>
                          <a:latin typeface="Montserrat Semi-Bold"/>
                          <a:ea typeface="Montserrat Semi-Bold"/>
                          <a:cs typeface="Montserrat Semi-Bold"/>
                          <a:sym typeface="Montserrat Semi-Bold"/>
                        </a:rPr>
                        <a:t>Předběžná analýza možností, návrh alternativních řešení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10" id="10"/>
          <p:cNvSpPr txBox="true"/>
          <p:nvPr/>
        </p:nvSpPr>
        <p:spPr>
          <a:xfrm rot="0">
            <a:off x="861005" y="701548"/>
            <a:ext cx="16814196" cy="9495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7"/>
              </a:lnSpc>
            </a:pPr>
            <a:r>
              <a:rPr lang="en-US" b="true" sz="6799" spc="679">
                <a:solidFill>
                  <a:srgbClr val="335D9A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RIZIKA PROJEKTU A OPATŘENÍ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5334968" y="3359845"/>
            <a:ext cx="6128597" cy="6128597"/>
          </a:xfrm>
          <a:prstGeom prst="rect">
            <a:avLst/>
          </a:prstGeom>
        </p:spPr>
      </p:pic>
      <p:sp>
        <p:nvSpPr>
          <p:cNvPr name="Freeform 3" id="3"/>
          <p:cNvSpPr/>
          <p:nvPr/>
        </p:nvSpPr>
        <p:spPr>
          <a:xfrm flipH="false" flipV="false" rot="531806">
            <a:off x="8432355" y="8462009"/>
            <a:ext cx="2095134" cy="591875"/>
          </a:xfrm>
          <a:custGeom>
            <a:avLst/>
            <a:gdLst/>
            <a:ahLst/>
            <a:cxnLst/>
            <a:rect r="r" b="b" t="t" l="l"/>
            <a:pathLst>
              <a:path h="591875" w="2095134">
                <a:moveTo>
                  <a:pt x="0" y="0"/>
                </a:moveTo>
                <a:lnTo>
                  <a:pt x="2095134" y="0"/>
                </a:lnTo>
                <a:lnTo>
                  <a:pt x="2095134" y="591876"/>
                </a:lnTo>
                <a:lnTo>
                  <a:pt x="0" y="5918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8741700">
            <a:off x="9905281" y="3960141"/>
            <a:ext cx="2095134" cy="591875"/>
          </a:xfrm>
          <a:custGeom>
            <a:avLst/>
            <a:gdLst/>
            <a:ahLst/>
            <a:cxnLst/>
            <a:rect r="r" b="b" t="t" l="l"/>
            <a:pathLst>
              <a:path h="591875" w="2095134">
                <a:moveTo>
                  <a:pt x="2095134" y="0"/>
                </a:moveTo>
                <a:lnTo>
                  <a:pt x="0" y="0"/>
                </a:lnTo>
                <a:lnTo>
                  <a:pt x="0" y="591875"/>
                </a:lnTo>
                <a:lnTo>
                  <a:pt x="2095134" y="591875"/>
                </a:lnTo>
                <a:lnTo>
                  <a:pt x="2095134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-485662">
            <a:off x="4943141" y="4989391"/>
            <a:ext cx="2095134" cy="591875"/>
          </a:xfrm>
          <a:custGeom>
            <a:avLst/>
            <a:gdLst/>
            <a:ahLst/>
            <a:cxnLst/>
            <a:rect r="r" b="b" t="t" l="l"/>
            <a:pathLst>
              <a:path h="591875" w="2095134">
                <a:moveTo>
                  <a:pt x="2095134" y="0"/>
                </a:moveTo>
                <a:lnTo>
                  <a:pt x="0" y="0"/>
                </a:lnTo>
                <a:lnTo>
                  <a:pt x="0" y="591876"/>
                </a:lnTo>
                <a:lnTo>
                  <a:pt x="2095134" y="591876"/>
                </a:lnTo>
                <a:lnTo>
                  <a:pt x="2095134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537459" y="-1299795"/>
            <a:ext cx="2891099" cy="5555874"/>
          </a:xfrm>
          <a:custGeom>
            <a:avLst/>
            <a:gdLst/>
            <a:ahLst/>
            <a:cxnLst/>
            <a:rect r="r" b="b" t="t" l="l"/>
            <a:pathLst>
              <a:path h="5555874" w="2891099">
                <a:moveTo>
                  <a:pt x="0" y="0"/>
                </a:moveTo>
                <a:lnTo>
                  <a:pt x="2891098" y="0"/>
                </a:lnTo>
                <a:lnTo>
                  <a:pt x="2891098" y="5555873"/>
                </a:lnTo>
                <a:lnTo>
                  <a:pt x="0" y="55558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0">
            <a:off x="-1140557" y="-819359"/>
            <a:ext cx="2891099" cy="5555874"/>
          </a:xfrm>
          <a:custGeom>
            <a:avLst/>
            <a:gdLst/>
            <a:ahLst/>
            <a:cxnLst/>
            <a:rect r="r" b="b" t="t" l="l"/>
            <a:pathLst>
              <a:path h="5555874" w="2891099">
                <a:moveTo>
                  <a:pt x="2891098" y="0"/>
                </a:moveTo>
                <a:lnTo>
                  <a:pt x="0" y="0"/>
                </a:lnTo>
                <a:lnTo>
                  <a:pt x="0" y="5555874"/>
                </a:lnTo>
                <a:lnTo>
                  <a:pt x="2891098" y="5555874"/>
                </a:lnTo>
                <a:lnTo>
                  <a:pt x="2891098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51140" y="3732821"/>
            <a:ext cx="4079189" cy="35954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99"/>
              </a:lnSpc>
            </a:pPr>
            <a:r>
              <a:rPr lang="en-US" sz="2070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     Zápisy ze schůzek</a:t>
            </a:r>
          </a:p>
          <a:p>
            <a:pPr algn="l" marL="447119" indent="-223559" lvl="1">
              <a:lnSpc>
                <a:spcPts val="2899"/>
              </a:lnSpc>
              <a:buFont typeface="Arial"/>
              <a:buChar char="•"/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Rotace mezi členy týmu (každý meeting jiný zapisovatel).</a:t>
            </a:r>
          </a:p>
          <a:p>
            <a:pPr algn="l" marL="447119" indent="-223559" lvl="1">
              <a:lnSpc>
                <a:spcPts val="2899"/>
              </a:lnSpc>
              <a:buFont typeface="Arial"/>
              <a:buChar char="•"/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Sdílení zápisů ve složce na Google Drive.</a:t>
            </a:r>
          </a:p>
          <a:p>
            <a:pPr algn="l" marL="447119" indent="-223559" lvl="1">
              <a:lnSpc>
                <a:spcPts val="2899"/>
              </a:lnSpc>
              <a:buFont typeface="Arial"/>
              <a:buChar char="•"/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Kopie zápisů zasílána projektovému manažerovi úřadu.</a:t>
            </a:r>
          </a:p>
          <a:p>
            <a:pPr algn="l">
              <a:lnSpc>
                <a:spcPts val="2899"/>
              </a:lnSpc>
              <a:spcBef>
                <a:spcPct val="0"/>
              </a:spcBef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1984980" y="2558028"/>
            <a:ext cx="4363987" cy="2871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99"/>
              </a:lnSpc>
            </a:pPr>
            <a:r>
              <a:rPr lang="en-US" sz="2070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     Schvalování dokumentace</a:t>
            </a:r>
          </a:p>
          <a:p>
            <a:pPr algn="l" marL="447119" indent="-223559" lvl="1">
              <a:lnSpc>
                <a:spcPts val="2899"/>
              </a:lnSpc>
              <a:buFont typeface="Arial"/>
              <a:buChar char="•"/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Každý dokument musí být potvrzen do 24 hodin od meetingu.</a:t>
            </a:r>
          </a:p>
          <a:p>
            <a:pPr algn="l" marL="447119" indent="-223559" lvl="1">
              <a:lnSpc>
                <a:spcPts val="2899"/>
              </a:lnSpc>
              <a:buFont typeface="Arial"/>
              <a:buChar char="•"/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Připomínky lze zaslat emailem.</a:t>
            </a:r>
          </a:p>
          <a:p>
            <a:pPr algn="l">
              <a:lnSpc>
                <a:spcPts val="2899"/>
              </a:lnSpc>
            </a:pPr>
          </a:p>
          <a:p>
            <a:pPr algn="l">
              <a:lnSpc>
                <a:spcPts val="2899"/>
              </a:lnSpc>
              <a:spcBef>
                <a:spcPct val="0"/>
              </a:spcBef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319077" y="6492110"/>
            <a:ext cx="4079189" cy="3233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99"/>
              </a:lnSpc>
            </a:pPr>
            <a:r>
              <a:rPr lang="en-US" sz="2070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     Komunikační kanály</a:t>
            </a:r>
          </a:p>
          <a:p>
            <a:pPr algn="l" marL="447119" indent="-223559" lvl="1">
              <a:lnSpc>
                <a:spcPts val="2899"/>
              </a:lnSpc>
              <a:buFont typeface="Arial"/>
              <a:buChar char="•"/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E-mail – hlavní kanál pro oficiální komunikaci.</a:t>
            </a:r>
          </a:p>
          <a:p>
            <a:pPr algn="l" marL="447119" indent="-223559" lvl="1">
              <a:lnSpc>
                <a:spcPts val="2899"/>
              </a:lnSpc>
              <a:buFont typeface="Arial"/>
              <a:buChar char="•"/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Slack/Teams – interní komunikace týmu.</a:t>
            </a:r>
          </a:p>
          <a:p>
            <a:pPr algn="l" marL="447119" indent="-223559" lvl="1">
              <a:lnSpc>
                <a:spcPts val="2899"/>
              </a:lnSpc>
              <a:buFont typeface="Arial"/>
              <a:buChar char="•"/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Pravidelné status meetingy – každý týden update stavu projektu.</a:t>
            </a:r>
          </a:p>
          <a:p>
            <a:pPr algn="l">
              <a:lnSpc>
                <a:spcPts val="2899"/>
              </a:lnSpc>
              <a:spcBef>
                <a:spcPct val="0"/>
              </a:spcBef>
            </a:pPr>
            <a:r>
              <a:rPr lang="en-US" sz="20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72533" y="670970"/>
            <a:ext cx="11407578" cy="2192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47"/>
              </a:lnSpc>
            </a:pPr>
            <a:r>
              <a:rPr lang="en-US" b="true" sz="8063" spc="80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ADMINISTRATIVA</a:t>
            </a:r>
          </a:p>
          <a:p>
            <a:pPr algn="l">
              <a:lnSpc>
                <a:spcPts val="8547"/>
              </a:lnSpc>
            </a:pPr>
            <a:r>
              <a:rPr lang="en-US" b="true" sz="8063" spc="80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A KOMUNIKACE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61658" y="-1359176"/>
            <a:ext cx="9754014" cy="13005352"/>
          </a:xfrm>
          <a:custGeom>
            <a:avLst/>
            <a:gdLst/>
            <a:ahLst/>
            <a:cxnLst/>
            <a:rect r="r" b="b" t="t" l="l"/>
            <a:pathLst>
              <a:path h="13005352" w="9754014">
                <a:moveTo>
                  <a:pt x="0" y="0"/>
                </a:moveTo>
                <a:lnTo>
                  <a:pt x="9754015" y="0"/>
                </a:lnTo>
                <a:lnTo>
                  <a:pt x="9754015" y="13005352"/>
                </a:lnTo>
                <a:lnTo>
                  <a:pt x="0" y="130053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9000"/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40859" y="0"/>
            <a:ext cx="12464302" cy="3485547"/>
            <a:chOff x="0" y="0"/>
            <a:chExt cx="3784686" cy="105835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784686" cy="1058359"/>
            </a:xfrm>
            <a:custGeom>
              <a:avLst/>
              <a:gdLst/>
              <a:ahLst/>
              <a:cxnLst/>
              <a:rect r="r" b="b" t="t" l="l"/>
              <a:pathLst>
                <a:path h="1058359" w="3784686">
                  <a:moveTo>
                    <a:pt x="0" y="0"/>
                  </a:moveTo>
                  <a:lnTo>
                    <a:pt x="3784686" y="0"/>
                  </a:lnTo>
                  <a:lnTo>
                    <a:pt x="3784686" y="1058359"/>
                  </a:lnTo>
                  <a:lnTo>
                    <a:pt x="0" y="1058359"/>
                  </a:lnTo>
                  <a:close/>
                </a:path>
              </a:pathLst>
            </a:custGeom>
            <a:solidFill>
              <a:srgbClr val="194A8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3784686" cy="109645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640859" y="3867190"/>
            <a:ext cx="17006001" cy="5688946"/>
            <a:chOff x="0" y="0"/>
            <a:chExt cx="5163737" cy="172740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163737" cy="1727403"/>
            </a:xfrm>
            <a:custGeom>
              <a:avLst/>
              <a:gdLst/>
              <a:ahLst/>
              <a:cxnLst/>
              <a:rect r="r" b="b" t="t" l="l"/>
              <a:pathLst>
                <a:path h="1727403" w="5163737">
                  <a:moveTo>
                    <a:pt x="0" y="0"/>
                  </a:moveTo>
                  <a:lnTo>
                    <a:pt x="5163737" y="0"/>
                  </a:lnTo>
                  <a:lnTo>
                    <a:pt x="5163737" y="1727403"/>
                  </a:lnTo>
                  <a:lnTo>
                    <a:pt x="0" y="1727403"/>
                  </a:lnTo>
                  <a:close/>
                </a:path>
              </a:pathLst>
            </a:custGeom>
            <a:solidFill>
              <a:srgbClr val="194A8D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163737" cy="17655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163602" y="689107"/>
            <a:ext cx="13010147" cy="22216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55"/>
              </a:lnSpc>
            </a:pPr>
            <a:r>
              <a:rPr lang="en-US" b="true" sz="8165" spc="81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SHRNUTÍ A DALŠÍ KROKY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63142" y="4026777"/>
            <a:ext cx="12185795" cy="55293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39"/>
              </a:lnSpc>
            </a:pPr>
            <a:r>
              <a:rPr lang="en-US" sz="2115" spc="21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1) </a:t>
            </a:r>
            <a:r>
              <a:rPr lang="en-US" sz="2115" spc="211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Schválení harmonogramu a odpovědností – potvrzení rolí všech účastníků projektu.</a:t>
            </a:r>
          </a:p>
          <a:p>
            <a:pPr algn="l">
              <a:lnSpc>
                <a:spcPts val="4039"/>
              </a:lnSpc>
            </a:pPr>
            <a:r>
              <a:rPr lang="en-US" sz="2115" spc="211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2) Zajištění přístupu k IS úřadu – technický tým získá potřebné API specifikace.</a:t>
            </a:r>
          </a:p>
          <a:p>
            <a:pPr algn="l">
              <a:lnSpc>
                <a:spcPts val="4039"/>
              </a:lnSpc>
            </a:pPr>
            <a:r>
              <a:rPr lang="en-US" sz="2115" spc="211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3) První pracovní schůzka – naplánování detailů integrace (T+0 dní).</a:t>
            </a:r>
          </a:p>
          <a:p>
            <a:pPr algn="l">
              <a:lnSpc>
                <a:spcPts val="4039"/>
              </a:lnSpc>
            </a:pPr>
            <a:r>
              <a:rPr lang="en-US" sz="2115" spc="211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4) Zahájení fáze 1 – propojení IS úřadu s novým systémem (T+30 dní).</a:t>
            </a:r>
          </a:p>
          <a:p>
            <a:pPr algn="l">
              <a:lnSpc>
                <a:spcPts val="4039"/>
              </a:lnSpc>
            </a:pPr>
            <a:r>
              <a:rPr lang="en-US" sz="2115" spc="211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5) Pravidelné kontrolní schůzky – týdenní reporting stavu projektu a řešení problémů.</a:t>
            </a:r>
          </a:p>
          <a:p>
            <a:pPr algn="l">
              <a:lnSpc>
                <a:spcPts val="4039"/>
              </a:lnSpc>
            </a:pPr>
            <a:r>
              <a:rPr lang="en-US" sz="2115" spc="211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6) Příprava testovacích scénářů – ověření funkčnosti systému před finálním nasazením.</a:t>
            </a:r>
          </a:p>
          <a:p>
            <a:pPr algn="l">
              <a:lnSpc>
                <a:spcPts val="4039"/>
              </a:lnSpc>
            </a:pP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635353" y="6637609"/>
            <a:ext cx="8572348" cy="4043501"/>
          </a:xfrm>
          <a:custGeom>
            <a:avLst/>
            <a:gdLst/>
            <a:ahLst/>
            <a:cxnLst/>
            <a:rect r="r" b="b" t="t" l="l"/>
            <a:pathLst>
              <a:path h="4043501" w="8572348">
                <a:moveTo>
                  <a:pt x="0" y="0"/>
                </a:moveTo>
                <a:lnTo>
                  <a:pt x="8572348" y="0"/>
                </a:lnTo>
                <a:lnTo>
                  <a:pt x="8572348" y="4043501"/>
                </a:lnTo>
                <a:lnTo>
                  <a:pt x="0" y="4043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081354" y="1028700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0" y="0"/>
                </a:moveTo>
                <a:lnTo>
                  <a:pt x="4282420" y="0"/>
                </a:lnTo>
                <a:lnTo>
                  <a:pt x="428242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0">
            <a:off x="0" y="1028700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4282420" y="0"/>
                </a:moveTo>
                <a:lnTo>
                  <a:pt x="0" y="0"/>
                </a:lnTo>
                <a:lnTo>
                  <a:pt x="0" y="8229600"/>
                </a:lnTo>
                <a:lnTo>
                  <a:pt x="4282420" y="8229600"/>
                </a:lnTo>
                <a:lnTo>
                  <a:pt x="428242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6637609"/>
            <a:ext cx="8572348" cy="4043501"/>
          </a:xfrm>
          <a:custGeom>
            <a:avLst/>
            <a:gdLst/>
            <a:ahLst/>
            <a:cxnLst/>
            <a:rect r="r" b="b" t="t" l="l"/>
            <a:pathLst>
              <a:path h="4043501" w="8572348">
                <a:moveTo>
                  <a:pt x="0" y="0"/>
                </a:moveTo>
                <a:lnTo>
                  <a:pt x="8572348" y="0"/>
                </a:lnTo>
                <a:lnTo>
                  <a:pt x="8572348" y="4043501"/>
                </a:lnTo>
                <a:lnTo>
                  <a:pt x="0" y="4043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270706" y="6637609"/>
            <a:ext cx="8572348" cy="4043501"/>
          </a:xfrm>
          <a:custGeom>
            <a:avLst/>
            <a:gdLst/>
            <a:ahLst/>
            <a:cxnLst/>
            <a:rect r="r" b="b" t="t" l="l"/>
            <a:pathLst>
              <a:path h="4043501" w="8572348">
                <a:moveTo>
                  <a:pt x="0" y="0"/>
                </a:moveTo>
                <a:lnTo>
                  <a:pt x="8572348" y="0"/>
                </a:lnTo>
                <a:lnTo>
                  <a:pt x="8572348" y="4043501"/>
                </a:lnTo>
                <a:lnTo>
                  <a:pt x="0" y="4043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597225" y="6376153"/>
            <a:ext cx="313064" cy="313064"/>
          </a:xfrm>
          <a:custGeom>
            <a:avLst/>
            <a:gdLst/>
            <a:ahLst/>
            <a:cxnLst/>
            <a:rect r="r" b="b" t="t" l="l"/>
            <a:pathLst>
              <a:path h="313064" w="313064">
                <a:moveTo>
                  <a:pt x="0" y="0"/>
                </a:moveTo>
                <a:lnTo>
                  <a:pt x="313065" y="0"/>
                </a:lnTo>
                <a:lnTo>
                  <a:pt x="313065" y="313064"/>
                </a:lnTo>
                <a:lnTo>
                  <a:pt x="0" y="3130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043640" y="6409862"/>
            <a:ext cx="2383702" cy="4892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08"/>
              </a:lnSpc>
            </a:pPr>
            <a:r>
              <a:rPr lang="en-US" sz="1800" spc="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+420 123 456 789</a:t>
            </a:r>
          </a:p>
          <a:p>
            <a:pPr algn="l">
              <a:lnSpc>
                <a:spcPts val="1908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8708043" y="6376153"/>
            <a:ext cx="313064" cy="313064"/>
          </a:xfrm>
          <a:custGeom>
            <a:avLst/>
            <a:gdLst/>
            <a:ahLst/>
            <a:cxnLst/>
            <a:rect r="r" b="b" t="t" l="l"/>
            <a:pathLst>
              <a:path h="313064" w="313064">
                <a:moveTo>
                  <a:pt x="0" y="0"/>
                </a:moveTo>
                <a:lnTo>
                  <a:pt x="313064" y="0"/>
                </a:lnTo>
                <a:lnTo>
                  <a:pt x="313064" y="313064"/>
                </a:lnTo>
                <a:lnTo>
                  <a:pt x="0" y="31306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9150401" y="6409862"/>
            <a:ext cx="3540374" cy="4892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08"/>
              </a:lnSpc>
            </a:pPr>
            <a:r>
              <a:rPr lang="en-US" sz="1800" spc="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info@pravoupredni.cz</a:t>
            </a:r>
          </a:p>
          <a:p>
            <a:pPr algn="l">
              <a:lnSpc>
                <a:spcPts val="1908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4156600" y="3331876"/>
            <a:ext cx="9974800" cy="19163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93"/>
              </a:lnSpc>
            </a:pPr>
            <a:r>
              <a:rPr lang="en-US" b="true" sz="7069" spc="70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Děkujeme Vám za pozornost!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7229090" y="8385101"/>
            <a:ext cx="1384237" cy="1384237"/>
          </a:xfrm>
          <a:custGeom>
            <a:avLst/>
            <a:gdLst/>
            <a:ahLst/>
            <a:cxnLst/>
            <a:rect r="r" b="b" t="t" l="l"/>
            <a:pathLst>
              <a:path h="1384237" w="1384237">
                <a:moveTo>
                  <a:pt x="0" y="0"/>
                </a:moveTo>
                <a:lnTo>
                  <a:pt x="1384236" y="0"/>
                </a:lnTo>
                <a:lnTo>
                  <a:pt x="1384236" y="1384237"/>
                </a:lnTo>
                <a:lnTo>
                  <a:pt x="0" y="138423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8795932" y="8617985"/>
            <a:ext cx="1992855" cy="9497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1"/>
              </a:lnSpc>
            </a:pPr>
            <a:r>
              <a:rPr lang="en-US" sz="3292" spc="329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Pravou</a:t>
            </a:r>
          </a:p>
          <a:p>
            <a:pPr algn="l">
              <a:lnSpc>
                <a:spcPts val="3721"/>
              </a:lnSpc>
            </a:pPr>
            <a:r>
              <a:rPr lang="en-US" sz="3292" spc="329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Přední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8788436" y="-316726"/>
            <a:ext cx="7886994" cy="10920453"/>
          </a:xfrm>
          <a:custGeom>
            <a:avLst/>
            <a:gdLst/>
            <a:ahLst/>
            <a:cxnLst/>
            <a:rect r="r" b="b" t="t" l="l"/>
            <a:pathLst>
              <a:path h="10920453" w="7886994">
                <a:moveTo>
                  <a:pt x="7886994" y="0"/>
                </a:moveTo>
                <a:lnTo>
                  <a:pt x="0" y="0"/>
                </a:lnTo>
                <a:lnTo>
                  <a:pt x="0" y="10920452"/>
                </a:lnTo>
                <a:lnTo>
                  <a:pt x="7886994" y="10920452"/>
                </a:lnTo>
                <a:lnTo>
                  <a:pt x="7886994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144000" y="0"/>
            <a:ext cx="9144000" cy="10287000"/>
            <a:chOff x="0" y="0"/>
            <a:chExt cx="2408296" cy="270933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408296" cy="2709333"/>
            </a:xfrm>
            <a:custGeom>
              <a:avLst/>
              <a:gdLst/>
              <a:ahLst/>
              <a:cxnLst/>
              <a:rect r="r" b="b" t="t" l="l"/>
              <a:pathLst>
                <a:path h="2709333" w="2408296">
                  <a:moveTo>
                    <a:pt x="0" y="0"/>
                  </a:moveTo>
                  <a:lnTo>
                    <a:pt x="2408296" y="0"/>
                  </a:lnTo>
                  <a:lnTo>
                    <a:pt x="240829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2408296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692039" y="3255271"/>
            <a:ext cx="7759736" cy="4413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Automatizace procesu odesílání úředních dopisů prostřednictvím služby Digitální Dopis.</a:t>
            </a:r>
          </a:p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Snížení administrativní zátěže úředníků, kteří dosud ručně připravovali papírové dopisy.</a:t>
            </a:r>
          </a:p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Zvýšení efektivity a snížení nákladů na poštovní služby.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499564" y="3255271"/>
            <a:ext cx="7759736" cy="32985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315B99"/>
                </a:solidFill>
                <a:latin typeface="Montserrat"/>
                <a:ea typeface="Montserrat"/>
                <a:cs typeface="Montserrat"/>
                <a:sym typeface="Montserrat"/>
              </a:rPr>
              <a:t>Rostoucí počet dopravních přestupků ve městě zvyšuje zátěž úředníků.</a:t>
            </a:r>
          </a:p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315B99"/>
                </a:solidFill>
                <a:latin typeface="Montserrat"/>
                <a:ea typeface="Montserrat"/>
                <a:cs typeface="Montserrat"/>
                <a:sym typeface="Montserrat"/>
              </a:rPr>
              <a:t>Velký podíl manuální práce při zpracování dopisů.</a:t>
            </a:r>
          </a:p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315B99"/>
                </a:solidFill>
                <a:latin typeface="Montserrat"/>
                <a:ea typeface="Montserrat"/>
                <a:cs typeface="Montserrat"/>
                <a:sym typeface="Montserrat"/>
              </a:rPr>
              <a:t>Snahy minimalizovat náklady spojené s provozem současného IS</a:t>
            </a:r>
            <a:r>
              <a:rPr lang="en-US" sz="2304" spc="230">
                <a:solidFill>
                  <a:srgbClr val="315B99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8944127" y="8134952"/>
            <a:ext cx="6667707" cy="3145099"/>
          </a:xfrm>
          <a:custGeom>
            <a:avLst/>
            <a:gdLst/>
            <a:ahLst/>
            <a:cxnLst/>
            <a:rect r="r" b="b" t="t" l="l"/>
            <a:pathLst>
              <a:path h="3145099" w="6667707">
                <a:moveTo>
                  <a:pt x="0" y="0"/>
                </a:moveTo>
                <a:lnTo>
                  <a:pt x="6667707" y="0"/>
                </a:lnTo>
                <a:lnTo>
                  <a:pt x="6667707" y="3145098"/>
                </a:lnTo>
                <a:lnTo>
                  <a:pt x="0" y="31450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182621" y="8134952"/>
            <a:ext cx="6667707" cy="3145099"/>
          </a:xfrm>
          <a:custGeom>
            <a:avLst/>
            <a:gdLst/>
            <a:ahLst/>
            <a:cxnLst/>
            <a:rect r="r" b="b" t="t" l="l"/>
            <a:pathLst>
              <a:path h="3145099" w="6667707">
                <a:moveTo>
                  <a:pt x="0" y="0"/>
                </a:moveTo>
                <a:lnTo>
                  <a:pt x="6667708" y="0"/>
                </a:lnTo>
                <a:lnTo>
                  <a:pt x="6667708" y="3145098"/>
                </a:lnTo>
                <a:lnTo>
                  <a:pt x="0" y="31450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28700" y="640938"/>
            <a:ext cx="7086415" cy="11262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55"/>
              </a:lnSpc>
            </a:pPr>
            <a:r>
              <a:rPr lang="en-US" b="true" sz="8165" spc="81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ÚVOD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2320094"/>
            <a:ext cx="5075071" cy="601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4357" spc="435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Cíl projektu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755985" y="2320094"/>
            <a:ext cx="6156517" cy="601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4357" spc="435" b="true">
                <a:solidFill>
                  <a:srgbClr val="27528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Důvod realizace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322413" y="2254469"/>
            <a:ext cx="5778062" cy="5778062"/>
          </a:xfrm>
          <a:custGeom>
            <a:avLst/>
            <a:gdLst/>
            <a:ahLst/>
            <a:cxnLst/>
            <a:rect r="r" b="b" t="t" l="l"/>
            <a:pathLst>
              <a:path h="5778062" w="5778062">
                <a:moveTo>
                  <a:pt x="0" y="0"/>
                </a:moveTo>
                <a:lnTo>
                  <a:pt x="5778063" y="0"/>
                </a:lnTo>
                <a:lnTo>
                  <a:pt x="5778063" y="5778062"/>
                </a:lnTo>
                <a:lnTo>
                  <a:pt x="0" y="57780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47919" y="2972019"/>
            <a:ext cx="8196081" cy="601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4357" spc="435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Klíčové strany projektu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29364" y="3970907"/>
            <a:ext cx="7759736" cy="2741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Úřad města Potěmkin (zadavatel, koncový uživatel systému).</a:t>
            </a:r>
          </a:p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Pravou přední </a:t>
            </a:r>
            <a:r>
              <a:rPr lang="en-US" sz="2304" spc="23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(realizátor, dodavatel).</a:t>
            </a:r>
          </a:p>
          <a:p>
            <a:pPr algn="l" marL="497573" indent="-248787" lvl="1">
              <a:lnSpc>
                <a:spcPts val="4401"/>
              </a:lnSpc>
              <a:buFont typeface="Arial"/>
              <a:buChar char="•"/>
            </a:pPr>
            <a:r>
              <a:rPr lang="en-US" sz="2304" spc="23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Poštovní úřad (poskytovatel služby Digitálního Dopisu).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9144000" y="597327"/>
            <a:ext cx="8650272" cy="1926227"/>
            <a:chOff x="0" y="0"/>
            <a:chExt cx="3259593" cy="72584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259593" cy="725840"/>
            </a:xfrm>
            <a:custGeom>
              <a:avLst/>
              <a:gdLst/>
              <a:ahLst/>
              <a:cxnLst/>
              <a:rect r="r" b="b" t="t" l="l"/>
              <a:pathLst>
                <a:path h="725840" w="3259593">
                  <a:moveTo>
                    <a:pt x="45645" y="0"/>
                  </a:moveTo>
                  <a:lnTo>
                    <a:pt x="3213949" y="0"/>
                  </a:lnTo>
                  <a:cubicBezTo>
                    <a:pt x="3239158" y="0"/>
                    <a:pt x="3259593" y="20436"/>
                    <a:pt x="3259593" y="45645"/>
                  </a:cubicBezTo>
                  <a:lnTo>
                    <a:pt x="3259593" y="680196"/>
                  </a:lnTo>
                  <a:cubicBezTo>
                    <a:pt x="3259593" y="692301"/>
                    <a:pt x="3254784" y="703911"/>
                    <a:pt x="3246224" y="712471"/>
                  </a:cubicBezTo>
                  <a:cubicBezTo>
                    <a:pt x="3237664" y="721031"/>
                    <a:pt x="3226054" y="725840"/>
                    <a:pt x="3213949" y="725840"/>
                  </a:cubicBezTo>
                  <a:lnTo>
                    <a:pt x="45645" y="725840"/>
                  </a:lnTo>
                  <a:cubicBezTo>
                    <a:pt x="20436" y="725840"/>
                    <a:pt x="0" y="705405"/>
                    <a:pt x="0" y="680196"/>
                  </a:cubicBezTo>
                  <a:lnTo>
                    <a:pt x="0" y="45645"/>
                  </a:lnTo>
                  <a:cubicBezTo>
                    <a:pt x="0" y="20436"/>
                    <a:pt x="20436" y="0"/>
                    <a:pt x="45645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6299E4"/>
              </a:solidFill>
              <a:prstDash val="solid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259593" cy="7639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9166376" y="2903529"/>
            <a:ext cx="8650272" cy="1926227"/>
            <a:chOff x="0" y="0"/>
            <a:chExt cx="3259593" cy="72584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259593" cy="725840"/>
            </a:xfrm>
            <a:custGeom>
              <a:avLst/>
              <a:gdLst/>
              <a:ahLst/>
              <a:cxnLst/>
              <a:rect r="r" b="b" t="t" l="l"/>
              <a:pathLst>
                <a:path h="725840" w="3259593">
                  <a:moveTo>
                    <a:pt x="45645" y="0"/>
                  </a:moveTo>
                  <a:lnTo>
                    <a:pt x="3213949" y="0"/>
                  </a:lnTo>
                  <a:cubicBezTo>
                    <a:pt x="3239158" y="0"/>
                    <a:pt x="3259593" y="20436"/>
                    <a:pt x="3259593" y="45645"/>
                  </a:cubicBezTo>
                  <a:lnTo>
                    <a:pt x="3259593" y="680196"/>
                  </a:lnTo>
                  <a:cubicBezTo>
                    <a:pt x="3259593" y="692301"/>
                    <a:pt x="3254784" y="703911"/>
                    <a:pt x="3246224" y="712471"/>
                  </a:cubicBezTo>
                  <a:cubicBezTo>
                    <a:pt x="3237664" y="721031"/>
                    <a:pt x="3226054" y="725840"/>
                    <a:pt x="3213949" y="725840"/>
                  </a:cubicBezTo>
                  <a:lnTo>
                    <a:pt x="45645" y="725840"/>
                  </a:lnTo>
                  <a:cubicBezTo>
                    <a:pt x="20436" y="725840"/>
                    <a:pt x="0" y="705405"/>
                    <a:pt x="0" y="680196"/>
                  </a:cubicBezTo>
                  <a:lnTo>
                    <a:pt x="0" y="45645"/>
                  </a:lnTo>
                  <a:cubicBezTo>
                    <a:pt x="0" y="20436"/>
                    <a:pt x="20436" y="0"/>
                    <a:pt x="45645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6299E4"/>
              </a:solidFill>
              <a:prstDash val="solid"/>
              <a:round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3259593" cy="7639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9166376" y="5209731"/>
            <a:ext cx="8650272" cy="1926227"/>
            <a:chOff x="0" y="0"/>
            <a:chExt cx="3259593" cy="72584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3259593" cy="725840"/>
            </a:xfrm>
            <a:custGeom>
              <a:avLst/>
              <a:gdLst/>
              <a:ahLst/>
              <a:cxnLst/>
              <a:rect r="r" b="b" t="t" l="l"/>
              <a:pathLst>
                <a:path h="725840" w="3259593">
                  <a:moveTo>
                    <a:pt x="45645" y="0"/>
                  </a:moveTo>
                  <a:lnTo>
                    <a:pt x="3213949" y="0"/>
                  </a:lnTo>
                  <a:cubicBezTo>
                    <a:pt x="3239158" y="0"/>
                    <a:pt x="3259593" y="20436"/>
                    <a:pt x="3259593" y="45645"/>
                  </a:cubicBezTo>
                  <a:lnTo>
                    <a:pt x="3259593" y="680196"/>
                  </a:lnTo>
                  <a:cubicBezTo>
                    <a:pt x="3259593" y="692301"/>
                    <a:pt x="3254784" y="703911"/>
                    <a:pt x="3246224" y="712471"/>
                  </a:cubicBezTo>
                  <a:cubicBezTo>
                    <a:pt x="3237664" y="721031"/>
                    <a:pt x="3226054" y="725840"/>
                    <a:pt x="3213949" y="725840"/>
                  </a:cubicBezTo>
                  <a:lnTo>
                    <a:pt x="45645" y="725840"/>
                  </a:lnTo>
                  <a:cubicBezTo>
                    <a:pt x="20436" y="725840"/>
                    <a:pt x="0" y="705405"/>
                    <a:pt x="0" y="680196"/>
                  </a:cubicBezTo>
                  <a:lnTo>
                    <a:pt x="0" y="45645"/>
                  </a:lnTo>
                  <a:cubicBezTo>
                    <a:pt x="0" y="20436"/>
                    <a:pt x="20436" y="0"/>
                    <a:pt x="45645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6299E4"/>
              </a:solidFill>
              <a:prstDash val="solid"/>
              <a:round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3259593" cy="7639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9166376" y="7517820"/>
            <a:ext cx="8650272" cy="1926227"/>
            <a:chOff x="0" y="0"/>
            <a:chExt cx="3259593" cy="7258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3259593" cy="725840"/>
            </a:xfrm>
            <a:custGeom>
              <a:avLst/>
              <a:gdLst/>
              <a:ahLst/>
              <a:cxnLst/>
              <a:rect r="r" b="b" t="t" l="l"/>
              <a:pathLst>
                <a:path h="725840" w="3259593">
                  <a:moveTo>
                    <a:pt x="45645" y="0"/>
                  </a:moveTo>
                  <a:lnTo>
                    <a:pt x="3213949" y="0"/>
                  </a:lnTo>
                  <a:cubicBezTo>
                    <a:pt x="3239158" y="0"/>
                    <a:pt x="3259593" y="20436"/>
                    <a:pt x="3259593" y="45645"/>
                  </a:cubicBezTo>
                  <a:lnTo>
                    <a:pt x="3259593" y="680196"/>
                  </a:lnTo>
                  <a:cubicBezTo>
                    <a:pt x="3259593" y="692301"/>
                    <a:pt x="3254784" y="703911"/>
                    <a:pt x="3246224" y="712471"/>
                  </a:cubicBezTo>
                  <a:cubicBezTo>
                    <a:pt x="3237664" y="721031"/>
                    <a:pt x="3226054" y="725840"/>
                    <a:pt x="3213949" y="725840"/>
                  </a:cubicBezTo>
                  <a:lnTo>
                    <a:pt x="45645" y="725840"/>
                  </a:lnTo>
                  <a:cubicBezTo>
                    <a:pt x="20436" y="725840"/>
                    <a:pt x="0" y="705405"/>
                    <a:pt x="0" y="680196"/>
                  </a:cubicBezTo>
                  <a:lnTo>
                    <a:pt x="0" y="45645"/>
                  </a:lnTo>
                  <a:cubicBezTo>
                    <a:pt x="0" y="20436"/>
                    <a:pt x="20436" y="0"/>
                    <a:pt x="45645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6299E4"/>
              </a:solidFill>
              <a:prstDash val="solid"/>
              <a:round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3259593" cy="7639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8421475" y="192065"/>
            <a:ext cx="1289725" cy="1289725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8421475" y="2425057"/>
            <a:ext cx="1289725" cy="1289725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8421475" y="4743774"/>
            <a:ext cx="1289725" cy="1289725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8421475" y="7105326"/>
            <a:ext cx="1289725" cy="1289725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8510072" y="280662"/>
            <a:ext cx="1112531" cy="1112531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94A8D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8510072" y="2513654"/>
            <a:ext cx="1112531" cy="1112531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94A8D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8510072" y="4832371"/>
            <a:ext cx="1112531" cy="1112531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94A8D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8510072" y="7193923"/>
            <a:ext cx="1112531" cy="1112531"/>
            <a:chOff x="0" y="0"/>
            <a:chExt cx="812800" cy="812800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94A8D"/>
            </a:solidFill>
          </p:spPr>
        </p:sp>
        <p:sp>
          <p:nvSpPr>
            <p:cNvPr name="TextBox 39" id="3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40" id="40"/>
          <p:cNvSpPr txBox="true"/>
          <p:nvPr/>
        </p:nvSpPr>
        <p:spPr>
          <a:xfrm rot="0">
            <a:off x="821731" y="1667230"/>
            <a:ext cx="7086415" cy="22216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55"/>
              </a:lnSpc>
            </a:pPr>
            <a:r>
              <a:rPr lang="en-US" b="true" sz="8165" spc="81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FÁZE PROJEKTU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514792" y="3990563"/>
            <a:ext cx="11649530" cy="14171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69783" indent="-334891" lvl="1">
              <a:lnSpc>
                <a:spcPts val="5925"/>
              </a:lnSpc>
              <a:buFont typeface="Arial"/>
              <a:buChar char="•"/>
            </a:pPr>
            <a:r>
              <a:rPr lang="en-US" b="true" sz="3102" spc="31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Projekt je rozdělen na </a:t>
            </a:r>
          </a:p>
          <a:p>
            <a:pPr algn="l">
              <a:lnSpc>
                <a:spcPts val="5925"/>
              </a:lnSpc>
            </a:pPr>
            <a:r>
              <a:rPr lang="en-US" sz="3102" spc="310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     </a:t>
            </a:r>
            <a:r>
              <a:rPr lang="en-US" sz="3102" spc="310" b="true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4 klíčové fáze.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9971660" y="1383582"/>
            <a:ext cx="7287640" cy="339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4"/>
              </a:lnSpc>
            </a:pPr>
            <a:r>
              <a:rPr lang="en-US" sz="2475" spc="247" b="true">
                <a:solidFill>
                  <a:srgbClr val="27528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Integrace na rozhraní stávajícího IS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9538122" y="3711285"/>
            <a:ext cx="8154716" cy="339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4"/>
              </a:lnSpc>
            </a:pPr>
            <a:r>
              <a:rPr lang="en-US" sz="2475" spc="247" b="true">
                <a:solidFill>
                  <a:srgbClr val="27528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Přenos dat na službu Digitálního Dopisu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9971660" y="5973477"/>
            <a:ext cx="7287640" cy="339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4"/>
              </a:lnSpc>
            </a:pPr>
            <a:r>
              <a:rPr lang="en-US" sz="2475" spc="247" b="true">
                <a:solidFill>
                  <a:srgbClr val="27528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Evidence stavu vypravených zásilek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9971660" y="8278958"/>
            <a:ext cx="8173164" cy="339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4"/>
              </a:lnSpc>
            </a:pPr>
            <a:r>
              <a:rPr lang="en-US" sz="2475" spc="247" b="true">
                <a:solidFill>
                  <a:srgbClr val="27528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Návrh základní obrazovky a statistiky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8936894" y="355279"/>
            <a:ext cx="258887" cy="8775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  <a:spcBef>
                <a:spcPct val="0"/>
              </a:spcBef>
            </a:pPr>
            <a:r>
              <a:rPr lang="en-US" b="true" sz="51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1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8871521" y="2588271"/>
            <a:ext cx="389632" cy="8775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  <a:spcBef>
                <a:spcPct val="0"/>
              </a:spcBef>
            </a:pPr>
            <a:r>
              <a:rPr lang="en-US" b="true" sz="51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8870852" y="4906988"/>
            <a:ext cx="390971" cy="8775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  <a:spcBef>
                <a:spcPct val="0"/>
              </a:spcBef>
            </a:pPr>
            <a:r>
              <a:rPr lang="en-US" b="true" sz="51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3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8838816" y="7268540"/>
            <a:ext cx="455042" cy="8775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  <a:spcBef>
                <a:spcPct val="0"/>
              </a:spcBef>
            </a:pPr>
            <a:r>
              <a:rPr lang="en-US" b="true" sz="51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4</a:t>
            </a:r>
          </a:p>
        </p:txBody>
      </p:sp>
      <p:sp>
        <p:nvSpPr>
          <p:cNvPr name="Freeform 50" id="50"/>
          <p:cNvSpPr/>
          <p:nvPr/>
        </p:nvSpPr>
        <p:spPr>
          <a:xfrm flipH="true" flipV="false" rot="-5400000">
            <a:off x="1813040" y="4059909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4282420" y="0"/>
                </a:moveTo>
                <a:lnTo>
                  <a:pt x="0" y="0"/>
                </a:lnTo>
                <a:lnTo>
                  <a:pt x="0" y="8229600"/>
                </a:lnTo>
                <a:lnTo>
                  <a:pt x="4282420" y="8229600"/>
                </a:lnTo>
                <a:lnTo>
                  <a:pt x="428242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364170"/>
            <a:ext cx="9267408" cy="4794822"/>
            <a:chOff x="0" y="0"/>
            <a:chExt cx="2253959" cy="116616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253960" cy="1166166"/>
            </a:xfrm>
            <a:custGeom>
              <a:avLst/>
              <a:gdLst/>
              <a:ahLst/>
              <a:cxnLst/>
              <a:rect r="r" b="b" t="t" l="l"/>
              <a:pathLst>
                <a:path h="1166166" w="2253960">
                  <a:moveTo>
                    <a:pt x="27568" y="0"/>
                  </a:moveTo>
                  <a:lnTo>
                    <a:pt x="2226392" y="0"/>
                  </a:lnTo>
                  <a:cubicBezTo>
                    <a:pt x="2233703" y="0"/>
                    <a:pt x="2240715" y="2904"/>
                    <a:pt x="2245885" y="8074"/>
                  </a:cubicBezTo>
                  <a:cubicBezTo>
                    <a:pt x="2251055" y="13244"/>
                    <a:pt x="2253960" y="20256"/>
                    <a:pt x="2253960" y="27568"/>
                  </a:cubicBezTo>
                  <a:lnTo>
                    <a:pt x="2253960" y="1138598"/>
                  </a:lnTo>
                  <a:cubicBezTo>
                    <a:pt x="2253960" y="1153823"/>
                    <a:pt x="2241617" y="1166166"/>
                    <a:pt x="2226392" y="1166166"/>
                  </a:cubicBezTo>
                  <a:lnTo>
                    <a:pt x="27568" y="1166166"/>
                  </a:lnTo>
                  <a:cubicBezTo>
                    <a:pt x="12343" y="1166166"/>
                    <a:pt x="0" y="1153823"/>
                    <a:pt x="0" y="1138598"/>
                  </a:cubicBezTo>
                  <a:lnTo>
                    <a:pt x="0" y="27568"/>
                  </a:lnTo>
                  <a:cubicBezTo>
                    <a:pt x="0" y="12343"/>
                    <a:pt x="12343" y="0"/>
                    <a:pt x="275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253959" cy="12042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2195849" y="3226218"/>
            <a:ext cx="4382868" cy="4382868"/>
          </a:xfrm>
          <a:custGeom>
            <a:avLst/>
            <a:gdLst/>
            <a:ahLst/>
            <a:cxnLst/>
            <a:rect r="r" b="b" t="t" l="l"/>
            <a:pathLst>
              <a:path h="4382868" w="4382868">
                <a:moveTo>
                  <a:pt x="0" y="0"/>
                </a:moveTo>
                <a:lnTo>
                  <a:pt x="4382868" y="0"/>
                </a:lnTo>
                <a:lnTo>
                  <a:pt x="4382868" y="4382868"/>
                </a:lnTo>
                <a:lnTo>
                  <a:pt x="0" y="43828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281564" y="4029141"/>
            <a:ext cx="8843095" cy="30891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73"/>
              </a:lnSpc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     </a:t>
            </a:r>
            <a:r>
              <a:rPr lang="en-US" sz="2184" spc="218" b="true">
                <a:solidFill>
                  <a:srgbClr val="2C5894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Integrace na rozhraní stávajícího IS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Napojení na informační systém úřadu, který poskytuje metadata k tisku.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Implementace API pro získání dat o přestupcích.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Testování přenosu a správnosti metadat.</a:t>
            </a:r>
          </a:p>
          <a:p>
            <a:pPr algn="l">
              <a:lnSpc>
                <a:spcPts val="4173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250081" y="1033556"/>
            <a:ext cx="4733196" cy="11262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55"/>
              </a:lnSpc>
            </a:pPr>
            <a:r>
              <a:rPr lang="en-US" b="true" sz="8165" spc="81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FÁZE 1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2089" y="7088531"/>
            <a:ext cx="2584405" cy="4253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5"/>
              </a:lnSpc>
            </a:pPr>
            <a:r>
              <a:rPr lang="en-US" b="true" sz="3043" spc="304">
                <a:solidFill>
                  <a:srgbClr val="2C589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(T+30 DNÍ)</a:t>
            </a:r>
          </a:p>
        </p:txBody>
      </p:sp>
      <p:sp>
        <p:nvSpPr>
          <p:cNvPr name="Freeform 9" id="9"/>
          <p:cNvSpPr/>
          <p:nvPr/>
        </p:nvSpPr>
        <p:spPr>
          <a:xfrm flipH="false" flipV="true" rot="-5400000">
            <a:off x="13968976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true" rot="5471730">
            <a:off x="11683071" y="6234122"/>
            <a:ext cx="4365576" cy="8389401"/>
          </a:xfrm>
          <a:custGeom>
            <a:avLst/>
            <a:gdLst/>
            <a:ahLst/>
            <a:cxnLst/>
            <a:rect r="r" b="b" t="t" l="l"/>
            <a:pathLst>
              <a:path h="8389401" w="4365576">
                <a:moveTo>
                  <a:pt x="0" y="8389402"/>
                </a:moveTo>
                <a:lnTo>
                  <a:pt x="4365576" y="8389402"/>
                </a:lnTo>
                <a:lnTo>
                  <a:pt x="4365576" y="0"/>
                </a:lnTo>
                <a:lnTo>
                  <a:pt x="0" y="0"/>
                </a:lnTo>
                <a:lnTo>
                  <a:pt x="0" y="8389402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364170"/>
            <a:ext cx="9267408" cy="4794822"/>
            <a:chOff x="0" y="0"/>
            <a:chExt cx="2253959" cy="116616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253960" cy="1166166"/>
            </a:xfrm>
            <a:custGeom>
              <a:avLst/>
              <a:gdLst/>
              <a:ahLst/>
              <a:cxnLst/>
              <a:rect r="r" b="b" t="t" l="l"/>
              <a:pathLst>
                <a:path h="1166166" w="2253960">
                  <a:moveTo>
                    <a:pt x="27568" y="0"/>
                  </a:moveTo>
                  <a:lnTo>
                    <a:pt x="2226392" y="0"/>
                  </a:lnTo>
                  <a:cubicBezTo>
                    <a:pt x="2233703" y="0"/>
                    <a:pt x="2240715" y="2904"/>
                    <a:pt x="2245885" y="8074"/>
                  </a:cubicBezTo>
                  <a:cubicBezTo>
                    <a:pt x="2251055" y="13244"/>
                    <a:pt x="2253960" y="20256"/>
                    <a:pt x="2253960" y="27568"/>
                  </a:cubicBezTo>
                  <a:lnTo>
                    <a:pt x="2253960" y="1138598"/>
                  </a:lnTo>
                  <a:cubicBezTo>
                    <a:pt x="2253960" y="1153823"/>
                    <a:pt x="2241617" y="1166166"/>
                    <a:pt x="2226392" y="1166166"/>
                  </a:cubicBezTo>
                  <a:lnTo>
                    <a:pt x="27568" y="1166166"/>
                  </a:lnTo>
                  <a:cubicBezTo>
                    <a:pt x="12343" y="1166166"/>
                    <a:pt x="0" y="1153823"/>
                    <a:pt x="0" y="1138598"/>
                  </a:cubicBezTo>
                  <a:lnTo>
                    <a:pt x="0" y="27568"/>
                  </a:lnTo>
                  <a:cubicBezTo>
                    <a:pt x="0" y="12343"/>
                    <a:pt x="12343" y="0"/>
                    <a:pt x="275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253959" cy="12042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281564" y="3575202"/>
            <a:ext cx="8843095" cy="4660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73"/>
              </a:lnSpc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     </a:t>
            </a:r>
            <a:r>
              <a:rPr lang="en-US" sz="2184" spc="218" b="true">
                <a:solidFill>
                  <a:srgbClr val="2C5894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Přenos dat na službu Digitálního Dopisu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Zpracování dat získaných z IS a předání do Digitálního Dopisu.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Implementace systému pro automatické odesílání PDF s metadaty.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Ověření správnosti a testování přenosu dokumentů.</a:t>
            </a:r>
          </a:p>
          <a:p>
            <a:pPr algn="l">
              <a:lnSpc>
                <a:spcPts val="4173"/>
              </a:lnSpc>
            </a:pPr>
          </a:p>
          <a:p>
            <a:pPr algn="l">
              <a:lnSpc>
                <a:spcPts val="4173"/>
              </a:lnSpc>
            </a:pPr>
          </a:p>
        </p:txBody>
      </p:sp>
      <p:sp>
        <p:nvSpPr>
          <p:cNvPr name="Freeform 6" id="6"/>
          <p:cNvSpPr/>
          <p:nvPr/>
        </p:nvSpPr>
        <p:spPr>
          <a:xfrm flipH="false" flipV="true" rot="-5400000">
            <a:off x="13968976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true" rot="5471730">
            <a:off x="11683071" y="6234122"/>
            <a:ext cx="4365576" cy="8389401"/>
          </a:xfrm>
          <a:custGeom>
            <a:avLst/>
            <a:gdLst/>
            <a:ahLst/>
            <a:cxnLst/>
            <a:rect r="r" b="b" t="t" l="l"/>
            <a:pathLst>
              <a:path h="8389401" w="4365576">
                <a:moveTo>
                  <a:pt x="0" y="8389402"/>
                </a:moveTo>
                <a:lnTo>
                  <a:pt x="4365576" y="8389402"/>
                </a:lnTo>
                <a:lnTo>
                  <a:pt x="4365576" y="0"/>
                </a:lnTo>
                <a:lnTo>
                  <a:pt x="0" y="0"/>
                </a:lnTo>
                <a:lnTo>
                  <a:pt x="0" y="8389402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159023" y="3252764"/>
            <a:ext cx="4374361" cy="4374361"/>
          </a:xfrm>
          <a:custGeom>
            <a:avLst/>
            <a:gdLst/>
            <a:ahLst/>
            <a:cxnLst/>
            <a:rect r="r" b="b" t="t" l="l"/>
            <a:pathLst>
              <a:path h="4374361" w="4374361">
                <a:moveTo>
                  <a:pt x="0" y="0"/>
                </a:moveTo>
                <a:lnTo>
                  <a:pt x="4374361" y="0"/>
                </a:lnTo>
                <a:lnTo>
                  <a:pt x="4374361" y="4374361"/>
                </a:lnTo>
                <a:lnTo>
                  <a:pt x="0" y="43743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250081" y="1033556"/>
            <a:ext cx="4733196" cy="11262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55"/>
              </a:lnSpc>
            </a:pPr>
            <a:r>
              <a:rPr lang="en-US" b="true" sz="8165" spc="81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FÁZE 2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672089" y="7425009"/>
            <a:ext cx="2584405" cy="4253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5"/>
              </a:lnSpc>
            </a:pPr>
            <a:r>
              <a:rPr lang="en-US" b="true" sz="3043" spc="304">
                <a:solidFill>
                  <a:srgbClr val="2C589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(T+60 DNÍ)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364170"/>
            <a:ext cx="9267408" cy="4794822"/>
            <a:chOff x="0" y="0"/>
            <a:chExt cx="2253959" cy="116616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253960" cy="1166166"/>
            </a:xfrm>
            <a:custGeom>
              <a:avLst/>
              <a:gdLst/>
              <a:ahLst/>
              <a:cxnLst/>
              <a:rect r="r" b="b" t="t" l="l"/>
              <a:pathLst>
                <a:path h="1166166" w="2253960">
                  <a:moveTo>
                    <a:pt x="27568" y="0"/>
                  </a:moveTo>
                  <a:lnTo>
                    <a:pt x="2226392" y="0"/>
                  </a:lnTo>
                  <a:cubicBezTo>
                    <a:pt x="2233703" y="0"/>
                    <a:pt x="2240715" y="2904"/>
                    <a:pt x="2245885" y="8074"/>
                  </a:cubicBezTo>
                  <a:cubicBezTo>
                    <a:pt x="2251055" y="13244"/>
                    <a:pt x="2253960" y="20256"/>
                    <a:pt x="2253960" y="27568"/>
                  </a:cubicBezTo>
                  <a:lnTo>
                    <a:pt x="2253960" y="1138598"/>
                  </a:lnTo>
                  <a:cubicBezTo>
                    <a:pt x="2253960" y="1153823"/>
                    <a:pt x="2241617" y="1166166"/>
                    <a:pt x="2226392" y="1166166"/>
                  </a:cubicBezTo>
                  <a:lnTo>
                    <a:pt x="27568" y="1166166"/>
                  </a:lnTo>
                  <a:cubicBezTo>
                    <a:pt x="12343" y="1166166"/>
                    <a:pt x="0" y="1153823"/>
                    <a:pt x="0" y="1138598"/>
                  </a:cubicBezTo>
                  <a:lnTo>
                    <a:pt x="0" y="27568"/>
                  </a:lnTo>
                  <a:cubicBezTo>
                    <a:pt x="0" y="12343"/>
                    <a:pt x="12343" y="0"/>
                    <a:pt x="275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253959" cy="12042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true" rot="-5400000">
            <a:off x="13968976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true" rot="5471730">
            <a:off x="11683071" y="6234122"/>
            <a:ext cx="4365576" cy="8389401"/>
          </a:xfrm>
          <a:custGeom>
            <a:avLst/>
            <a:gdLst/>
            <a:ahLst/>
            <a:cxnLst/>
            <a:rect r="r" b="b" t="t" l="l"/>
            <a:pathLst>
              <a:path h="8389401" w="4365576">
                <a:moveTo>
                  <a:pt x="0" y="8389402"/>
                </a:moveTo>
                <a:lnTo>
                  <a:pt x="4365576" y="8389402"/>
                </a:lnTo>
                <a:lnTo>
                  <a:pt x="4365576" y="0"/>
                </a:lnTo>
                <a:lnTo>
                  <a:pt x="0" y="0"/>
                </a:lnTo>
                <a:lnTo>
                  <a:pt x="0" y="8389402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715027" y="3865288"/>
            <a:ext cx="3761836" cy="3761836"/>
          </a:xfrm>
          <a:custGeom>
            <a:avLst/>
            <a:gdLst/>
            <a:ahLst/>
            <a:cxnLst/>
            <a:rect r="r" b="b" t="t" l="l"/>
            <a:pathLst>
              <a:path h="3761836" w="3761836">
                <a:moveTo>
                  <a:pt x="0" y="0"/>
                </a:moveTo>
                <a:lnTo>
                  <a:pt x="3761837" y="0"/>
                </a:lnTo>
                <a:lnTo>
                  <a:pt x="3761837" y="3761837"/>
                </a:lnTo>
                <a:lnTo>
                  <a:pt x="0" y="37618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81564" y="3864450"/>
            <a:ext cx="8843095" cy="4136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73"/>
              </a:lnSpc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     </a:t>
            </a:r>
            <a:r>
              <a:rPr lang="en-US" sz="2184" spc="218" b="true">
                <a:solidFill>
                  <a:srgbClr val="2C5894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Evidence stavu vypravených zásilek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Sledování stavů doručení (vypraveno, doručeno, nepodařilo se doručit, chyba).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Implementace návratu stavů zpět do IS úřadu.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Možnost prezentace stavů doručení online uživatelům.</a:t>
            </a:r>
          </a:p>
          <a:p>
            <a:pPr algn="l">
              <a:lnSpc>
                <a:spcPts val="4173"/>
              </a:lnSpc>
            </a:pPr>
          </a:p>
          <a:p>
            <a:pPr algn="l">
              <a:lnSpc>
                <a:spcPts val="4173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672089" y="7201820"/>
            <a:ext cx="2584405" cy="4253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5"/>
              </a:lnSpc>
            </a:pPr>
            <a:r>
              <a:rPr lang="en-US" b="true" sz="3043" spc="304">
                <a:solidFill>
                  <a:srgbClr val="2C589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(T+90 DNÍ)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50081" y="1033556"/>
            <a:ext cx="4733196" cy="11262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55"/>
              </a:lnSpc>
            </a:pPr>
            <a:r>
              <a:rPr lang="en-US" b="true" sz="8165" spc="81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FÁZE 3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364170"/>
            <a:ext cx="9267408" cy="4794822"/>
            <a:chOff x="0" y="0"/>
            <a:chExt cx="2253959" cy="116616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253960" cy="1166166"/>
            </a:xfrm>
            <a:custGeom>
              <a:avLst/>
              <a:gdLst/>
              <a:ahLst/>
              <a:cxnLst/>
              <a:rect r="r" b="b" t="t" l="l"/>
              <a:pathLst>
                <a:path h="1166166" w="2253960">
                  <a:moveTo>
                    <a:pt x="27568" y="0"/>
                  </a:moveTo>
                  <a:lnTo>
                    <a:pt x="2226392" y="0"/>
                  </a:lnTo>
                  <a:cubicBezTo>
                    <a:pt x="2233703" y="0"/>
                    <a:pt x="2240715" y="2904"/>
                    <a:pt x="2245885" y="8074"/>
                  </a:cubicBezTo>
                  <a:cubicBezTo>
                    <a:pt x="2251055" y="13244"/>
                    <a:pt x="2253960" y="20256"/>
                    <a:pt x="2253960" y="27568"/>
                  </a:cubicBezTo>
                  <a:lnTo>
                    <a:pt x="2253960" y="1138598"/>
                  </a:lnTo>
                  <a:cubicBezTo>
                    <a:pt x="2253960" y="1153823"/>
                    <a:pt x="2241617" y="1166166"/>
                    <a:pt x="2226392" y="1166166"/>
                  </a:cubicBezTo>
                  <a:lnTo>
                    <a:pt x="27568" y="1166166"/>
                  </a:lnTo>
                  <a:cubicBezTo>
                    <a:pt x="12343" y="1166166"/>
                    <a:pt x="0" y="1153823"/>
                    <a:pt x="0" y="1138598"/>
                  </a:cubicBezTo>
                  <a:lnTo>
                    <a:pt x="0" y="27568"/>
                  </a:lnTo>
                  <a:cubicBezTo>
                    <a:pt x="0" y="12343"/>
                    <a:pt x="12343" y="0"/>
                    <a:pt x="275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253959" cy="12042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true" rot="-5400000">
            <a:off x="13968976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true" rot="5471730">
            <a:off x="11683071" y="6234122"/>
            <a:ext cx="4365576" cy="8389401"/>
          </a:xfrm>
          <a:custGeom>
            <a:avLst/>
            <a:gdLst/>
            <a:ahLst/>
            <a:cxnLst/>
            <a:rect r="r" b="b" t="t" l="l"/>
            <a:pathLst>
              <a:path h="8389401" w="4365576">
                <a:moveTo>
                  <a:pt x="0" y="8389402"/>
                </a:moveTo>
                <a:lnTo>
                  <a:pt x="4365576" y="8389402"/>
                </a:lnTo>
                <a:lnTo>
                  <a:pt x="4365576" y="0"/>
                </a:lnTo>
                <a:lnTo>
                  <a:pt x="0" y="0"/>
                </a:lnTo>
                <a:lnTo>
                  <a:pt x="0" y="8389402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397227" y="3469862"/>
            <a:ext cx="4297795" cy="4297795"/>
          </a:xfrm>
          <a:custGeom>
            <a:avLst/>
            <a:gdLst/>
            <a:ahLst/>
            <a:cxnLst/>
            <a:rect r="r" b="b" t="t" l="l"/>
            <a:pathLst>
              <a:path h="4297795" w="4297795">
                <a:moveTo>
                  <a:pt x="0" y="0"/>
                </a:moveTo>
                <a:lnTo>
                  <a:pt x="4297795" y="0"/>
                </a:lnTo>
                <a:lnTo>
                  <a:pt x="4297795" y="4297795"/>
                </a:lnTo>
                <a:lnTo>
                  <a:pt x="0" y="429779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81564" y="3931274"/>
            <a:ext cx="8843095" cy="3612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73"/>
              </a:lnSpc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     </a:t>
            </a:r>
            <a:r>
              <a:rPr lang="en-US" sz="2184" spc="218" b="true">
                <a:solidFill>
                  <a:srgbClr val="2C5894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Návrh základní obrazovky a statistiky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Vytvoření GUI pro správu dopisů a statistik.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Možnost vytvoření dopisu přímo v novém systému.</a:t>
            </a:r>
          </a:p>
          <a:p>
            <a:pPr algn="l" marL="471715" indent="-235858" lvl="1">
              <a:lnSpc>
                <a:spcPts val="4173"/>
              </a:lnSpc>
              <a:buFont typeface="Arial"/>
              <a:buChar char="•"/>
            </a:pPr>
            <a:r>
              <a:rPr lang="en-US" sz="2184" spc="218">
                <a:solidFill>
                  <a:srgbClr val="2C5894"/>
                </a:solidFill>
                <a:latin typeface="Montserrat"/>
                <a:ea typeface="Montserrat"/>
                <a:cs typeface="Montserrat"/>
                <a:sym typeface="Montserrat"/>
              </a:rPr>
              <a:t>Ověření konceptu nového informačního systému na malém vzorku.</a:t>
            </a:r>
          </a:p>
          <a:p>
            <a:pPr algn="l">
              <a:lnSpc>
                <a:spcPts val="4173"/>
              </a:lnSpc>
            </a:pPr>
          </a:p>
          <a:p>
            <a:pPr algn="l">
              <a:lnSpc>
                <a:spcPts val="4173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250081" y="1033556"/>
            <a:ext cx="4733196" cy="11262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55"/>
              </a:lnSpc>
            </a:pPr>
            <a:r>
              <a:rPr lang="en-US" b="true" sz="8165" spc="816">
                <a:solidFill>
                  <a:srgbClr val="FFFFFF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FÁZE 4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672089" y="7071334"/>
            <a:ext cx="2873653" cy="4253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5"/>
              </a:lnSpc>
            </a:pPr>
            <a:r>
              <a:rPr lang="en-US" b="true" sz="3043" spc="304">
                <a:solidFill>
                  <a:srgbClr val="2C5894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(T+120 DNÍ)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61658" y="-1359176"/>
            <a:ext cx="9754014" cy="13005352"/>
          </a:xfrm>
          <a:custGeom>
            <a:avLst/>
            <a:gdLst/>
            <a:ahLst/>
            <a:cxnLst/>
            <a:rect r="r" b="b" t="t" l="l"/>
            <a:pathLst>
              <a:path h="13005352" w="9754014">
                <a:moveTo>
                  <a:pt x="0" y="0"/>
                </a:moveTo>
                <a:lnTo>
                  <a:pt x="9754015" y="0"/>
                </a:lnTo>
                <a:lnTo>
                  <a:pt x="9754015" y="13005352"/>
                </a:lnTo>
                <a:lnTo>
                  <a:pt x="0" y="130053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64403" y="1953748"/>
            <a:ext cx="17359194" cy="6379504"/>
          </a:xfrm>
          <a:custGeom>
            <a:avLst/>
            <a:gdLst/>
            <a:ahLst/>
            <a:cxnLst/>
            <a:rect r="r" b="b" t="t" l="l"/>
            <a:pathLst>
              <a:path h="6379504" w="17359194">
                <a:moveTo>
                  <a:pt x="0" y="0"/>
                </a:moveTo>
                <a:lnTo>
                  <a:pt x="17359194" y="0"/>
                </a:lnTo>
                <a:lnTo>
                  <a:pt x="17359194" y="6379504"/>
                </a:lnTo>
                <a:lnTo>
                  <a:pt x="0" y="63795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-5400000">
            <a:off x="12573239" y="6673987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4282420" y="0"/>
                </a:moveTo>
                <a:lnTo>
                  <a:pt x="0" y="0"/>
                </a:lnTo>
                <a:lnTo>
                  <a:pt x="0" y="8229600"/>
                </a:lnTo>
                <a:lnTo>
                  <a:pt x="4282420" y="8229600"/>
                </a:lnTo>
                <a:lnTo>
                  <a:pt x="428242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464403" y="1953748"/>
            <a:ext cx="6866726" cy="790339"/>
            <a:chOff x="0" y="0"/>
            <a:chExt cx="1808520" cy="20815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808520" cy="208155"/>
            </a:xfrm>
            <a:custGeom>
              <a:avLst/>
              <a:gdLst/>
              <a:ahLst/>
              <a:cxnLst/>
              <a:rect r="r" b="b" t="t" l="l"/>
              <a:pathLst>
                <a:path h="208155" w="1808520">
                  <a:moveTo>
                    <a:pt x="0" y="0"/>
                  </a:moveTo>
                  <a:lnTo>
                    <a:pt x="1808520" y="0"/>
                  </a:lnTo>
                  <a:lnTo>
                    <a:pt x="1808520" y="208155"/>
                  </a:lnTo>
                  <a:lnTo>
                    <a:pt x="0" y="208155"/>
                  </a:lnTo>
                  <a:close/>
                </a:path>
              </a:pathLst>
            </a:custGeom>
            <a:gradFill rotWithShape="true">
              <a:gsLst>
                <a:gs pos="0">
                  <a:srgbClr val="4874B0">
                    <a:alpha val="100000"/>
                  </a:srgbClr>
                </a:gs>
                <a:gs pos="100000">
                  <a:srgbClr val="053371">
                    <a:alpha val="100000"/>
                  </a:srgbClr>
                </a:gs>
              </a:gsLst>
              <a:path path="circle">
                <a:fillToRect l="0" r="100000" t="0" b="100000"/>
              </a:path>
              <a:tileRect r="0" l="-100000" b="0" t="-1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808520" cy="2557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199"/>
                </a:lnSpc>
              </a:pPr>
              <a:r>
                <a:rPr lang="en-US" b="true" sz="2999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Pravou přednÍ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492357" y="132031"/>
            <a:ext cx="8331240" cy="1511358"/>
            <a:chOff x="0" y="0"/>
            <a:chExt cx="2194236" cy="39805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194236" cy="398053"/>
            </a:xfrm>
            <a:custGeom>
              <a:avLst/>
              <a:gdLst/>
              <a:ahLst/>
              <a:cxnLst/>
              <a:rect r="r" b="b" t="t" l="l"/>
              <a:pathLst>
                <a:path h="398053" w="2194236">
                  <a:moveTo>
                    <a:pt x="0" y="0"/>
                  </a:moveTo>
                  <a:lnTo>
                    <a:pt x="2194236" y="0"/>
                  </a:lnTo>
                  <a:lnTo>
                    <a:pt x="2194236" y="398053"/>
                  </a:lnTo>
                  <a:lnTo>
                    <a:pt x="0" y="39805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66675"/>
              <a:ext cx="2194236" cy="4647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194A8D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Harmonogram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DAGhOzPCFKQ</dc:identifier>
  <dcterms:modified xsi:type="dcterms:W3CDTF">2011-08-01T06:04:30Z</dcterms:modified>
  <cp:revision>1</cp:revision>
  <dc:title>Integrace na Digitální dopis</dc:title>
</cp:coreProperties>
</file>