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</p:sldIdLst>
  <p:sldSz cy="5143500" cx="9144000"/>
  <p:notesSz cx="6858000" cy="9144000"/>
  <p:embeddedFontLst>
    <p:embeddedFont>
      <p:font typeface="Roboto"/>
      <p:regular r:id="rId22"/>
      <p:bold r:id="rId23"/>
      <p:italic r:id="rId24"/>
      <p:boldItalic r:id="rId2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7763E895-FBE8-40B3-9C11-0E650E4793DA}">
  <a:tblStyle styleId="{7763E895-FBE8-40B3-9C11-0E650E4793DA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font" Target="fonts/Roboto-regular.fntdata"/><Relationship Id="rId21" Type="http://schemas.openxmlformats.org/officeDocument/2006/relationships/slide" Target="slides/slide15.xml"/><Relationship Id="rId24" Type="http://schemas.openxmlformats.org/officeDocument/2006/relationships/font" Target="fonts/Roboto-italic.fntdata"/><Relationship Id="rId23" Type="http://schemas.openxmlformats.org/officeDocument/2006/relationships/font" Target="fonts/Roboto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5" Type="http://schemas.openxmlformats.org/officeDocument/2006/relationships/font" Target="fonts/Roboto-bold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3332b083514_0_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3332b083514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3332b083514_0_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3332b083514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3332b083514_0_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3332b083514_0_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3332b083514_0_9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3332b083514_0_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3332b083514_0_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3332b083514_0_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33c43288680_6_1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33c43288680_6_1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33c43288680_6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33c43288680_6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3332b083514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3332b083514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332b083514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332b083514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3332b083514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3332b083514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3332b083514_0_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3332b083514_0_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3332b083514_0_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3332b083514_0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33c43288680_6_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33c43288680_6_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33c43288680_6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33c43288680_6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0" y="1277975"/>
            <a:ext cx="8520600" cy="116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cs" sz="6400"/>
              <a:t>Kick-off meeting</a:t>
            </a:r>
            <a:endParaRPr b="1" sz="6400"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383275"/>
            <a:ext cx="8520600" cy="132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cs" sz="240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Projekt:</a:t>
            </a:r>
            <a:r>
              <a:rPr lang="cs" sz="240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Integrace na Digitální dopis</a:t>
            </a:r>
            <a:endParaRPr sz="2400">
              <a:solidFill>
                <a:schemeClr val="dk1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lnSpc>
                <a:spcPct val="135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cs" sz="240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Firma: </a:t>
            </a:r>
            <a:r>
              <a:rPr lang="cs" sz="240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Levou Zadní</a:t>
            </a:r>
            <a:endParaRPr sz="2400">
              <a:solidFill>
                <a:schemeClr val="dk1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spcBef>
                <a:spcPts val="2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cs" sz="3220"/>
              <a:t>Projektová dokumentace</a:t>
            </a:r>
            <a:endParaRPr b="1" sz="3320"/>
          </a:p>
        </p:txBody>
      </p:sp>
      <p:sp>
        <p:nvSpPr>
          <p:cNvPr id="118" name="Google Shape;118;p22"/>
          <p:cNvSpPr txBox="1"/>
          <p:nvPr>
            <p:ph idx="1" type="body"/>
          </p:nvPr>
        </p:nvSpPr>
        <p:spPr>
          <a:xfrm>
            <a:off x="311700" y="1152475"/>
            <a:ext cx="8520600" cy="318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cs" sz="1600">
                <a:solidFill>
                  <a:schemeClr val="dk1"/>
                </a:solidFill>
              </a:rPr>
              <a:t>Kdo povede dokumentaci?</a:t>
            </a:r>
            <a:endParaRPr b="1" sz="1600">
              <a:solidFill>
                <a:schemeClr val="dk1"/>
              </a:solidFill>
            </a:endParaRPr>
          </a:p>
          <a:p>
            <a:pPr indent="-3302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Char char="-"/>
            </a:pPr>
            <a:r>
              <a:rPr lang="cs" sz="1600">
                <a:solidFill>
                  <a:schemeClr val="dk1"/>
                </a:solidFill>
              </a:rPr>
              <a:t>Technická dokumentace - </a:t>
            </a:r>
            <a:r>
              <a:rPr b="1" lang="cs" sz="1600">
                <a:solidFill>
                  <a:schemeClr val="dk1"/>
                </a:solidFill>
              </a:rPr>
              <a:t>Petr Novák</a:t>
            </a:r>
            <a:endParaRPr b="1" sz="1600">
              <a:solidFill>
                <a:schemeClr val="dk1"/>
              </a:solidFill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-"/>
            </a:pPr>
            <a:r>
              <a:rPr lang="cs" sz="1600">
                <a:solidFill>
                  <a:schemeClr val="dk1"/>
                </a:solidFill>
              </a:rPr>
              <a:t>Uživatelská dokumentace - </a:t>
            </a:r>
            <a:r>
              <a:rPr b="1" lang="cs" sz="1600">
                <a:solidFill>
                  <a:schemeClr val="dk1"/>
                </a:solidFill>
              </a:rPr>
              <a:t>Honza Stylař</a:t>
            </a:r>
            <a:endParaRPr b="1" sz="16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cs" sz="1600">
                <a:solidFill>
                  <a:schemeClr val="dk1"/>
                </a:solidFill>
              </a:rPr>
              <a:t>Dokumentace</a:t>
            </a:r>
            <a:r>
              <a:rPr lang="cs" sz="1600">
                <a:solidFill>
                  <a:schemeClr val="dk1"/>
                </a:solidFill>
              </a:rPr>
              <a:t> bude </a:t>
            </a:r>
            <a:r>
              <a:rPr b="1" lang="cs" sz="1600">
                <a:solidFill>
                  <a:schemeClr val="dk1"/>
                </a:solidFill>
              </a:rPr>
              <a:t>uchovávána </a:t>
            </a:r>
            <a:r>
              <a:rPr lang="cs" sz="1600">
                <a:solidFill>
                  <a:schemeClr val="dk1"/>
                </a:solidFill>
              </a:rPr>
              <a:t>na sdíleném úložišti (OneDrive/Google Drive) spravovaném </a:t>
            </a:r>
            <a:r>
              <a:rPr lang="cs" sz="1600">
                <a:solidFill>
                  <a:schemeClr val="dk1"/>
                </a:solidFill>
              </a:rPr>
              <a:t>realizátorem</a:t>
            </a:r>
            <a:endParaRPr sz="16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cs" sz="1600">
                <a:solidFill>
                  <a:schemeClr val="dk1"/>
                </a:solidFill>
              </a:rPr>
              <a:t>Forma: </a:t>
            </a:r>
            <a:r>
              <a:rPr lang="cs" sz="1600">
                <a:solidFill>
                  <a:schemeClr val="dk1"/>
                </a:solidFill>
              </a:rPr>
              <a:t>Strukturované PDF, verze 1.0 k akceptaci</a:t>
            </a:r>
            <a:endParaRPr sz="16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b="1" sz="1400">
              <a:solidFill>
                <a:schemeClr val="dk1"/>
              </a:solidFill>
            </a:endParaRPr>
          </a:p>
        </p:txBody>
      </p:sp>
      <p:sp>
        <p:nvSpPr>
          <p:cNvPr id="119" name="Google Shape;119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cs" sz="3220"/>
              <a:t>Rizika a opatření</a:t>
            </a:r>
            <a:endParaRPr b="1" sz="3320"/>
          </a:p>
        </p:txBody>
      </p:sp>
      <p:sp>
        <p:nvSpPr>
          <p:cNvPr id="125" name="Google Shape;125;p23"/>
          <p:cNvSpPr txBox="1"/>
          <p:nvPr>
            <p:ph idx="1" type="body"/>
          </p:nvPr>
        </p:nvSpPr>
        <p:spPr>
          <a:xfrm>
            <a:off x="311700" y="1152475"/>
            <a:ext cx="8520600" cy="318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-"/>
            </a:pPr>
            <a:r>
              <a:rPr b="1" lang="cs" sz="1600">
                <a:solidFill>
                  <a:schemeClr val="dk1"/>
                </a:solidFill>
              </a:rPr>
              <a:t>Prodlení integrace</a:t>
            </a:r>
            <a:r>
              <a:rPr lang="cs" sz="1600">
                <a:solidFill>
                  <a:schemeClr val="dk1"/>
                </a:solidFill>
              </a:rPr>
              <a:t> → Průběžné testování, pravidelné schůzky s IT.</a:t>
            </a:r>
            <a:endParaRPr sz="1600">
              <a:solidFill>
                <a:schemeClr val="dk1"/>
              </a:solidFill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-"/>
            </a:pPr>
            <a:r>
              <a:rPr b="1" lang="cs" sz="1600">
                <a:solidFill>
                  <a:schemeClr val="dk1"/>
                </a:solidFill>
              </a:rPr>
              <a:t>Změna požadavků úřadu</a:t>
            </a:r>
            <a:r>
              <a:rPr lang="cs" sz="1600">
                <a:solidFill>
                  <a:schemeClr val="dk1"/>
                </a:solidFill>
              </a:rPr>
              <a:t> → Jasně definovaný rozsah, řízení změn.</a:t>
            </a:r>
            <a:endParaRPr sz="1600">
              <a:solidFill>
                <a:schemeClr val="dk1"/>
              </a:solidFill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-"/>
            </a:pPr>
            <a:r>
              <a:rPr b="1" lang="cs" sz="1600">
                <a:solidFill>
                  <a:schemeClr val="dk1"/>
                </a:solidFill>
              </a:rPr>
              <a:t>Nedostatek času zástupce úřadu</a:t>
            </a:r>
            <a:r>
              <a:rPr lang="cs" sz="1600">
                <a:solidFill>
                  <a:schemeClr val="dk1"/>
                </a:solidFill>
              </a:rPr>
              <a:t> → Delegování úkolů, plánování schůzek.</a:t>
            </a:r>
            <a:endParaRPr sz="1600">
              <a:solidFill>
                <a:schemeClr val="dk1"/>
              </a:solidFill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-"/>
            </a:pPr>
            <a:r>
              <a:rPr b="1" lang="cs" sz="1600">
                <a:solidFill>
                  <a:schemeClr val="dk1"/>
                </a:solidFill>
              </a:rPr>
              <a:t>Neochota ke změně</a:t>
            </a:r>
            <a:r>
              <a:rPr lang="cs" sz="1600">
                <a:solidFill>
                  <a:schemeClr val="dk1"/>
                </a:solidFill>
              </a:rPr>
              <a:t> → Školení, zapojení klíčových uživatelů.</a:t>
            </a:r>
            <a:endParaRPr sz="1600">
              <a:solidFill>
                <a:schemeClr val="dk1"/>
              </a:solidFill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-"/>
            </a:pPr>
            <a:r>
              <a:rPr b="1" lang="cs" sz="1600">
                <a:solidFill>
                  <a:schemeClr val="dk1"/>
                </a:solidFill>
              </a:rPr>
              <a:t>Problémy s kvalitou a formátem dat</a:t>
            </a:r>
            <a:r>
              <a:rPr lang="cs" sz="1600">
                <a:solidFill>
                  <a:schemeClr val="dk1"/>
                </a:solidFill>
              </a:rPr>
              <a:t> → Čištění a validace dat před migrací.</a:t>
            </a:r>
            <a:endParaRPr sz="1600">
              <a:solidFill>
                <a:schemeClr val="dk1"/>
              </a:solidFill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-"/>
            </a:pPr>
            <a:r>
              <a:rPr b="1" lang="cs" sz="1600">
                <a:solidFill>
                  <a:schemeClr val="dk1"/>
                </a:solidFill>
              </a:rPr>
              <a:t>Technologická omezení</a:t>
            </a:r>
            <a:r>
              <a:rPr lang="cs" sz="1600">
                <a:solidFill>
                  <a:schemeClr val="dk1"/>
                </a:solidFill>
              </a:rPr>
              <a:t> → Analýza možností, návrh alternativ.</a:t>
            </a:r>
            <a:endParaRPr sz="1600">
              <a:solidFill>
                <a:schemeClr val="dk1"/>
              </a:solidFill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-"/>
            </a:pPr>
            <a:r>
              <a:rPr b="1" lang="cs" sz="1600">
                <a:solidFill>
                  <a:schemeClr val="dk1"/>
                </a:solidFill>
              </a:rPr>
              <a:t>Nedostatek testovacích kapacit</a:t>
            </a:r>
            <a:r>
              <a:rPr lang="cs" sz="1600">
                <a:solidFill>
                  <a:schemeClr val="dk1"/>
                </a:solidFill>
              </a:rPr>
              <a:t> → Zapojení úředníků do testování.</a:t>
            </a:r>
            <a:endParaRPr sz="16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b="1" sz="1400">
              <a:solidFill>
                <a:schemeClr val="dk1"/>
              </a:solidFill>
            </a:endParaRPr>
          </a:p>
        </p:txBody>
      </p:sp>
      <p:sp>
        <p:nvSpPr>
          <p:cNvPr id="126" name="Google Shape;126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cs" sz="3220"/>
              <a:t>Administrativa</a:t>
            </a:r>
            <a:endParaRPr b="1" sz="3320"/>
          </a:p>
        </p:txBody>
      </p:sp>
      <p:sp>
        <p:nvSpPr>
          <p:cNvPr id="132" name="Google Shape;132;p24"/>
          <p:cNvSpPr txBox="1"/>
          <p:nvPr>
            <p:ph idx="1" type="body"/>
          </p:nvPr>
        </p:nvSpPr>
        <p:spPr>
          <a:xfrm>
            <a:off x="311700" y="1152475"/>
            <a:ext cx="8520600" cy="318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cs" sz="1600">
                <a:solidFill>
                  <a:schemeClr val="dk1"/>
                </a:solidFill>
              </a:rPr>
              <a:t>Zápisky ze schůzek: </a:t>
            </a:r>
            <a:endParaRPr b="1" sz="1600">
              <a:solidFill>
                <a:schemeClr val="dk1"/>
              </a:solidFill>
            </a:endParaRPr>
          </a:p>
          <a:p>
            <a:pPr indent="-3302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Char char="-"/>
            </a:pPr>
            <a:r>
              <a:rPr lang="cs" sz="1600">
                <a:solidFill>
                  <a:schemeClr val="dk1"/>
                </a:solidFill>
              </a:rPr>
              <a:t>rotace mezi členy Levou Zadní (každý meeting jiný zapisovatel)</a:t>
            </a:r>
            <a:endParaRPr sz="16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cs" sz="1600">
                <a:solidFill>
                  <a:schemeClr val="dk1"/>
                </a:solidFill>
              </a:rPr>
              <a:t>Zápisy budou </a:t>
            </a:r>
            <a:r>
              <a:rPr b="1" lang="cs" sz="1600">
                <a:solidFill>
                  <a:schemeClr val="dk1"/>
                </a:solidFill>
              </a:rPr>
              <a:t>sdíleny</a:t>
            </a:r>
            <a:r>
              <a:rPr lang="cs" sz="1600">
                <a:solidFill>
                  <a:schemeClr val="dk1"/>
                </a:solidFill>
              </a:rPr>
              <a:t> v interní složce na úložišti + kopie pro Lukáše Snaživého</a:t>
            </a:r>
            <a:endParaRPr sz="16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cs" sz="1600">
                <a:solidFill>
                  <a:schemeClr val="dk1"/>
                </a:solidFill>
              </a:rPr>
              <a:t>Schvalování:</a:t>
            </a:r>
            <a:endParaRPr b="1" sz="1600">
              <a:solidFill>
                <a:schemeClr val="dk1"/>
              </a:solidFill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Char char="-"/>
            </a:pPr>
            <a:r>
              <a:rPr lang="cs" sz="1600">
                <a:solidFill>
                  <a:schemeClr val="dk1"/>
                </a:solidFill>
              </a:rPr>
              <a:t>Do 24 hodin po meetingu všichni účastníci schválí/zanesou připomínky</a:t>
            </a:r>
            <a:endParaRPr sz="16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b="1" sz="1400">
              <a:solidFill>
                <a:schemeClr val="dk1"/>
              </a:solidFill>
            </a:endParaRPr>
          </a:p>
        </p:txBody>
      </p:sp>
      <p:sp>
        <p:nvSpPr>
          <p:cNvPr id="133" name="Google Shape;133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cs" sz="3220"/>
              <a:t>Další body s diskuzi</a:t>
            </a:r>
            <a:endParaRPr b="1" sz="3320"/>
          </a:p>
        </p:txBody>
      </p:sp>
      <p:sp>
        <p:nvSpPr>
          <p:cNvPr id="139" name="Google Shape;139;p25"/>
          <p:cNvSpPr txBox="1"/>
          <p:nvPr>
            <p:ph idx="1" type="body"/>
          </p:nvPr>
        </p:nvSpPr>
        <p:spPr>
          <a:xfrm>
            <a:off x="311700" y="1152475"/>
            <a:ext cx="8520600" cy="318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-"/>
            </a:pPr>
            <a:r>
              <a:rPr lang="cs" sz="1600">
                <a:solidFill>
                  <a:schemeClr val="dk1"/>
                </a:solidFill>
              </a:rPr>
              <a:t>První pracovní schůzka – </a:t>
            </a:r>
            <a:r>
              <a:rPr b="1" lang="cs" sz="1600">
                <a:solidFill>
                  <a:schemeClr val="dk1"/>
                </a:solidFill>
              </a:rPr>
              <a:t>potvrzení termínu 21.02.2021</a:t>
            </a:r>
            <a:endParaRPr b="1" sz="1600">
              <a:solidFill>
                <a:schemeClr val="dk1"/>
              </a:solidFill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-"/>
            </a:pPr>
            <a:r>
              <a:rPr lang="cs" sz="1600">
                <a:solidFill>
                  <a:schemeClr val="dk1"/>
                </a:solidFill>
              </a:rPr>
              <a:t>Potvrzení technických detailů IS úřadu (datové rozhraní, API)</a:t>
            </a:r>
            <a:endParaRPr sz="1600">
              <a:solidFill>
                <a:schemeClr val="dk1"/>
              </a:solidFill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-"/>
            </a:pPr>
            <a:r>
              <a:rPr lang="cs" sz="1600">
                <a:solidFill>
                  <a:schemeClr val="dk1"/>
                </a:solidFill>
              </a:rPr>
              <a:t>Přesná podoba GUI pro úředníky</a:t>
            </a:r>
            <a:endParaRPr sz="1600">
              <a:solidFill>
                <a:schemeClr val="dk1"/>
              </a:solidFill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-"/>
            </a:pPr>
            <a:r>
              <a:rPr lang="cs" sz="1600">
                <a:solidFill>
                  <a:schemeClr val="dk1"/>
                </a:solidFill>
              </a:rPr>
              <a:t>Plán testovacích scénářů</a:t>
            </a:r>
            <a:endParaRPr b="1" sz="16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b="1" sz="1400">
              <a:solidFill>
                <a:schemeClr val="dk1"/>
              </a:solidFill>
            </a:endParaRPr>
          </a:p>
        </p:txBody>
      </p:sp>
      <p:sp>
        <p:nvSpPr>
          <p:cNvPr id="140" name="Google Shape;140;p2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cs" sz="3220"/>
              <a:t>Shrnutí a další kroky</a:t>
            </a:r>
            <a:endParaRPr b="1" sz="3320"/>
          </a:p>
        </p:txBody>
      </p:sp>
      <p:sp>
        <p:nvSpPr>
          <p:cNvPr id="146" name="Google Shape;146;p26"/>
          <p:cNvSpPr txBox="1"/>
          <p:nvPr>
            <p:ph idx="1" type="body"/>
          </p:nvPr>
        </p:nvSpPr>
        <p:spPr>
          <a:xfrm>
            <a:off x="311700" y="1152475"/>
            <a:ext cx="8520600" cy="318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-"/>
            </a:pPr>
            <a:r>
              <a:rPr lang="cs" sz="1600">
                <a:solidFill>
                  <a:schemeClr val="dk1"/>
                </a:solidFill>
              </a:rPr>
              <a:t>Potvrzení </a:t>
            </a:r>
            <a:r>
              <a:rPr b="1" lang="cs" sz="1600">
                <a:solidFill>
                  <a:schemeClr val="dk1"/>
                </a:solidFill>
              </a:rPr>
              <a:t>rolí </a:t>
            </a:r>
            <a:r>
              <a:rPr lang="cs" sz="1600">
                <a:solidFill>
                  <a:schemeClr val="dk1"/>
                </a:solidFill>
              </a:rPr>
              <a:t>a </a:t>
            </a:r>
            <a:r>
              <a:rPr b="1" lang="cs" sz="1600">
                <a:solidFill>
                  <a:schemeClr val="dk1"/>
                </a:solidFill>
              </a:rPr>
              <a:t>odpovědností</a:t>
            </a:r>
            <a:endParaRPr b="1" sz="1600">
              <a:solidFill>
                <a:schemeClr val="dk1"/>
              </a:solidFill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-"/>
            </a:pPr>
            <a:r>
              <a:rPr lang="cs" sz="1600">
                <a:solidFill>
                  <a:schemeClr val="dk1"/>
                </a:solidFill>
              </a:rPr>
              <a:t>Upřesnění </a:t>
            </a:r>
            <a:r>
              <a:rPr b="1" lang="cs" sz="1600">
                <a:solidFill>
                  <a:schemeClr val="dk1"/>
                </a:solidFill>
              </a:rPr>
              <a:t>požadavků na data</a:t>
            </a:r>
            <a:r>
              <a:rPr lang="cs" sz="1600">
                <a:solidFill>
                  <a:schemeClr val="dk1"/>
                </a:solidFill>
              </a:rPr>
              <a:t> od úřadu</a:t>
            </a:r>
            <a:endParaRPr sz="1600">
              <a:solidFill>
                <a:schemeClr val="dk1"/>
              </a:solidFill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-"/>
            </a:pPr>
            <a:r>
              <a:rPr lang="cs" sz="1600">
                <a:solidFill>
                  <a:schemeClr val="dk1"/>
                </a:solidFill>
              </a:rPr>
              <a:t>Naplánování </a:t>
            </a:r>
            <a:r>
              <a:rPr b="1" lang="cs" sz="1600">
                <a:solidFill>
                  <a:schemeClr val="dk1"/>
                </a:solidFill>
              </a:rPr>
              <a:t>podrobného harmonogramu</a:t>
            </a:r>
            <a:r>
              <a:rPr lang="cs" sz="1600">
                <a:solidFill>
                  <a:schemeClr val="dk1"/>
                </a:solidFill>
              </a:rPr>
              <a:t> prvních 30 dní</a:t>
            </a:r>
            <a:endParaRPr sz="1600">
              <a:solidFill>
                <a:schemeClr val="dk1"/>
              </a:solidFill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-"/>
            </a:pPr>
            <a:r>
              <a:rPr lang="cs" sz="1600">
                <a:solidFill>
                  <a:schemeClr val="dk1"/>
                </a:solidFill>
              </a:rPr>
              <a:t>Vytvoření </a:t>
            </a:r>
            <a:r>
              <a:rPr b="1" lang="cs" sz="1600">
                <a:solidFill>
                  <a:schemeClr val="dk1"/>
                </a:solidFill>
              </a:rPr>
              <a:t>sdíleného prostoru</a:t>
            </a:r>
            <a:r>
              <a:rPr lang="cs" sz="1600">
                <a:solidFill>
                  <a:schemeClr val="dk1"/>
                </a:solidFill>
              </a:rPr>
              <a:t> pro dokumentaci</a:t>
            </a:r>
            <a:endParaRPr sz="16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b="1" sz="1400">
              <a:solidFill>
                <a:schemeClr val="dk1"/>
              </a:solidFill>
            </a:endParaRPr>
          </a:p>
        </p:txBody>
      </p:sp>
      <p:sp>
        <p:nvSpPr>
          <p:cNvPr id="147" name="Google Shape;147;p2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7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cs"/>
              <a:t>Děkujeme za pozornost</a:t>
            </a:r>
            <a:endParaRPr b="1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cs" sz="3220"/>
              <a:t>Úvod</a:t>
            </a:r>
            <a:endParaRPr b="1" sz="3220"/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1152475"/>
            <a:ext cx="8520600" cy="3657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cs" sz="1600">
                <a:solidFill>
                  <a:schemeClr val="dk1"/>
                </a:solidFill>
              </a:rPr>
              <a:t>Cíl projektu</a:t>
            </a:r>
            <a:r>
              <a:rPr lang="cs" sz="1600">
                <a:solidFill>
                  <a:schemeClr val="dk1"/>
                </a:solidFill>
              </a:rPr>
              <a:t>: Automatizace procesu vypravování dopisů přes Digitální Dopis, snížení manuální práce úředníků.</a:t>
            </a:r>
            <a:endParaRPr sz="16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cs" sz="1600">
                <a:solidFill>
                  <a:schemeClr val="dk1"/>
                </a:solidFill>
              </a:rPr>
              <a:t>Důvod realizace</a:t>
            </a:r>
            <a:r>
              <a:rPr lang="cs" sz="1600">
                <a:solidFill>
                  <a:schemeClr val="dk1"/>
                </a:solidFill>
              </a:rPr>
              <a:t>: Rostoucí počet přestupků, potřeba zefektivnit proces, omezení nákladů na stávající IS.</a:t>
            </a:r>
            <a:endParaRPr sz="16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cs" sz="1600">
                <a:solidFill>
                  <a:schemeClr val="dk1"/>
                </a:solidFill>
              </a:rPr>
              <a:t>Klíčové strany</a:t>
            </a:r>
            <a:r>
              <a:rPr lang="cs" sz="1600">
                <a:solidFill>
                  <a:schemeClr val="dk1"/>
                </a:solidFill>
              </a:rPr>
              <a:t>:</a:t>
            </a:r>
            <a:endParaRPr sz="1600">
              <a:solidFill>
                <a:schemeClr val="dk1"/>
              </a:solidFill>
            </a:endParaRPr>
          </a:p>
          <a:p>
            <a:pPr indent="-3302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Char char="-"/>
            </a:pPr>
            <a:r>
              <a:rPr b="1" lang="cs" sz="1600">
                <a:solidFill>
                  <a:schemeClr val="dk1"/>
                </a:solidFill>
              </a:rPr>
              <a:t>Úřad města Potěmkin</a:t>
            </a:r>
            <a:r>
              <a:rPr lang="cs" sz="1600">
                <a:solidFill>
                  <a:schemeClr val="dk1"/>
                </a:solidFill>
              </a:rPr>
              <a:t> (zadavatel)</a:t>
            </a:r>
            <a:endParaRPr sz="1600">
              <a:solidFill>
                <a:schemeClr val="dk1"/>
              </a:solidFill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-"/>
            </a:pPr>
            <a:r>
              <a:rPr b="1" lang="cs" sz="1600">
                <a:solidFill>
                  <a:schemeClr val="dk1"/>
                </a:solidFill>
              </a:rPr>
              <a:t>Levou Zadní</a:t>
            </a:r>
            <a:r>
              <a:rPr lang="cs" sz="1600">
                <a:solidFill>
                  <a:schemeClr val="dk1"/>
                </a:solidFill>
              </a:rPr>
              <a:t> (realizátor)</a:t>
            </a:r>
            <a:endParaRPr sz="1600">
              <a:solidFill>
                <a:schemeClr val="dk1"/>
              </a:solidFill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-"/>
            </a:pPr>
            <a:r>
              <a:rPr b="1" lang="cs" sz="1600">
                <a:solidFill>
                  <a:schemeClr val="dk1"/>
                </a:solidFill>
              </a:rPr>
              <a:t>Poštovní úřad</a:t>
            </a:r>
            <a:r>
              <a:rPr lang="cs" sz="1600">
                <a:solidFill>
                  <a:schemeClr val="dk1"/>
                </a:solidFill>
              </a:rPr>
              <a:t> (poskytovatel služby Digitálního Dopisu)</a:t>
            </a:r>
            <a:endParaRPr sz="16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b="1" sz="1400">
              <a:solidFill>
                <a:schemeClr val="dk1"/>
              </a:solidFill>
            </a:endParaRPr>
          </a:p>
        </p:txBody>
      </p:sp>
      <p:sp>
        <p:nvSpPr>
          <p:cNvPr id="62" name="Google Shape;62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cs" sz="3220"/>
              <a:t>Fáze projektu</a:t>
            </a:r>
            <a:endParaRPr b="1" sz="3220"/>
          </a:p>
        </p:txBody>
      </p:sp>
      <p:graphicFrame>
        <p:nvGraphicFramePr>
          <p:cNvPr id="68" name="Google Shape;68;p15"/>
          <p:cNvGraphicFramePr/>
          <p:nvPr/>
        </p:nvGraphicFramePr>
        <p:xfrm>
          <a:off x="407100" y="130468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{7763E895-FBE8-40B3-9C11-0E650E4793DA}</a:tableStyleId>
              </a:tblPr>
              <a:tblGrid>
                <a:gridCol w="2776600"/>
                <a:gridCol w="2776600"/>
                <a:gridCol w="2776600"/>
              </a:tblGrid>
              <a:tr h="5068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cs"/>
                        <a:t>Fáze</a:t>
                      </a:r>
                      <a:endParaRPr b="1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5C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cs"/>
                        <a:t>Popis</a:t>
                      </a:r>
                      <a:endParaRPr b="1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5C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cs"/>
                        <a:t>Termín (od podpisu smlouvy)</a:t>
                      </a:r>
                      <a:endParaRPr b="1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5CD"/>
                    </a:solidFill>
                  </a:tcPr>
                </a:tc>
              </a:tr>
              <a:tr h="5068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"/>
                        <a:t>1. Integrace se stávajícím IS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"/>
                        <a:t>Získání metadat k tisku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"/>
                        <a:t>T + 30 dní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068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"/>
                        <a:t>2. Napojení na Digitální Dopis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"/>
                        <a:t>Odesílání PDF a metadat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"/>
                        <a:t>T + 60 dní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068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"/>
                        <a:t>3. Evidence doručení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"/>
                        <a:t>Sledování stavu dopisů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"/>
                        <a:t>T + 90 dní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068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"/>
                        <a:t>4. GUI a statistiky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"/>
                        <a:t>Základní dashboard pro úřad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"/>
                        <a:t>T + 120 dní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69" name="Google Shape;69;p15"/>
          <p:cNvSpPr txBox="1"/>
          <p:nvPr>
            <p:ph idx="1" type="body"/>
          </p:nvPr>
        </p:nvSpPr>
        <p:spPr>
          <a:xfrm>
            <a:off x="311700" y="3996175"/>
            <a:ext cx="8520600" cy="9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cs" sz="1600">
                <a:solidFill>
                  <a:schemeClr val="dk1"/>
                </a:solidFill>
              </a:rPr>
              <a:t>Každá fáze je samostatně akceptována</a:t>
            </a:r>
            <a:endParaRPr b="1" sz="16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cs" sz="1600">
                <a:solidFill>
                  <a:schemeClr val="dk1"/>
                </a:solidFill>
              </a:rPr>
              <a:t>Časový harmonogram je závazný</a:t>
            </a:r>
            <a:r>
              <a:rPr lang="cs" sz="1600">
                <a:solidFill>
                  <a:schemeClr val="dk1"/>
                </a:solidFill>
              </a:rPr>
              <a:t> – penalizace za prodlení</a:t>
            </a:r>
            <a:endParaRPr b="1" sz="2100">
              <a:solidFill>
                <a:schemeClr val="dk1"/>
              </a:solidFill>
            </a:endParaRPr>
          </a:p>
        </p:txBody>
      </p:sp>
      <p:sp>
        <p:nvSpPr>
          <p:cNvPr id="70" name="Google Shape;70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cs" sz="3220"/>
              <a:t>Fáze 1 - Integrace se stávajícím IS</a:t>
            </a:r>
            <a:endParaRPr b="1" sz="3220"/>
          </a:p>
        </p:txBody>
      </p:sp>
      <p:sp>
        <p:nvSpPr>
          <p:cNvPr id="76" name="Google Shape;76;p16"/>
          <p:cNvSpPr txBox="1"/>
          <p:nvPr>
            <p:ph idx="1" type="body"/>
          </p:nvPr>
        </p:nvSpPr>
        <p:spPr>
          <a:xfrm>
            <a:off x="311700" y="1152475"/>
            <a:ext cx="8520600" cy="314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cs" sz="1600">
                <a:solidFill>
                  <a:schemeClr val="dk1"/>
                </a:solidFill>
              </a:rPr>
              <a:t>Časový rámec: </a:t>
            </a:r>
            <a:r>
              <a:rPr lang="cs" sz="1600">
                <a:solidFill>
                  <a:schemeClr val="dk1"/>
                </a:solidFill>
              </a:rPr>
              <a:t>T + 30 dní</a:t>
            </a:r>
            <a:endParaRPr sz="16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cs" sz="1600">
                <a:solidFill>
                  <a:schemeClr val="dk1"/>
                </a:solidFill>
              </a:rPr>
              <a:t>Cíl: </a:t>
            </a:r>
            <a:r>
              <a:rPr lang="cs" sz="1600">
                <a:solidFill>
                  <a:schemeClr val="dk1"/>
                </a:solidFill>
              </a:rPr>
              <a:t>Napojení systému na stávající IS pro získání metadat k tisku.</a:t>
            </a:r>
            <a:endParaRPr sz="16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cs" sz="1600">
                <a:solidFill>
                  <a:schemeClr val="dk1"/>
                </a:solidFill>
              </a:rPr>
              <a:t>Hlavní kroky:</a:t>
            </a:r>
            <a:endParaRPr sz="1600">
              <a:solidFill>
                <a:schemeClr val="dk1"/>
              </a:solidFill>
            </a:endParaRPr>
          </a:p>
          <a:p>
            <a:pPr indent="-3302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Char char="-"/>
            </a:pPr>
            <a:r>
              <a:rPr lang="cs" sz="1600">
                <a:solidFill>
                  <a:schemeClr val="dk1"/>
                </a:solidFill>
              </a:rPr>
              <a:t>Analýza a propojení IS</a:t>
            </a:r>
            <a:endParaRPr sz="1600">
              <a:solidFill>
                <a:schemeClr val="dk1"/>
              </a:solidFill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-"/>
            </a:pPr>
            <a:r>
              <a:rPr lang="cs" sz="1600">
                <a:solidFill>
                  <a:schemeClr val="dk1"/>
                </a:solidFill>
              </a:rPr>
              <a:t>Přenos a ověření metadat</a:t>
            </a:r>
            <a:endParaRPr sz="1600">
              <a:solidFill>
                <a:schemeClr val="dk1"/>
              </a:solidFill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-"/>
            </a:pPr>
            <a:r>
              <a:rPr lang="cs" sz="1600">
                <a:solidFill>
                  <a:schemeClr val="dk1"/>
                </a:solidFill>
              </a:rPr>
              <a:t>Testování správnosti dat</a:t>
            </a:r>
            <a:endParaRPr sz="16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cs" sz="1600">
                <a:solidFill>
                  <a:schemeClr val="dk1"/>
                </a:solidFill>
              </a:rPr>
              <a:t>Výstup:</a:t>
            </a:r>
            <a:r>
              <a:rPr lang="cs" sz="1600">
                <a:solidFill>
                  <a:schemeClr val="dk1"/>
                </a:solidFill>
              </a:rPr>
              <a:t> Funkční integrace IS a správné získávání metadat.</a:t>
            </a:r>
            <a:endParaRPr sz="21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b="1" sz="1400">
              <a:solidFill>
                <a:schemeClr val="dk1"/>
              </a:solidFill>
            </a:endParaRPr>
          </a:p>
        </p:txBody>
      </p:sp>
      <p:sp>
        <p:nvSpPr>
          <p:cNvPr id="77" name="Google Shape;77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cs" sz="3220"/>
              <a:t>Fáze 2 - </a:t>
            </a:r>
            <a:r>
              <a:rPr b="1" lang="cs" sz="3220"/>
              <a:t>Napojení na Digitální Dopis</a:t>
            </a:r>
            <a:endParaRPr b="1" sz="3220"/>
          </a:p>
        </p:txBody>
      </p:sp>
      <p:sp>
        <p:nvSpPr>
          <p:cNvPr id="83" name="Google Shape;83;p17"/>
          <p:cNvSpPr txBox="1"/>
          <p:nvPr>
            <p:ph idx="1" type="body"/>
          </p:nvPr>
        </p:nvSpPr>
        <p:spPr>
          <a:xfrm>
            <a:off x="311700" y="1152475"/>
            <a:ext cx="8520600" cy="2826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cs" sz="1600">
                <a:solidFill>
                  <a:schemeClr val="dk1"/>
                </a:solidFill>
              </a:rPr>
              <a:t>Časový rámec: </a:t>
            </a:r>
            <a:r>
              <a:rPr lang="cs" sz="1600">
                <a:solidFill>
                  <a:schemeClr val="dk1"/>
                </a:solidFill>
              </a:rPr>
              <a:t>T + 60 dní</a:t>
            </a:r>
            <a:endParaRPr b="1" sz="16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cs" sz="1600">
                <a:solidFill>
                  <a:schemeClr val="dk1"/>
                </a:solidFill>
              </a:rPr>
              <a:t>Cíl: </a:t>
            </a:r>
            <a:r>
              <a:rPr lang="cs" sz="1600">
                <a:solidFill>
                  <a:schemeClr val="dk1"/>
                </a:solidFill>
              </a:rPr>
              <a:t>Automatické odesílání PDF dokumentů s metadaty službě Digitální Dopis.</a:t>
            </a:r>
            <a:endParaRPr sz="16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cs" sz="1600">
                <a:solidFill>
                  <a:schemeClr val="dk1"/>
                </a:solidFill>
              </a:rPr>
              <a:t>Hlavní kroky:</a:t>
            </a:r>
            <a:endParaRPr sz="1600">
              <a:solidFill>
                <a:schemeClr val="dk1"/>
              </a:solidFill>
            </a:endParaRPr>
          </a:p>
          <a:p>
            <a:pPr indent="-3302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Char char="-"/>
            </a:pPr>
            <a:r>
              <a:rPr lang="cs" sz="1600">
                <a:solidFill>
                  <a:schemeClr val="dk1"/>
                </a:solidFill>
              </a:rPr>
              <a:t>Implementace API pro odesílání PDF</a:t>
            </a:r>
            <a:endParaRPr sz="1600">
              <a:solidFill>
                <a:schemeClr val="dk1"/>
              </a:solidFill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-"/>
            </a:pPr>
            <a:r>
              <a:rPr lang="cs" sz="1600">
                <a:solidFill>
                  <a:schemeClr val="dk1"/>
                </a:solidFill>
              </a:rPr>
              <a:t>Testování doručování</a:t>
            </a:r>
            <a:endParaRPr sz="1600">
              <a:solidFill>
                <a:schemeClr val="dk1"/>
              </a:solidFill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-"/>
            </a:pPr>
            <a:r>
              <a:rPr lang="cs" sz="1600">
                <a:solidFill>
                  <a:schemeClr val="dk1"/>
                </a:solidFill>
              </a:rPr>
              <a:t>Ověření úspěšnosti přenosu</a:t>
            </a:r>
            <a:endParaRPr sz="16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cs" sz="1600">
                <a:solidFill>
                  <a:schemeClr val="dk1"/>
                </a:solidFill>
              </a:rPr>
              <a:t>Výstup:</a:t>
            </a:r>
            <a:r>
              <a:rPr lang="cs" sz="1600">
                <a:solidFill>
                  <a:schemeClr val="dk1"/>
                </a:solidFill>
              </a:rPr>
              <a:t> </a:t>
            </a:r>
            <a:r>
              <a:rPr lang="cs" sz="1600">
                <a:solidFill>
                  <a:schemeClr val="dk1"/>
                </a:solidFill>
              </a:rPr>
              <a:t>Funkční propojení se službou Digitální Dopis.</a:t>
            </a:r>
            <a:endParaRPr sz="21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b="1" sz="1400">
              <a:solidFill>
                <a:schemeClr val="dk1"/>
              </a:solidFill>
            </a:endParaRPr>
          </a:p>
        </p:txBody>
      </p:sp>
      <p:sp>
        <p:nvSpPr>
          <p:cNvPr id="84" name="Google Shape;84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cs" sz="3220"/>
              <a:t>Fáze 3 - Evidence doručení</a:t>
            </a:r>
            <a:endParaRPr b="1" sz="3320"/>
          </a:p>
        </p:txBody>
      </p:sp>
      <p:sp>
        <p:nvSpPr>
          <p:cNvPr id="90" name="Google Shape;90;p18"/>
          <p:cNvSpPr txBox="1"/>
          <p:nvPr>
            <p:ph idx="1" type="body"/>
          </p:nvPr>
        </p:nvSpPr>
        <p:spPr>
          <a:xfrm>
            <a:off x="311700" y="1152475"/>
            <a:ext cx="8520600" cy="2826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cs" sz="1600">
                <a:solidFill>
                  <a:schemeClr val="dk1"/>
                </a:solidFill>
              </a:rPr>
              <a:t>Časový rámec: </a:t>
            </a:r>
            <a:r>
              <a:rPr lang="cs" sz="1600">
                <a:solidFill>
                  <a:schemeClr val="dk1"/>
                </a:solidFill>
              </a:rPr>
              <a:t>T + 90 dní</a:t>
            </a:r>
            <a:endParaRPr b="1" sz="16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cs" sz="1600">
                <a:solidFill>
                  <a:schemeClr val="dk1"/>
                </a:solidFill>
              </a:rPr>
              <a:t>Cíl: </a:t>
            </a:r>
            <a:r>
              <a:rPr lang="cs" sz="1600">
                <a:solidFill>
                  <a:schemeClr val="dk1"/>
                </a:solidFill>
              </a:rPr>
              <a:t>Sledování stavu doručených a nedoručených dopisů.</a:t>
            </a:r>
            <a:endParaRPr sz="16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cs" sz="1600">
                <a:solidFill>
                  <a:schemeClr val="dk1"/>
                </a:solidFill>
              </a:rPr>
              <a:t>Hlavní kroky:</a:t>
            </a:r>
            <a:endParaRPr sz="1600">
              <a:solidFill>
                <a:schemeClr val="dk1"/>
              </a:solidFill>
            </a:endParaRPr>
          </a:p>
          <a:p>
            <a:pPr indent="-3302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Char char="-"/>
            </a:pPr>
            <a:r>
              <a:rPr lang="cs" sz="1600">
                <a:solidFill>
                  <a:schemeClr val="dk1"/>
                </a:solidFill>
              </a:rPr>
              <a:t>Implementace sledování doručení</a:t>
            </a:r>
            <a:endParaRPr sz="1600">
              <a:solidFill>
                <a:schemeClr val="dk1"/>
              </a:solidFill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-"/>
            </a:pPr>
            <a:r>
              <a:rPr lang="cs" sz="1600">
                <a:solidFill>
                  <a:schemeClr val="dk1"/>
                </a:solidFill>
              </a:rPr>
              <a:t>Evidence úspěšných a neúspěšných pokusů</a:t>
            </a:r>
            <a:endParaRPr sz="1600">
              <a:solidFill>
                <a:schemeClr val="dk1"/>
              </a:solidFill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-"/>
            </a:pPr>
            <a:r>
              <a:rPr lang="cs" sz="1600">
                <a:solidFill>
                  <a:schemeClr val="dk1"/>
                </a:solidFill>
              </a:rPr>
              <a:t>Notifikace o stavu</a:t>
            </a:r>
            <a:endParaRPr sz="16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cs" sz="1600">
                <a:solidFill>
                  <a:schemeClr val="dk1"/>
                </a:solidFill>
              </a:rPr>
              <a:t>Výstup:</a:t>
            </a:r>
            <a:r>
              <a:rPr lang="cs" sz="1600">
                <a:solidFill>
                  <a:schemeClr val="dk1"/>
                </a:solidFill>
              </a:rPr>
              <a:t> </a:t>
            </a:r>
            <a:r>
              <a:rPr lang="cs" sz="1600">
                <a:solidFill>
                  <a:schemeClr val="dk1"/>
                </a:solidFill>
              </a:rPr>
              <a:t>Přehledná evidence doručených dokumentů.</a:t>
            </a:r>
            <a:endParaRPr sz="21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b="1" sz="1400">
              <a:solidFill>
                <a:schemeClr val="dk1"/>
              </a:solidFill>
            </a:endParaRPr>
          </a:p>
        </p:txBody>
      </p:sp>
      <p:sp>
        <p:nvSpPr>
          <p:cNvPr id="91" name="Google Shape;91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cs" sz="3220"/>
              <a:t>Fáze 4 - GUI a statistiky</a:t>
            </a:r>
            <a:endParaRPr b="1" sz="3320"/>
          </a:p>
        </p:txBody>
      </p:sp>
      <p:sp>
        <p:nvSpPr>
          <p:cNvPr id="97" name="Google Shape;97;p19"/>
          <p:cNvSpPr txBox="1"/>
          <p:nvPr>
            <p:ph idx="1" type="body"/>
          </p:nvPr>
        </p:nvSpPr>
        <p:spPr>
          <a:xfrm>
            <a:off x="311700" y="1152475"/>
            <a:ext cx="8520600" cy="2826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cs" sz="1600">
                <a:solidFill>
                  <a:schemeClr val="dk1"/>
                </a:solidFill>
              </a:rPr>
              <a:t>Časový rámec: </a:t>
            </a:r>
            <a:r>
              <a:rPr lang="cs" sz="1600">
                <a:solidFill>
                  <a:schemeClr val="dk1"/>
                </a:solidFill>
              </a:rPr>
              <a:t>T + 120 dní</a:t>
            </a:r>
            <a:endParaRPr b="1" sz="16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cs" sz="1600">
                <a:solidFill>
                  <a:schemeClr val="dk1"/>
                </a:solidFill>
              </a:rPr>
              <a:t>Cíl: </a:t>
            </a:r>
            <a:r>
              <a:rPr lang="cs" sz="1600">
                <a:solidFill>
                  <a:schemeClr val="dk1"/>
                </a:solidFill>
              </a:rPr>
              <a:t>Vytvoření přehledného dashboardu se statistikami.</a:t>
            </a:r>
            <a:endParaRPr sz="16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cs" sz="1600">
                <a:solidFill>
                  <a:schemeClr val="dk1"/>
                </a:solidFill>
              </a:rPr>
              <a:t>Hlavní kroky:</a:t>
            </a:r>
            <a:endParaRPr sz="1600">
              <a:solidFill>
                <a:schemeClr val="dk1"/>
              </a:solidFill>
            </a:endParaRPr>
          </a:p>
          <a:p>
            <a:pPr indent="-3302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Char char="-"/>
            </a:pPr>
            <a:r>
              <a:rPr lang="cs" sz="1600">
                <a:solidFill>
                  <a:schemeClr val="dk1"/>
                </a:solidFill>
              </a:rPr>
              <a:t>Návrh a implementace GUI</a:t>
            </a:r>
            <a:endParaRPr sz="1600">
              <a:solidFill>
                <a:schemeClr val="dk1"/>
              </a:solidFill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-"/>
            </a:pPr>
            <a:r>
              <a:rPr lang="cs" sz="1600">
                <a:solidFill>
                  <a:schemeClr val="dk1"/>
                </a:solidFill>
              </a:rPr>
              <a:t>Vizualizace dat a přehled stavu dopisů</a:t>
            </a:r>
            <a:endParaRPr sz="1600">
              <a:solidFill>
                <a:schemeClr val="dk1"/>
              </a:solidFill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-"/>
            </a:pPr>
            <a:r>
              <a:rPr lang="cs" sz="1600">
                <a:solidFill>
                  <a:schemeClr val="dk1"/>
                </a:solidFill>
              </a:rPr>
              <a:t>Testování UX/UI</a:t>
            </a:r>
            <a:endParaRPr sz="16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cs" sz="1600">
                <a:solidFill>
                  <a:schemeClr val="dk1"/>
                </a:solidFill>
              </a:rPr>
              <a:t>Výstup:</a:t>
            </a:r>
            <a:r>
              <a:rPr lang="cs" sz="1600">
                <a:solidFill>
                  <a:schemeClr val="dk1"/>
                </a:solidFill>
              </a:rPr>
              <a:t> </a:t>
            </a:r>
            <a:r>
              <a:rPr lang="cs" sz="1600">
                <a:solidFill>
                  <a:schemeClr val="dk1"/>
                </a:solidFill>
              </a:rPr>
              <a:t>Dashboard s aktuálními statistikami.</a:t>
            </a:r>
            <a:endParaRPr sz="16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b="1" sz="1400">
              <a:solidFill>
                <a:schemeClr val="dk1"/>
              </a:solidFill>
            </a:endParaRPr>
          </a:p>
        </p:txBody>
      </p:sp>
      <p:sp>
        <p:nvSpPr>
          <p:cNvPr id="98" name="Google Shape;98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4375" y="1143350"/>
            <a:ext cx="8455250" cy="3686175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cs" sz="3220"/>
              <a:t>Harmonogram projektu</a:t>
            </a:r>
            <a:endParaRPr b="1" sz="3220"/>
          </a:p>
        </p:txBody>
      </p:sp>
      <p:sp>
        <p:nvSpPr>
          <p:cNvPr id="105" name="Google Shape;105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0" name="Google Shape;110;p21"/>
          <p:cNvGraphicFramePr/>
          <p:nvPr/>
        </p:nvGraphicFramePr>
        <p:xfrm>
          <a:off x="311700" y="11361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{7763E895-FBE8-40B3-9C11-0E650E4793DA}</a:tableStyleId>
              </a:tblPr>
              <a:tblGrid>
                <a:gridCol w="1905650"/>
                <a:gridCol w="2876175"/>
                <a:gridCol w="3738775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cs"/>
                        <a:t>Jméno</a:t>
                      </a:r>
                      <a:endParaRPr b="1"/>
                    </a:p>
                  </a:txBody>
                  <a:tcPr marT="91425" marB="91425" marR="91425" marL="91425">
                    <a:solidFill>
                      <a:srgbClr val="FCE5C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cs"/>
                        <a:t>Role</a:t>
                      </a:r>
                      <a:endParaRPr b="1"/>
                    </a:p>
                  </a:txBody>
                  <a:tcPr marT="91425" marB="91425" marR="91425" marL="91425">
                    <a:solidFill>
                      <a:srgbClr val="FCE5C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cs"/>
                        <a:t>Odpovědnosti</a:t>
                      </a:r>
                      <a:endParaRPr b="1"/>
                    </a:p>
                  </a:txBody>
                  <a:tcPr marT="91425" marB="91425" marR="91425" marL="91425">
                    <a:solidFill>
                      <a:srgbClr val="FCE5CD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"/>
                        <a:t>Lukáš Snaživý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"/>
                        <a:t>Projektový manažer (úřad)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"/>
                        <a:t>Reportování vedení úřadu, kontrola termínů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"/>
                        <a:t>Vilém Vostrý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"/>
                        <a:t>Tajemník úřadu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"/>
                        <a:t>Formální dohled, schvalování akceptace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"/>
                        <a:t>Pavel Vomáčka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"/>
                        <a:t>Vedoucí IT (úřad)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"/>
                        <a:t>Poskytování technických podkladů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"/>
                        <a:t>Patrik Štempl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"/>
                        <a:t>Uživatel IS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"/>
                        <a:t>Konzultace funkčnosti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"/>
                        <a:t>Petr Novák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"/>
                        <a:t>Backend vývojář (Levou Zadní)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"/>
                        <a:t>Integrace na IS a Digitální Dopis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564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"/>
                        <a:t>Honza Stylař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"/>
                        <a:t>UI/UX vývojář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"/>
                        <a:t>Návrh a vývoj GUI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"/>
                        <a:t>František Klikař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"/>
                        <a:t>Tester (Levou Zadní)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"/>
                        <a:t>Testing ve 4. fázi</a:t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111" name="Google Shape;111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cs" sz="3220"/>
              <a:t>Role členů týmu</a:t>
            </a:r>
            <a:endParaRPr b="1" sz="3220"/>
          </a:p>
        </p:txBody>
      </p:sp>
      <p:sp>
        <p:nvSpPr>
          <p:cNvPr id="112" name="Google Shape;112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