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8E3D0-97BC-4015-AB69-E0C58E7A779D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9BE17-1F3A-4664-B8CE-8ED1D1F1BB6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791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482FD2-FA37-A564-0859-6A43C695E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880D9D7-8088-EC33-E5AE-1DA011C5E1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20EB9EA-5235-913F-1304-8B23D0442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F21E864-C0F6-B828-ADDA-21961475A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E8A9C77-3516-FEBF-3BCE-566B8FE2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8291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5B333D-EF44-B0FE-296F-0D63DF597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C827BC8E-28EF-8B41-570C-A14366D9E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02A27A2-0FEA-A64F-C3A6-9F65328D1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091996C-1445-50C1-7CB4-043A4A7DD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0343D2E-9131-AE12-FD33-F8D91AFA8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9682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EFB7950-6568-932C-10D6-747412C85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C6269A58-3B77-C81B-B0D8-087DCAC88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BEF4EDA-BA3C-7D9B-9489-67E6C1FF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7F547FC-515A-E2B9-6654-D999CB53E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B1EDC89-C253-616E-6E46-4E16EA919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6082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1512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980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417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8494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862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63127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93261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00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3F5A01-6050-A5A2-F588-886077E5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1549333-EB13-17D0-3439-4B8B37BE1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C1AD49B-51F6-61F9-A918-B3FD213BF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25D5188-12B5-9E3B-9B9B-9D5A4EAD9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13614A9-0A5C-8680-C4E2-2FCE3AF7D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37359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4585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459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092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0F0F53-12EA-C868-AE23-333F8A8FB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8A5A2F5-309C-0659-5C79-DE4716ECF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6D715BC-D7E3-F28F-E762-4CE7D1A7F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124B15A-4BAD-FFF8-3E65-6067385FD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A8AEF04-9E6C-2594-C792-9FDB566BE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8905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33E419-2F0E-F280-2383-3A7388725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978A89-1543-3407-917B-CEBBA3033D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7513157-E07B-CADA-9644-CFB743BAD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3DCB26C-BCBF-46C7-D97A-C6E6E2817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BEBF4A4-8558-8447-0F10-9540638CF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1414E3A-0B21-8905-1704-64F210CC6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4964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CD4E08-C737-97A2-6EEC-3ED1C5063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8CA1B1A-EE1D-276B-1B1F-05F821B31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BE1FE8D-E70A-C9BC-19E9-DBC8A4D68B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56BD592F-3273-9F47-1ED7-1D635EAA75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048A180-E442-F043-6CB6-7DD3A10AFE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5E4BCA3-0B90-2A21-2E60-AA6FEB5CC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D0C8E24-BAFF-1475-A527-88B035967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1B0F9F85-B249-4E1F-195E-B1C8F75E1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252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D134CF-3C49-0E24-14D5-F3694E127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B712C32-E30B-8ED6-D5BE-0F5AC1A9A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D5B0B93-3EF5-24A8-B024-956833E09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9450842-F3D0-F45A-B5FC-AE3107DC1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6183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AF2CB9DF-A8FB-B519-678E-7897FF369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7116568C-B862-4E52-51BD-E40E0B0D3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149FC87-A423-3DC5-7D0C-CD326E764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934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5A9C45-EDDF-15A7-5232-2504E386B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ADF3436-94EA-2E8E-120B-A9054EDC9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DBB6EEF2-52F4-F9EA-350F-1C094B65F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8C85D9E-1B50-9264-04CE-C2DE23DFA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BA63145-36C9-FFB5-82C3-94FE547AE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6260DFC-4EAD-A835-413C-8D9F821A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081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814E856-4F6B-4FDA-92C8-490736FF7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51BCCEE2-0E0E-CDC4-CD06-75BADDA775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8F1E0AD-8035-ABF1-D63D-A4B883D44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088C94F-9BF2-F650-F3A6-E70553FA1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20318D2-049C-83E7-513C-3DB674B51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7EFE778-C935-3FEC-CCFA-CB604BE7F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0049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419A565-E383-3F6F-6485-6704285DD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5FA02B9-1D72-7266-2F90-46A2647CA7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4DD673A-AC10-0E5A-8DD6-F4E58F902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A45933-3B0A-4E48-8F4B-D14B17486662}" type="datetimeFigureOut">
              <a:rPr lang="cs-CZ" smtClean="0"/>
              <a:t>08.03.2025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DCF6ADB-075A-D503-5E45-70EF4F6B5F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7AADA10-BA7F-35B8-F5B6-23C5D4D74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1CE82B-090D-42D5-AFBB-E52AEDAA734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009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91832" y="2381845"/>
            <a:ext cx="6180336" cy="1168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Integrace na digitální dopis</a:t>
            </a:r>
            <a:endParaRPr lang="en-US" sz="3667" dirty="0"/>
          </a:p>
        </p:txBody>
      </p:sp>
      <p:sp>
        <p:nvSpPr>
          <p:cNvPr id="4" name="Text 1"/>
          <p:cNvSpPr/>
          <p:nvPr/>
        </p:nvSpPr>
        <p:spPr>
          <a:xfrm>
            <a:off x="5291832" y="3859114"/>
            <a:ext cx="6180336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Prezentace projektu Integrace na digitální dopis, připravená firmou "Levou Zadní".</a:t>
            </a:r>
            <a:endParaRPr lang="en-US" sz="1583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9832" y="632150"/>
            <a:ext cx="4674791" cy="584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Očekávané přínosy</a:t>
            </a:r>
            <a:endParaRPr lang="en-US" sz="3667" dirty="0"/>
          </a:p>
        </p:txBody>
      </p:sp>
      <p:sp>
        <p:nvSpPr>
          <p:cNvPr id="3" name="Text 1"/>
          <p:cNvSpPr/>
          <p:nvPr/>
        </p:nvSpPr>
        <p:spPr>
          <a:xfrm>
            <a:off x="1465560" y="341054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Automatizace</a:t>
            </a:r>
            <a:endParaRPr lang="en-US" sz="1833" dirty="0"/>
          </a:p>
        </p:txBody>
      </p:sp>
      <p:sp>
        <p:nvSpPr>
          <p:cNvPr id="4" name="Text 2"/>
          <p:cNvSpPr/>
          <p:nvPr/>
        </p:nvSpPr>
        <p:spPr>
          <a:xfrm>
            <a:off x="719832" y="3826074"/>
            <a:ext cx="3083123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Snížení manuální práce a chybovosti.</a:t>
            </a:r>
            <a:endParaRPr lang="en-US" sz="1583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317" y="2045196"/>
            <a:ext cx="3763268" cy="376326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4749304" y="3507582"/>
            <a:ext cx="98227" cy="385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000"/>
              </a:lnSpc>
            </a:pPr>
            <a:r>
              <a:rPr lang="en-US" sz="2000" b="1" kern="0" spc="-20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8286056" y="254684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Sledování zásilek</a:t>
            </a:r>
            <a:endParaRPr lang="en-US" sz="1833" dirty="0"/>
          </a:p>
        </p:txBody>
      </p:sp>
      <p:sp>
        <p:nvSpPr>
          <p:cNvPr id="8" name="Text 5"/>
          <p:cNvSpPr/>
          <p:nvPr/>
        </p:nvSpPr>
        <p:spPr>
          <a:xfrm>
            <a:off x="8286056" y="2962375"/>
            <a:ext cx="3186113" cy="308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Lepší kontrola nad doručováním.</a:t>
            </a:r>
            <a:endParaRPr lang="en-US" sz="1583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317" y="2045196"/>
            <a:ext cx="3763268" cy="376326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6866136" y="2723556"/>
            <a:ext cx="149126" cy="385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000"/>
              </a:lnSpc>
            </a:pPr>
            <a:r>
              <a:rPr lang="en-US" sz="2000" b="1" kern="0" spc="-20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2</a:t>
            </a:r>
            <a:endParaRPr lang="en-US" sz="2000" dirty="0"/>
          </a:p>
        </p:txBody>
      </p:sp>
      <p:sp>
        <p:nvSpPr>
          <p:cNvPr id="11" name="Text 7"/>
          <p:cNvSpPr/>
          <p:nvPr/>
        </p:nvSpPr>
        <p:spPr>
          <a:xfrm>
            <a:off x="8286056" y="458271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Efektivnější řízení</a:t>
            </a:r>
            <a:endParaRPr lang="en-US" sz="1833" dirty="0"/>
          </a:p>
        </p:txBody>
      </p:sp>
      <p:sp>
        <p:nvSpPr>
          <p:cNvPr id="12" name="Text 8"/>
          <p:cNvSpPr/>
          <p:nvPr/>
        </p:nvSpPr>
        <p:spPr>
          <a:xfrm>
            <a:off x="8286056" y="4998245"/>
            <a:ext cx="3186113" cy="308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Lepší dostupnost dat pro uživatele.</a:t>
            </a:r>
            <a:endParaRPr lang="en-US" sz="1583" dirty="0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317" y="2045196"/>
            <a:ext cx="3763268" cy="3763268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6473726" y="4970959"/>
            <a:ext cx="149622" cy="385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000"/>
              </a:lnSpc>
            </a:pPr>
            <a:r>
              <a:rPr lang="en-US" sz="2000" b="1" kern="0" spc="-20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3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91832" y="2365574"/>
            <a:ext cx="4674791" cy="584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Závěr a diskuse</a:t>
            </a:r>
            <a:endParaRPr lang="en-US" sz="3667" dirty="0"/>
          </a:p>
        </p:txBody>
      </p:sp>
      <p:sp>
        <p:nvSpPr>
          <p:cNvPr id="4" name="Text 1"/>
          <p:cNvSpPr/>
          <p:nvPr/>
        </p:nvSpPr>
        <p:spPr>
          <a:xfrm>
            <a:off x="5291832" y="3258444"/>
            <a:ext cx="6180336" cy="12338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Projekt přinese modernizaci procesu doručování dopisů, snížení administrativní zátěže a zvýšení efektivity práce úředníků. Díky digitalizaci získá úřad lepší přehled o doručování a možnost dalšího rozvoje systému.</a:t>
            </a:r>
            <a:endParaRPr lang="en-US" sz="1583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91832" y="1020267"/>
            <a:ext cx="6180336" cy="11687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Důvod vzniku a cíl projektu</a:t>
            </a:r>
            <a:endParaRPr lang="en-US" sz="3667" dirty="0"/>
          </a:p>
        </p:txBody>
      </p:sp>
      <p:sp>
        <p:nvSpPr>
          <p:cNvPr id="4" name="Text 1"/>
          <p:cNvSpPr/>
          <p:nvPr/>
        </p:nvSpPr>
        <p:spPr>
          <a:xfrm>
            <a:off x="5291832" y="2703215"/>
            <a:ext cx="2839244" cy="5843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Rostoucí počet přestupků</a:t>
            </a:r>
            <a:endParaRPr lang="en-US" sz="1833" dirty="0"/>
          </a:p>
        </p:txBody>
      </p:sp>
      <p:sp>
        <p:nvSpPr>
          <p:cNvPr id="5" name="Text 2"/>
          <p:cNvSpPr/>
          <p:nvPr/>
        </p:nvSpPr>
        <p:spPr>
          <a:xfrm>
            <a:off x="5291832" y="3493294"/>
            <a:ext cx="2839244" cy="21592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Neustále se zvyšující počet dopravních přestupků představuje značnou zátěž pro úředníky a systém zpracování. Tato situace vyžaduje efektivnější řešení pro správu a vyřizování těchto případů.</a:t>
            </a:r>
            <a:endParaRPr lang="en-US" sz="1583" dirty="0"/>
          </a:p>
        </p:txBody>
      </p:sp>
      <p:sp>
        <p:nvSpPr>
          <p:cNvPr id="6" name="Text 3"/>
          <p:cNvSpPr/>
          <p:nvPr/>
        </p:nvSpPr>
        <p:spPr>
          <a:xfrm>
            <a:off x="8639274" y="2703216"/>
            <a:ext cx="2628503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Zdlouhavé zpracování</a:t>
            </a:r>
            <a:endParaRPr lang="en-US" sz="1833" dirty="0"/>
          </a:p>
        </p:txBody>
      </p:sp>
      <p:sp>
        <p:nvSpPr>
          <p:cNvPr id="7" name="Text 4"/>
          <p:cNvSpPr/>
          <p:nvPr/>
        </p:nvSpPr>
        <p:spPr>
          <a:xfrm>
            <a:off x="8639275" y="3201094"/>
            <a:ext cx="2839244" cy="21592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Současný systém odesílání dopisů je pomalý, náročný na manuální práci a prodlužuje celkovou dobu vyřízení. Digitalizace a automatizace by mohly tento proces výrazně urychlit a zefektivnit.</a:t>
            </a:r>
            <a:endParaRPr lang="en-US" sz="158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257115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9832" y="3636169"/>
            <a:ext cx="8022828" cy="584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Zadání projektu a jeho posouzení</a:t>
            </a:r>
            <a:endParaRPr lang="en-US" sz="3667" dirty="0"/>
          </a:p>
        </p:txBody>
      </p:sp>
      <p:sp>
        <p:nvSpPr>
          <p:cNvPr id="4" name="Shape 1"/>
          <p:cNvSpPr/>
          <p:nvPr/>
        </p:nvSpPr>
        <p:spPr>
          <a:xfrm>
            <a:off x="719832" y="4760417"/>
            <a:ext cx="462757" cy="462757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5" name="Text 2"/>
          <p:cNvSpPr/>
          <p:nvPr/>
        </p:nvSpPr>
        <p:spPr>
          <a:xfrm>
            <a:off x="897632" y="4851499"/>
            <a:ext cx="107157" cy="280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2208" b="1" kern="0" spc="-22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1</a:t>
            </a:r>
            <a:endParaRPr lang="en-US" sz="2208" dirty="0"/>
          </a:p>
        </p:txBody>
      </p:sp>
      <p:sp>
        <p:nvSpPr>
          <p:cNvPr id="6" name="Text 3"/>
          <p:cNvSpPr/>
          <p:nvPr/>
        </p:nvSpPr>
        <p:spPr>
          <a:xfrm>
            <a:off x="1388269" y="4760417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Zrychlení procesu</a:t>
            </a:r>
            <a:endParaRPr lang="en-US" sz="1833" dirty="0"/>
          </a:p>
        </p:txBody>
      </p:sp>
      <p:sp>
        <p:nvSpPr>
          <p:cNvPr id="7" name="Text 4"/>
          <p:cNvSpPr/>
          <p:nvPr/>
        </p:nvSpPr>
        <p:spPr>
          <a:xfrm>
            <a:off x="1388269" y="5175944"/>
            <a:ext cx="2778522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Nový systém zkrátí proces zpracování dopisů o 70 %.</a:t>
            </a:r>
            <a:endParaRPr lang="en-US" sz="1583" dirty="0"/>
          </a:p>
        </p:txBody>
      </p:sp>
      <p:sp>
        <p:nvSpPr>
          <p:cNvPr id="8" name="Shape 5"/>
          <p:cNvSpPr/>
          <p:nvPr/>
        </p:nvSpPr>
        <p:spPr>
          <a:xfrm>
            <a:off x="4372471" y="4760417"/>
            <a:ext cx="462757" cy="462757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9" name="Text 6"/>
          <p:cNvSpPr/>
          <p:nvPr/>
        </p:nvSpPr>
        <p:spPr>
          <a:xfrm>
            <a:off x="4522491" y="4851499"/>
            <a:ext cx="162719" cy="280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2208" b="1" kern="0" spc="-22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2</a:t>
            </a:r>
            <a:endParaRPr lang="en-US" sz="2208" dirty="0"/>
          </a:p>
        </p:txBody>
      </p:sp>
      <p:sp>
        <p:nvSpPr>
          <p:cNvPr id="10" name="Text 7"/>
          <p:cNvSpPr/>
          <p:nvPr/>
        </p:nvSpPr>
        <p:spPr>
          <a:xfrm>
            <a:off x="5040908" y="4760417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Snížení chybovosti</a:t>
            </a:r>
            <a:endParaRPr lang="en-US" sz="1833" dirty="0"/>
          </a:p>
        </p:txBody>
      </p:sp>
      <p:sp>
        <p:nvSpPr>
          <p:cNvPr id="11" name="Text 8"/>
          <p:cNvSpPr/>
          <p:nvPr/>
        </p:nvSpPr>
        <p:spPr>
          <a:xfrm>
            <a:off x="5040907" y="5175945"/>
            <a:ext cx="2778522" cy="308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Snížení chybovosti o 90 %.</a:t>
            </a:r>
            <a:endParaRPr lang="en-US" sz="1583" dirty="0"/>
          </a:p>
        </p:txBody>
      </p:sp>
      <p:sp>
        <p:nvSpPr>
          <p:cNvPr id="12" name="Shape 9"/>
          <p:cNvSpPr/>
          <p:nvPr/>
        </p:nvSpPr>
        <p:spPr>
          <a:xfrm>
            <a:off x="8025110" y="4760417"/>
            <a:ext cx="462757" cy="462757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3" name="Text 10"/>
          <p:cNvSpPr/>
          <p:nvPr/>
        </p:nvSpPr>
        <p:spPr>
          <a:xfrm>
            <a:off x="8174832" y="4851499"/>
            <a:ext cx="163215" cy="280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208"/>
              </a:lnSpc>
            </a:pPr>
            <a:r>
              <a:rPr lang="en-US" sz="2208" b="1" kern="0" spc="-22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3</a:t>
            </a:r>
            <a:endParaRPr lang="en-US" sz="2208" dirty="0"/>
          </a:p>
        </p:txBody>
      </p:sp>
      <p:sp>
        <p:nvSpPr>
          <p:cNvPr id="14" name="Text 11"/>
          <p:cNvSpPr/>
          <p:nvPr/>
        </p:nvSpPr>
        <p:spPr>
          <a:xfrm>
            <a:off x="8693547" y="4760417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Sledování zásilek</a:t>
            </a:r>
            <a:endParaRPr lang="en-US" sz="1833" dirty="0"/>
          </a:p>
        </p:txBody>
      </p:sp>
      <p:sp>
        <p:nvSpPr>
          <p:cNvPr id="15" name="Text 12"/>
          <p:cNvSpPr/>
          <p:nvPr/>
        </p:nvSpPr>
        <p:spPr>
          <a:xfrm>
            <a:off x="8693547" y="5175944"/>
            <a:ext cx="2778522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Sledování doručení dopisů v reálném čase.</a:t>
            </a:r>
            <a:endParaRPr lang="en-US" sz="1583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249267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7905" y="3042246"/>
            <a:ext cx="4809133" cy="56653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458"/>
              </a:lnSpc>
            </a:pPr>
            <a:r>
              <a:rPr lang="en-US" sz="3542" b="1" kern="0" spc="-36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Projektová knihovna</a:t>
            </a:r>
            <a:endParaRPr lang="en-US" sz="3542" dirty="0"/>
          </a:p>
        </p:txBody>
      </p:sp>
      <p:sp>
        <p:nvSpPr>
          <p:cNvPr id="4" name="Shape 1"/>
          <p:cNvSpPr/>
          <p:nvPr/>
        </p:nvSpPr>
        <p:spPr>
          <a:xfrm>
            <a:off x="697905" y="3907830"/>
            <a:ext cx="5298480" cy="1100633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5" name="Text 2"/>
          <p:cNvSpPr/>
          <p:nvPr/>
        </p:nvSpPr>
        <p:spPr>
          <a:xfrm>
            <a:off x="897235" y="4107161"/>
            <a:ext cx="2874268" cy="283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Technická dokumentace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897236" y="4509989"/>
            <a:ext cx="4899819" cy="29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API, integrace, schéma dat.</a:t>
            </a:r>
            <a:endParaRPr lang="en-US" sz="1542" dirty="0"/>
          </a:p>
        </p:txBody>
      </p:sp>
      <p:sp>
        <p:nvSpPr>
          <p:cNvPr id="7" name="Shape 4"/>
          <p:cNvSpPr/>
          <p:nvPr/>
        </p:nvSpPr>
        <p:spPr>
          <a:xfrm>
            <a:off x="6195715" y="3907830"/>
            <a:ext cx="5298480" cy="1100633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8" name="Text 5"/>
          <p:cNvSpPr/>
          <p:nvPr/>
        </p:nvSpPr>
        <p:spPr>
          <a:xfrm>
            <a:off x="6395045" y="4107161"/>
            <a:ext cx="3018135" cy="283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Uživatelská dokumentace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6395046" y="4509989"/>
            <a:ext cx="4899819" cy="29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Manuály pro uživatele.</a:t>
            </a:r>
            <a:endParaRPr lang="en-US" sz="1542" dirty="0"/>
          </a:p>
        </p:txBody>
      </p:sp>
      <p:sp>
        <p:nvSpPr>
          <p:cNvPr id="10" name="Shape 7"/>
          <p:cNvSpPr/>
          <p:nvPr/>
        </p:nvSpPr>
        <p:spPr>
          <a:xfrm>
            <a:off x="697905" y="5207794"/>
            <a:ext cx="5298480" cy="1100633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1" name="Text 8"/>
          <p:cNvSpPr/>
          <p:nvPr/>
        </p:nvSpPr>
        <p:spPr>
          <a:xfrm>
            <a:off x="897235" y="5407125"/>
            <a:ext cx="2266057" cy="283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Projektové zápisy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897236" y="5809953"/>
            <a:ext cx="4899819" cy="29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Klíčová rozhodnutí, schůzky.</a:t>
            </a:r>
            <a:endParaRPr lang="en-US" sz="1542" dirty="0"/>
          </a:p>
        </p:txBody>
      </p:sp>
      <p:sp>
        <p:nvSpPr>
          <p:cNvPr id="13" name="Shape 10"/>
          <p:cNvSpPr/>
          <p:nvPr/>
        </p:nvSpPr>
        <p:spPr>
          <a:xfrm>
            <a:off x="6195715" y="5207794"/>
            <a:ext cx="5298480" cy="1100633"/>
          </a:xfrm>
          <a:prstGeom prst="roundRect">
            <a:avLst>
              <a:gd name="adj" fmla="val 271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4" name="Text 11"/>
          <p:cNvSpPr/>
          <p:nvPr/>
        </p:nvSpPr>
        <p:spPr>
          <a:xfrm>
            <a:off x="6395046" y="5407125"/>
            <a:ext cx="2364184" cy="283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08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Smluvní dokumenty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6395046" y="5809953"/>
            <a:ext cx="4899819" cy="2991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333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Kontrakt, akceptační kritéria.</a:t>
            </a:r>
            <a:endParaRPr lang="en-US" sz="1542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49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59388" y="540147"/>
            <a:ext cx="4463951" cy="5579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375"/>
              </a:lnSpc>
            </a:pPr>
            <a:r>
              <a:rPr lang="en-US" sz="3500" b="1" kern="0" spc="-35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Fáze projektu</a:t>
            </a:r>
            <a:endParaRPr lang="en-US" sz="3500" dirty="0"/>
          </a:p>
        </p:txBody>
      </p:sp>
      <p:sp>
        <p:nvSpPr>
          <p:cNvPr id="4" name="Shape 1"/>
          <p:cNvSpPr/>
          <p:nvPr/>
        </p:nvSpPr>
        <p:spPr>
          <a:xfrm>
            <a:off x="5541268" y="1392634"/>
            <a:ext cx="25400" cy="4925715"/>
          </a:xfrm>
          <a:prstGeom prst="roundRect">
            <a:avLst>
              <a:gd name="adj" fmla="val 115995"/>
            </a:avLst>
          </a:prstGeom>
          <a:solidFill>
            <a:srgbClr val="D8D4D4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5" name="Shape 2"/>
          <p:cNvSpPr/>
          <p:nvPr/>
        </p:nvSpPr>
        <p:spPr>
          <a:xfrm>
            <a:off x="5749529" y="1821855"/>
            <a:ext cx="687388" cy="25400"/>
          </a:xfrm>
          <a:prstGeom prst="roundRect">
            <a:avLst>
              <a:gd name="adj" fmla="val 115995"/>
            </a:avLst>
          </a:prstGeom>
          <a:solidFill>
            <a:srgbClr val="D8D4D4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6" name="Shape 3"/>
          <p:cNvSpPr/>
          <p:nvPr/>
        </p:nvSpPr>
        <p:spPr>
          <a:xfrm>
            <a:off x="5333008" y="1613594"/>
            <a:ext cx="441920" cy="441920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7" name="Text 4"/>
          <p:cNvSpPr/>
          <p:nvPr/>
        </p:nvSpPr>
        <p:spPr>
          <a:xfrm>
            <a:off x="5502771" y="1700610"/>
            <a:ext cx="102294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2083" b="1" kern="0" spc="-2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1</a:t>
            </a:r>
            <a:endParaRPr lang="en-US" sz="2083" dirty="0"/>
          </a:p>
        </p:txBody>
      </p:sp>
      <p:sp>
        <p:nvSpPr>
          <p:cNvPr id="8" name="Text 5"/>
          <p:cNvSpPr/>
          <p:nvPr/>
        </p:nvSpPr>
        <p:spPr>
          <a:xfrm>
            <a:off x="6634262" y="1588989"/>
            <a:ext cx="2231926" cy="279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Fáze 1 (T+30)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6634262" y="1985764"/>
            <a:ext cx="4870351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Integrace na existující IS.</a:t>
            </a:r>
            <a:endParaRPr lang="en-US" sz="1542" dirty="0"/>
          </a:p>
        </p:txBody>
      </p:sp>
      <p:sp>
        <p:nvSpPr>
          <p:cNvPr id="10" name="Shape 7"/>
          <p:cNvSpPr/>
          <p:nvPr/>
        </p:nvSpPr>
        <p:spPr>
          <a:xfrm>
            <a:off x="5749529" y="3102372"/>
            <a:ext cx="687388" cy="25400"/>
          </a:xfrm>
          <a:prstGeom prst="roundRect">
            <a:avLst>
              <a:gd name="adj" fmla="val 115995"/>
            </a:avLst>
          </a:prstGeom>
          <a:solidFill>
            <a:srgbClr val="D8D4D4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1" name="Shape 8"/>
          <p:cNvSpPr/>
          <p:nvPr/>
        </p:nvSpPr>
        <p:spPr>
          <a:xfrm>
            <a:off x="5333008" y="2894112"/>
            <a:ext cx="441920" cy="441920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2" name="Text 9"/>
          <p:cNvSpPr/>
          <p:nvPr/>
        </p:nvSpPr>
        <p:spPr>
          <a:xfrm>
            <a:off x="5476280" y="2981127"/>
            <a:ext cx="155278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2083" b="1" kern="0" spc="-2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2</a:t>
            </a:r>
            <a:endParaRPr lang="en-US" sz="2083" dirty="0"/>
          </a:p>
        </p:txBody>
      </p:sp>
      <p:sp>
        <p:nvSpPr>
          <p:cNvPr id="13" name="Text 10"/>
          <p:cNvSpPr/>
          <p:nvPr/>
        </p:nvSpPr>
        <p:spPr>
          <a:xfrm>
            <a:off x="6634262" y="2869506"/>
            <a:ext cx="2231926" cy="279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Fáze 2 (T+60)</a:t>
            </a:r>
            <a:endParaRPr lang="en-US" sz="1750" dirty="0"/>
          </a:p>
        </p:txBody>
      </p:sp>
      <p:sp>
        <p:nvSpPr>
          <p:cNvPr id="14" name="Text 11"/>
          <p:cNvSpPr/>
          <p:nvPr/>
        </p:nvSpPr>
        <p:spPr>
          <a:xfrm>
            <a:off x="6634262" y="3266282"/>
            <a:ext cx="4870351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Napojení na službu Digitálního Dopisu.</a:t>
            </a:r>
            <a:endParaRPr lang="en-US" sz="1542" dirty="0"/>
          </a:p>
        </p:txBody>
      </p:sp>
      <p:sp>
        <p:nvSpPr>
          <p:cNvPr id="15" name="Shape 12"/>
          <p:cNvSpPr/>
          <p:nvPr/>
        </p:nvSpPr>
        <p:spPr>
          <a:xfrm>
            <a:off x="5749529" y="4382889"/>
            <a:ext cx="687388" cy="25400"/>
          </a:xfrm>
          <a:prstGeom prst="roundRect">
            <a:avLst>
              <a:gd name="adj" fmla="val 115995"/>
            </a:avLst>
          </a:prstGeom>
          <a:solidFill>
            <a:srgbClr val="D8D4D4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6" name="Shape 13"/>
          <p:cNvSpPr/>
          <p:nvPr/>
        </p:nvSpPr>
        <p:spPr>
          <a:xfrm>
            <a:off x="5333008" y="4174629"/>
            <a:ext cx="441920" cy="441920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7" name="Text 14"/>
          <p:cNvSpPr/>
          <p:nvPr/>
        </p:nvSpPr>
        <p:spPr>
          <a:xfrm>
            <a:off x="5475982" y="4261645"/>
            <a:ext cx="155873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2083" b="1" kern="0" spc="-2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3</a:t>
            </a:r>
            <a:endParaRPr lang="en-US" sz="2083" dirty="0"/>
          </a:p>
        </p:txBody>
      </p:sp>
      <p:sp>
        <p:nvSpPr>
          <p:cNvPr id="18" name="Text 15"/>
          <p:cNvSpPr/>
          <p:nvPr/>
        </p:nvSpPr>
        <p:spPr>
          <a:xfrm>
            <a:off x="6634262" y="4150023"/>
            <a:ext cx="2231926" cy="279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Fáze 3 (T+90)</a:t>
            </a:r>
            <a:endParaRPr lang="en-US" sz="1750" dirty="0"/>
          </a:p>
        </p:txBody>
      </p:sp>
      <p:sp>
        <p:nvSpPr>
          <p:cNvPr id="19" name="Text 16"/>
          <p:cNvSpPr/>
          <p:nvPr/>
        </p:nvSpPr>
        <p:spPr>
          <a:xfrm>
            <a:off x="6634262" y="4546798"/>
            <a:ext cx="4870351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Sledování stavu zásilek.</a:t>
            </a:r>
            <a:endParaRPr lang="en-US" sz="1542" dirty="0"/>
          </a:p>
        </p:txBody>
      </p:sp>
      <p:sp>
        <p:nvSpPr>
          <p:cNvPr id="20" name="Shape 17"/>
          <p:cNvSpPr/>
          <p:nvPr/>
        </p:nvSpPr>
        <p:spPr>
          <a:xfrm>
            <a:off x="5749529" y="5663407"/>
            <a:ext cx="687388" cy="25400"/>
          </a:xfrm>
          <a:prstGeom prst="roundRect">
            <a:avLst>
              <a:gd name="adj" fmla="val 115995"/>
            </a:avLst>
          </a:prstGeom>
          <a:solidFill>
            <a:srgbClr val="D8D4D4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21" name="Shape 18"/>
          <p:cNvSpPr/>
          <p:nvPr/>
        </p:nvSpPr>
        <p:spPr>
          <a:xfrm>
            <a:off x="5333008" y="5455146"/>
            <a:ext cx="441920" cy="441920"/>
          </a:xfrm>
          <a:prstGeom prst="roundRect">
            <a:avLst>
              <a:gd name="adj" fmla="val 666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22" name="Text 19"/>
          <p:cNvSpPr/>
          <p:nvPr/>
        </p:nvSpPr>
        <p:spPr>
          <a:xfrm>
            <a:off x="5463084" y="5542161"/>
            <a:ext cx="181769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083"/>
              </a:lnSpc>
            </a:pPr>
            <a:r>
              <a:rPr lang="en-US" sz="2083" b="1" kern="0" spc="-21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4</a:t>
            </a:r>
            <a:endParaRPr lang="en-US" sz="2083" dirty="0"/>
          </a:p>
        </p:txBody>
      </p:sp>
      <p:sp>
        <p:nvSpPr>
          <p:cNvPr id="23" name="Text 20"/>
          <p:cNvSpPr/>
          <p:nvPr/>
        </p:nvSpPr>
        <p:spPr>
          <a:xfrm>
            <a:off x="6634262" y="5430540"/>
            <a:ext cx="2231926" cy="279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167"/>
              </a:lnSpc>
            </a:pPr>
            <a:r>
              <a:rPr lang="en-US" sz="1750" b="1" kern="0" spc="-17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Fáze 4 (T+120)</a:t>
            </a:r>
            <a:endParaRPr lang="en-US" sz="1750" dirty="0"/>
          </a:p>
        </p:txBody>
      </p:sp>
      <p:sp>
        <p:nvSpPr>
          <p:cNvPr id="24" name="Text 21"/>
          <p:cNvSpPr/>
          <p:nvPr/>
        </p:nvSpPr>
        <p:spPr>
          <a:xfrm>
            <a:off x="6634262" y="5827316"/>
            <a:ext cx="4870351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542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Statistiky a testovací generování dopisů.</a:t>
            </a:r>
            <a:endParaRPr lang="en-US" sz="1542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5334" y="228600"/>
            <a:ext cx="11226794" cy="839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4400" b="1" kern="1200" spc="-37" dirty="0">
                <a:latin typeface="+mj-lt"/>
                <a:ea typeface="+mj-ea"/>
                <a:cs typeface="+mj-cs"/>
              </a:rPr>
              <a:t>Ganttuv diagram</a:t>
            </a:r>
            <a:endParaRPr lang="cs-CZ" sz="4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A screenshot of a project&#10;&#10;AI-generated content may be incorrect.">
            <a:extLst>
              <a:ext uri="{FF2B5EF4-FFF2-40B4-BE49-F238E27FC236}">
                <a16:creationId xmlns:a16="http://schemas.microsoft.com/office/drawing/2014/main" id="{9157DBCF-5191-52FF-ADC7-D865D9D97D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4407"/>
            <a:ext cx="12186981" cy="57888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19832" y="927129"/>
            <a:ext cx="5878314" cy="584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Klíčové osoby v projektu</a:t>
            </a:r>
            <a:endParaRPr lang="en-US" sz="3667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32" y="2787452"/>
            <a:ext cx="725983" cy="72598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19832" y="371911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Úřad města</a:t>
            </a:r>
            <a:endParaRPr lang="en-US" sz="1833" dirty="0"/>
          </a:p>
        </p:txBody>
      </p:sp>
      <p:sp>
        <p:nvSpPr>
          <p:cNvPr id="6" name="Text 2"/>
          <p:cNvSpPr/>
          <p:nvPr/>
        </p:nvSpPr>
        <p:spPr>
          <a:xfrm>
            <a:off x="719832" y="4134644"/>
            <a:ext cx="2935883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Vilém Vostrý, Pavel Vomáčka, Patrik Štempl, Lukáš Snaživý.</a:t>
            </a:r>
            <a:endParaRPr lang="en-US" sz="1583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4186" y="2787452"/>
            <a:ext cx="725983" cy="72598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3964186" y="3719116"/>
            <a:ext cx="2431753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Firma "Levou Zadní"</a:t>
            </a:r>
            <a:endParaRPr lang="en-US" sz="1833" dirty="0"/>
          </a:p>
        </p:txBody>
      </p:sp>
      <p:sp>
        <p:nvSpPr>
          <p:cNvPr id="9" name="Text 4"/>
          <p:cNvSpPr/>
          <p:nvPr/>
        </p:nvSpPr>
        <p:spPr>
          <a:xfrm>
            <a:off x="3964186" y="4134644"/>
            <a:ext cx="2859308" cy="11274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Adil Abuzyarov, František Barták, Marie </a:t>
            </a:r>
            <a:r>
              <a:rPr lang="en-US" sz="1583" dirty="0" err="1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Babková</a:t>
            </a: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, Wilibald </a:t>
            </a:r>
            <a:r>
              <a:rPr lang="en-US" sz="1583" dirty="0" err="1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Freml</a:t>
            </a: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, </a:t>
            </a:r>
            <a:r>
              <a:rPr lang="cs-CZ" sz="1580" i="0" dirty="0">
                <a:solidFill>
                  <a:srgbClr val="080809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Mark Cápec</a:t>
            </a: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58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91832" y="816769"/>
            <a:ext cx="4674791" cy="584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Rizika a mitigace</a:t>
            </a:r>
            <a:endParaRPr lang="en-US" sz="3667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832" y="1709638"/>
            <a:ext cx="1028403" cy="14438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628706" y="1915320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Technická rizika</a:t>
            </a:r>
            <a:endParaRPr lang="en-US" sz="1833" dirty="0"/>
          </a:p>
        </p:txBody>
      </p:sp>
      <p:sp>
        <p:nvSpPr>
          <p:cNvPr id="6" name="Text 2"/>
          <p:cNvSpPr/>
          <p:nvPr/>
        </p:nvSpPr>
        <p:spPr>
          <a:xfrm>
            <a:off x="6628706" y="2330847"/>
            <a:ext cx="4843463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Neznámé API starého systému → nutnost testování a podpory IT úřadu.</a:t>
            </a:r>
            <a:endParaRPr lang="en-US" sz="1583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1832" y="3153469"/>
            <a:ext cx="1028403" cy="144383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628706" y="3359151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Projektová rizika</a:t>
            </a:r>
            <a:endParaRPr lang="en-US" sz="1833" dirty="0"/>
          </a:p>
        </p:txBody>
      </p:sp>
      <p:sp>
        <p:nvSpPr>
          <p:cNvPr id="9" name="Text 4"/>
          <p:cNvSpPr/>
          <p:nvPr/>
        </p:nvSpPr>
        <p:spPr>
          <a:xfrm>
            <a:off x="6628706" y="3774679"/>
            <a:ext cx="4843463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Krátké termíny a možné zpoždění → pravidelné kontrolní milníky.</a:t>
            </a:r>
            <a:endParaRPr lang="en-US" sz="1583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1832" y="4597301"/>
            <a:ext cx="1028403" cy="1443832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628706" y="4802982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Organizační rizika</a:t>
            </a:r>
            <a:endParaRPr lang="en-US" sz="1833" dirty="0"/>
          </a:p>
        </p:txBody>
      </p:sp>
      <p:sp>
        <p:nvSpPr>
          <p:cNvPr id="12" name="Text 6"/>
          <p:cNvSpPr/>
          <p:nvPr/>
        </p:nvSpPr>
        <p:spPr>
          <a:xfrm>
            <a:off x="6628706" y="5218509"/>
            <a:ext cx="4843463" cy="616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Možné třecí plochy mezi úředníky a novým systémem → důraz na uživatelskou přívětivost.</a:t>
            </a:r>
            <a:endParaRPr lang="en-US" sz="1583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291832" y="1587996"/>
            <a:ext cx="4674791" cy="5843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4583"/>
              </a:lnSpc>
            </a:pPr>
            <a:r>
              <a:rPr lang="en-US" sz="3667" b="1" kern="0" spc="-37" dirty="0">
                <a:solidFill>
                  <a:srgbClr val="00000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Zápisy ze schůzek</a:t>
            </a:r>
            <a:endParaRPr lang="en-US" sz="3667" dirty="0"/>
          </a:p>
        </p:txBody>
      </p:sp>
      <p:sp>
        <p:nvSpPr>
          <p:cNvPr id="4" name="Shape 1"/>
          <p:cNvSpPr/>
          <p:nvPr/>
        </p:nvSpPr>
        <p:spPr>
          <a:xfrm>
            <a:off x="5291832" y="2480866"/>
            <a:ext cx="154186" cy="723999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5" name="Text 2"/>
          <p:cNvSpPr/>
          <p:nvPr/>
        </p:nvSpPr>
        <p:spPr>
          <a:xfrm>
            <a:off x="5754489" y="248086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Kdo tvoří</a:t>
            </a:r>
            <a:endParaRPr lang="en-US" sz="1833" dirty="0"/>
          </a:p>
        </p:txBody>
      </p:sp>
      <p:sp>
        <p:nvSpPr>
          <p:cNvPr id="6" name="Text 3"/>
          <p:cNvSpPr/>
          <p:nvPr/>
        </p:nvSpPr>
        <p:spPr>
          <a:xfrm>
            <a:off x="5754490" y="2896395"/>
            <a:ext cx="5717679" cy="308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Lukáš Snaživý (za úřad), Adil Abuzyarov (za firmu).</a:t>
            </a:r>
            <a:endParaRPr lang="en-US" sz="1583" dirty="0"/>
          </a:p>
        </p:txBody>
      </p:sp>
      <p:sp>
        <p:nvSpPr>
          <p:cNvPr id="7" name="Shape 4"/>
          <p:cNvSpPr/>
          <p:nvPr/>
        </p:nvSpPr>
        <p:spPr>
          <a:xfrm>
            <a:off x="5600304" y="3410546"/>
            <a:ext cx="154186" cy="723999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8" name="Text 5"/>
          <p:cNvSpPr/>
          <p:nvPr/>
        </p:nvSpPr>
        <p:spPr>
          <a:xfrm>
            <a:off x="6062960" y="341054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Obsah</a:t>
            </a:r>
            <a:endParaRPr lang="en-US" sz="1833" dirty="0"/>
          </a:p>
        </p:txBody>
      </p:sp>
      <p:sp>
        <p:nvSpPr>
          <p:cNvPr id="9" name="Text 6"/>
          <p:cNvSpPr/>
          <p:nvPr/>
        </p:nvSpPr>
        <p:spPr>
          <a:xfrm>
            <a:off x="6062960" y="3826074"/>
            <a:ext cx="5409208" cy="308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Klíčová rozhodnutí, akční kroky, odpovědnosti.</a:t>
            </a:r>
            <a:endParaRPr lang="en-US" sz="1583" dirty="0"/>
          </a:p>
        </p:txBody>
      </p:sp>
      <p:sp>
        <p:nvSpPr>
          <p:cNvPr id="10" name="Shape 7"/>
          <p:cNvSpPr/>
          <p:nvPr/>
        </p:nvSpPr>
        <p:spPr>
          <a:xfrm>
            <a:off x="5908874" y="4340226"/>
            <a:ext cx="154186" cy="723999"/>
          </a:xfrm>
          <a:prstGeom prst="roundRect">
            <a:avLst>
              <a:gd name="adj" fmla="val 20011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cs-CZ" sz="1500"/>
          </a:p>
        </p:txBody>
      </p:sp>
      <p:sp>
        <p:nvSpPr>
          <p:cNvPr id="11" name="Text 8"/>
          <p:cNvSpPr/>
          <p:nvPr/>
        </p:nvSpPr>
        <p:spPr>
          <a:xfrm>
            <a:off x="6371531" y="4340226"/>
            <a:ext cx="2337395" cy="2921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292"/>
              </a:lnSpc>
            </a:pPr>
            <a:r>
              <a:rPr lang="en-US" sz="1833" b="1" kern="0" spc="-18" dirty="0">
                <a:solidFill>
                  <a:srgbClr val="3D3838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Distribuce</a:t>
            </a:r>
            <a:endParaRPr lang="en-US" sz="1833" dirty="0"/>
          </a:p>
        </p:txBody>
      </p:sp>
      <p:sp>
        <p:nvSpPr>
          <p:cNvPr id="12" name="Text 9"/>
          <p:cNvSpPr/>
          <p:nvPr/>
        </p:nvSpPr>
        <p:spPr>
          <a:xfrm>
            <a:off x="6371531" y="4755754"/>
            <a:ext cx="5100638" cy="3084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2417"/>
              </a:lnSpc>
            </a:pPr>
            <a:r>
              <a:rPr lang="en-US" sz="1583" dirty="0">
                <a:solidFill>
                  <a:srgbClr val="3D3838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Týmové úložiště + zaslání relevantním osobám.</a:t>
            </a:r>
            <a:endParaRPr lang="en-US" sz="1583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394</Words>
  <Application>Microsoft Office PowerPoint</Application>
  <PresentationFormat>Widescreen</PresentationFormat>
  <Paragraphs>82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Aptos</vt:lpstr>
      <vt:lpstr>Aptos Display</vt:lpstr>
      <vt:lpstr>Arial</vt:lpstr>
      <vt:lpstr>Montserrat Bold</vt:lpstr>
      <vt:lpstr>Source Sans Pro</vt:lpstr>
      <vt:lpstr>Motiv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Wilibald Vodička</dc:creator>
  <cp:lastModifiedBy>Adil Abuzyarov</cp:lastModifiedBy>
  <cp:revision>2</cp:revision>
  <dcterms:created xsi:type="dcterms:W3CDTF">2025-02-28T21:25:18Z</dcterms:created>
  <dcterms:modified xsi:type="dcterms:W3CDTF">2025-03-08T20:03:51Z</dcterms:modified>
</cp:coreProperties>
</file>