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Roboto"/>
      <p:regular r:id="rId18"/>
      <p:bold r:id="rId19"/>
      <p:italic r:id="rId20"/>
      <p:boldItalic r:id="rId21"/>
    </p:embeddedFont>
    <p:embeddedFont>
      <p:font typeface="Merriweather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italic.fntdata"/><Relationship Id="rId22" Type="http://schemas.openxmlformats.org/officeDocument/2006/relationships/font" Target="fonts/Merriweather-regular.fntdata"/><Relationship Id="rId21" Type="http://schemas.openxmlformats.org/officeDocument/2006/relationships/font" Target="fonts/Roboto-boldItalic.fntdata"/><Relationship Id="rId24" Type="http://schemas.openxmlformats.org/officeDocument/2006/relationships/font" Target="fonts/Merriweather-italic.fntdata"/><Relationship Id="rId23" Type="http://schemas.openxmlformats.org/officeDocument/2006/relationships/font" Target="fonts/Merriweathe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Merriweather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Roboto-bold.fntdata"/><Relationship Id="rId1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3cbc7e0649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3cbc7e0649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3ca6b3467c_0_7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33ca6b3467c_0_7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3ca6b3467c_0_7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3ca6b3467c_0_7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3ca6b3467c_0_3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3ca6b3467c_0_3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33ca6b3467c_0_7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33ca6b3467c_0_7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3ca6b3467c_0_7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3ca6b3467c_0_7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3ca6b3467c_0_7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3ca6b3467c_0_7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3dd03fac9b_2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3dd03fac9b_2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3ca6b3467c_0_7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3ca6b3467c_0_7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3ca6b3467c_0_2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33ca6b3467c_0_2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3cbc7e0649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3cbc7e0649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0" y="44125"/>
            <a:ext cx="4313625" cy="4399375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Google Shape;22;p4"/>
          <p:cNvSpPr/>
          <p:nvPr/>
        </p:nvSpPr>
        <p:spPr>
          <a:xfrm>
            <a:off x="-125" y="0"/>
            <a:ext cx="4316900" cy="4395600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Google Shape;23;p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9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Kick-off meeting</a:t>
            </a:r>
            <a:endParaRPr b="1"/>
          </a:p>
        </p:txBody>
      </p:sp>
      <p:sp>
        <p:nvSpPr>
          <p:cNvPr id="65" name="Google Shape;65;p13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I</a:t>
            </a:r>
            <a:r>
              <a:rPr lang="cs"/>
              <a:t>ntegrace na Digitální Dopis,</a:t>
            </a:r>
            <a:r>
              <a:rPr lang="cs"/>
              <a:t> tým 4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Rizika projektu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22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Uživatelská rizika</a:t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Špatná adaptace úředníků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Odmítání změn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Nostalgie ke starému systému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Špatné používání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Chyby v GUI 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Nepřehlednost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Chyby v evidenci stavu zásilek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Neintuitivní rozhraní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Nepřehledné statistiky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Chybějící funkce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Nejasné nebo chybějící chybové hlášky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Uživatelé nebudou vědět, kam hlásit chyby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Neochota uživatelů hlásit chyby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4825" y="1331550"/>
            <a:ext cx="2793449" cy="139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Administrativa</a:t>
            </a:r>
            <a:endParaRPr b="1"/>
          </a:p>
        </p:txBody>
      </p:sp>
      <p:sp>
        <p:nvSpPr>
          <p:cNvPr id="134" name="Google Shape;134;p23"/>
          <p:cNvSpPr txBox="1"/>
          <p:nvPr>
            <p:ph idx="1" type="body"/>
          </p:nvPr>
        </p:nvSpPr>
        <p:spPr>
          <a:xfrm>
            <a:off x="4644675" y="500925"/>
            <a:ext cx="4381500" cy="430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2956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1"/>
              <a:buFont typeface="Arial"/>
              <a:buChar char="●"/>
            </a:pPr>
            <a:r>
              <a:rPr lang="cs" sz="117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Vedení projektové dokumentace</a:t>
            </a:r>
            <a:endParaRPr sz="117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956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1"/>
              <a:buFont typeface="Arial"/>
              <a:buChar char="●"/>
            </a:pPr>
            <a:r>
              <a:rPr lang="cs" sz="117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Zajištění souladu s legislativou</a:t>
            </a:r>
            <a:endParaRPr sz="117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956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1"/>
              <a:buFont typeface="Arial"/>
              <a:buChar char="●"/>
            </a:pPr>
            <a:r>
              <a:rPr lang="cs" sz="117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Schvalování změn</a:t>
            </a:r>
            <a:endParaRPr sz="117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956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1"/>
              <a:buFont typeface="Arial"/>
              <a:buChar char="●"/>
            </a:pPr>
            <a:r>
              <a:rPr lang="cs" sz="117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Řízení rizik</a:t>
            </a:r>
            <a:endParaRPr sz="117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956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1"/>
              <a:buFont typeface="Arial"/>
              <a:buChar char="●"/>
            </a:pPr>
            <a:r>
              <a:rPr lang="cs" sz="117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Sledování plnění SLA</a:t>
            </a:r>
            <a:endParaRPr sz="117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956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1"/>
              <a:buFont typeface="Arial"/>
              <a:buChar char="●"/>
            </a:pPr>
            <a:r>
              <a:rPr lang="cs" sz="117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Řízení sankcí</a:t>
            </a:r>
            <a:endParaRPr sz="117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956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1"/>
              <a:buFont typeface="Arial"/>
              <a:buChar char="●"/>
            </a:pPr>
            <a:r>
              <a:rPr lang="cs" sz="117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Koordinace komunikace mezi týmy</a:t>
            </a:r>
            <a:endParaRPr sz="117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956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1"/>
              <a:buFont typeface="Arial"/>
              <a:buChar char="●"/>
            </a:pPr>
            <a:r>
              <a:rPr lang="cs" sz="117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Pravidelný reporting</a:t>
            </a:r>
            <a:endParaRPr sz="117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956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1"/>
              <a:buFont typeface="Arial"/>
              <a:buChar char="●"/>
            </a:pPr>
            <a:r>
              <a:rPr lang="cs" sz="117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Zajištění přístupu k informacím</a:t>
            </a:r>
            <a:endParaRPr sz="117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956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1"/>
              <a:buFont typeface="Arial"/>
              <a:buChar char="●"/>
            </a:pPr>
            <a:r>
              <a:rPr lang="cs" sz="117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Zajištění kvality dokumentace</a:t>
            </a:r>
            <a:endParaRPr sz="117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956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1"/>
              <a:buFont typeface="Arial"/>
              <a:buChar char="●"/>
            </a:pPr>
            <a:r>
              <a:rPr lang="cs" sz="117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Kontrola termínů a milníků</a:t>
            </a:r>
            <a:endParaRPr sz="117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956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1"/>
              <a:buFont typeface="Arial"/>
              <a:buChar char="●"/>
            </a:pPr>
            <a:r>
              <a:rPr lang="cs" sz="117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Sledování rozpočtu</a:t>
            </a:r>
            <a:endParaRPr sz="117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956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1"/>
              <a:buFont typeface="Arial"/>
              <a:buChar char="●"/>
            </a:pPr>
            <a:r>
              <a:rPr lang="cs" sz="117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Údržba a archivace dat</a:t>
            </a:r>
            <a:endParaRPr sz="117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956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1"/>
              <a:buFont typeface="Arial"/>
              <a:buChar char="●"/>
            </a:pPr>
            <a:r>
              <a:rPr lang="cs" sz="117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Zajištění školení pro uživatele</a:t>
            </a:r>
            <a:endParaRPr sz="117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400"/>
          </a:p>
        </p:txBody>
      </p:sp>
      <p:pic>
        <p:nvPicPr>
          <p:cNvPr id="135" name="Google Shape;13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450" y="1314850"/>
            <a:ext cx="1694976" cy="1694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Závěr</a:t>
            </a:r>
            <a:endParaRPr b="1"/>
          </a:p>
        </p:txBody>
      </p:sp>
      <p:sp>
        <p:nvSpPr>
          <p:cNvPr id="141" name="Google Shape;141;p24"/>
          <p:cNvSpPr txBox="1"/>
          <p:nvPr>
            <p:ph idx="1" type="body"/>
          </p:nvPr>
        </p:nvSpPr>
        <p:spPr>
          <a:xfrm>
            <a:off x="4672075" y="500925"/>
            <a:ext cx="4166400" cy="440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Char char="●"/>
            </a:pPr>
            <a:r>
              <a:rPr lang="c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Automatizace výpravy dopisů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Char char="●"/>
            </a:pPr>
            <a:r>
              <a:rPr lang="c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Eliminace chyb a zpoždění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Char char="●"/>
            </a:pPr>
            <a:r>
              <a:rPr lang="c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Integrace s Digitálním Dopisem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Char char="●"/>
            </a:pPr>
            <a:r>
              <a:rPr lang="c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Snížení nákladů na administrativu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Char char="●"/>
            </a:pPr>
            <a:r>
              <a:rPr lang="c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Zachování původního IS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Char char="●"/>
            </a:pPr>
            <a:r>
              <a:rPr lang="c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Jasně definované SLA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Char char="●"/>
            </a:pPr>
            <a:r>
              <a:rPr lang="c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Škálovatelnost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Char char="●"/>
            </a:pPr>
            <a:r>
              <a:rPr lang="c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Zlepšení uživatelského komfortu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Char char="●"/>
            </a:pPr>
            <a:r>
              <a:rPr lang="c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Podpora po implementaci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Char char="●"/>
            </a:pPr>
            <a:r>
              <a:rPr lang="c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Zlepšení reportování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Char char="●"/>
            </a:pPr>
            <a:r>
              <a:rPr lang="c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Zajištění dlouhodobé udržitelnosti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Char char="●"/>
            </a:pPr>
            <a:r>
              <a:rPr lang="c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Rychlá adaptace systému</a:t>
            </a:r>
            <a:endParaRPr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type="title"/>
          </p:nvPr>
        </p:nvSpPr>
        <p:spPr>
          <a:xfrm>
            <a:off x="320850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Cíle projektu</a:t>
            </a:r>
            <a:endParaRPr b="1"/>
          </a:p>
        </p:txBody>
      </p:sp>
      <p:sp>
        <p:nvSpPr>
          <p:cNvPr id="71" name="Google Shape;71;p1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0000" lIns="90000" spcFirstLastPara="1" rIns="90000" wrap="square" tIns="900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Automatizace výpravy dopisů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Eliminace manuální práce na výpravně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Integrace na Digitální Dopis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Přenos dopisů ve formátu PDF + metadata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Snížení chybovosti při výpravě dopisů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Zachování stávajícího IS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Žádné úpravy původního systému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Poskytnutí zdrojových kódů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Úřad získá práva na úpravy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Servis po dobu 1 roku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Jasně definované SLA a sankce</a:t>
            </a:r>
            <a:endParaRPr sz="1400"/>
          </a:p>
        </p:txBody>
      </p:sp>
      <p:pic>
        <p:nvPicPr>
          <p:cNvPr id="72" name="Google Shape;7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675" y="1453838"/>
            <a:ext cx="1828876" cy="1828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Rozsah projektu</a:t>
            </a:r>
            <a:endParaRPr b="1"/>
          </a:p>
        </p:txBody>
      </p:sp>
      <p:sp>
        <p:nvSpPr>
          <p:cNvPr id="78" name="Google Shape;78;p15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497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T+10 dní</a:t>
            </a:r>
            <a:r>
              <a:rPr lang="cs" sz="497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497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9117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2011"/>
              <a:buFont typeface="Arial"/>
              <a:buChar char="●"/>
            </a:pPr>
            <a:r>
              <a:rPr lang="cs" sz="497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Analýza požadavků a návrh architektury</a:t>
            </a:r>
            <a:endParaRPr sz="497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497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T+30 dní</a:t>
            </a:r>
            <a:endParaRPr sz="497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9117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2011"/>
              <a:buFont typeface="Arial"/>
              <a:buChar char="●"/>
            </a:pPr>
            <a:r>
              <a:rPr lang="cs" sz="497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Napojení na IS pro metadata, testovací prostředí</a:t>
            </a:r>
            <a:endParaRPr sz="497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497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T+60 dní</a:t>
            </a:r>
            <a:endParaRPr sz="497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9117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2011"/>
              <a:buFont typeface="Arial"/>
              <a:buChar char="●"/>
            </a:pPr>
            <a:r>
              <a:rPr lang="cs" sz="497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Přenos dat do Digitálního Dopisu, testování</a:t>
            </a:r>
            <a:endParaRPr sz="497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497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T+90 dní</a:t>
            </a:r>
            <a:endParaRPr sz="497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9117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2011"/>
              <a:buFont typeface="Arial"/>
              <a:buChar char="●"/>
            </a:pPr>
            <a:r>
              <a:rPr lang="cs" sz="497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Evidence a synchronizace doručení</a:t>
            </a:r>
            <a:endParaRPr sz="497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497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T+120 dní</a:t>
            </a:r>
            <a:endParaRPr sz="497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9117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2011"/>
              <a:buFont typeface="Arial"/>
              <a:buChar char="●"/>
            </a:pPr>
            <a:r>
              <a:rPr lang="cs" sz="497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Obrazovka se statistikami, testovací tvorba dopisu, dokumentace</a:t>
            </a:r>
            <a:endParaRPr sz="497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497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T+1 rok</a:t>
            </a:r>
            <a:endParaRPr sz="497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9117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2011"/>
              <a:buFont typeface="Arial"/>
              <a:buChar char="●"/>
            </a:pPr>
            <a:r>
              <a:rPr lang="cs" sz="497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Servis a technická podpora</a:t>
            </a:r>
            <a:endParaRPr sz="497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9" name="Google Shape;7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850" y="1577575"/>
            <a:ext cx="1742801" cy="1742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Harmonogram</a:t>
            </a:r>
            <a:endParaRPr b="1"/>
          </a:p>
        </p:txBody>
      </p:sp>
      <p:sp>
        <p:nvSpPr>
          <p:cNvPr id="85" name="Google Shape;85;p16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cs"/>
              <a:t> </a:t>
            </a:r>
            <a:endParaRPr/>
          </a:p>
        </p:txBody>
      </p:sp>
      <p:pic>
        <p:nvPicPr>
          <p:cNvPr id="86" name="Google Shape;8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824" y="1118675"/>
            <a:ext cx="7167176" cy="3622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Role členů týmu</a:t>
            </a:r>
            <a:endParaRPr b="1"/>
          </a:p>
        </p:txBody>
      </p:sp>
      <p:sp>
        <p:nvSpPr>
          <p:cNvPr id="92" name="Google Shape;92;p17"/>
          <p:cNvSpPr txBox="1"/>
          <p:nvPr>
            <p:ph idx="1" type="body"/>
          </p:nvPr>
        </p:nvSpPr>
        <p:spPr>
          <a:xfrm>
            <a:off x="4668275" y="461600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Tým dodavatele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Vedoucí projektu (my)  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odpovídá za koordinaci práce, kontrolu termínů a komunikaci se zákazníkem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Backend vývojář (Petr Novák)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provádí integraci s informačním systémem, API a zpracování dat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Frontend vývojář (Honza </a:t>
            </a:r>
            <a:r>
              <a:rPr b="1" lang="cs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Stylař</a:t>
            </a:r>
            <a:r>
              <a:rPr b="1" lang="c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vyvíjí rozhraní pro uživatele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Tester (František Klika</a:t>
            </a:r>
            <a:r>
              <a:rPr b="1" lang="cs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ř</a:t>
            </a:r>
            <a:r>
              <a:rPr b="1" lang="c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od 4. fáze)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provádí testování systému, hledá chyby a kontroluje kvalitu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3" name="Google Shape;9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100" y="1279675"/>
            <a:ext cx="2057485" cy="182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Role členů týmu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8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Tým zákazníka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Vilém Vostrý</a:t>
            </a:r>
            <a:endParaRPr b="1"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hlavní odpovědný za projekt, přijímá klíčová rozhodnutí a sleduje shodu s požadavky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Lukáš Snaživý</a:t>
            </a:r>
            <a:endParaRPr b="1"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projektový manažer z strany zákazníka, vede komunikaci s naším týmem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Pavel Vomáčka</a:t>
            </a:r>
            <a:endParaRPr b="1"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vedoucí IT oddělení, zajišťuje technickou podporu a přístup k systému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Patrik </a:t>
            </a:r>
            <a:r>
              <a:rPr b="1"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Štempl a</a:t>
            </a:r>
            <a:r>
              <a:rPr b="1"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Jana Štemplová</a:t>
            </a:r>
            <a:endParaRPr b="1"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klíčoví uživatelé, určují požadavky na rozhraní a ověřují použitelnost systému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0" name="Google Shape;10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100" y="1279675"/>
            <a:ext cx="2057485" cy="182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/>
          <p:nvPr>
            <p:ph type="title"/>
          </p:nvPr>
        </p:nvSpPr>
        <p:spPr>
          <a:xfrm>
            <a:off x="311725" y="500925"/>
            <a:ext cx="38427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Projektová knihovna</a:t>
            </a:r>
            <a:endParaRPr b="1"/>
          </a:p>
        </p:txBody>
      </p:sp>
      <p:sp>
        <p:nvSpPr>
          <p:cNvPr id="106" name="Google Shape;106;p19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Cíl</a:t>
            </a:r>
            <a:endParaRPr b="1"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Zajistit automatizované zpracování a předávání dopisů prostřednictvím služby Digitálního Dopisu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Funkce</a:t>
            </a:r>
            <a:endParaRPr b="1"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Integrace se stávajícím systémem (dotazování a zpracování dat o dopisech)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Vytváření PDF souborů s potřebnými metadaty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Předání dopisů poštovní službě prostřednictvím API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Sledování stavu doručení a logování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Odpovědníci</a:t>
            </a:r>
            <a:endParaRPr b="1"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b="1"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Petr Novák</a:t>
            </a: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(Backend, API, zpracování dat)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b="1"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Honza Stylař</a:t>
            </a: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(Frontend, rozhraní pro monitorování)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200" y="1698425"/>
            <a:ext cx="1533250" cy="170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Rizika projektu</a:t>
            </a:r>
            <a:endParaRPr b="1"/>
          </a:p>
        </p:txBody>
      </p:sp>
      <p:sp>
        <p:nvSpPr>
          <p:cNvPr id="113" name="Google Shape;113;p20"/>
          <p:cNvSpPr txBox="1"/>
          <p:nvPr>
            <p:ph idx="1" type="body"/>
          </p:nvPr>
        </p:nvSpPr>
        <p:spPr>
          <a:xfrm>
            <a:off x="4644675" y="500925"/>
            <a:ext cx="4166400" cy="42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AutoNum type="arabicPeriod"/>
            </a:pPr>
            <a:r>
              <a:rPr b="1" lang="c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Technická rizika</a:t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Neznámé detaily rozhraní IS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Problémy s integrací na Digitální Dopis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Zpoždění dodání potřebných API nebo přístupů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Nekompatibilita formátů dat (PDF)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Omezená kapacita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Stará technologie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Výpadky nebo pomalá odezva služby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Změny bez upozornění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Únik citlivých informací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Nesprávné doručení dokumentů nesprávnému příjemci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Vysoký počet požadavků </a:t>
            </a: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zatíží </a:t>
            </a: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 úřadu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Obtížná detekce chyb v procesu odesílání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Nedetekování více drobných chyb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c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Chybějící nebo nepřesné reporty o doručení dopisů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4" name="Google Shape;11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400" y="1434550"/>
            <a:ext cx="2658901" cy="1495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Rizika projektu</a:t>
            </a:r>
            <a:endParaRPr/>
          </a:p>
        </p:txBody>
      </p:sp>
      <p:sp>
        <p:nvSpPr>
          <p:cNvPr id="120" name="Google Shape;120;p21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Organizační rizika</a:t>
            </a:r>
            <a:endParaRPr b="1"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165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c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Změny požadavků 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16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c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Špatná spolupráce v týmu nebo mezi </a:t>
            </a:r>
            <a:r>
              <a:rPr lang="c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týmy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16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c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Konflikty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16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c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Časová vytíženost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Harmonogram a finanční rizika</a:t>
            </a:r>
            <a:endParaRPr b="1"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165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c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Nutnost přepracování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16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c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Zpoždění etap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16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c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Chybějící testování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16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c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Nedostatek financí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16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c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Finančně i časově náročnější úkoly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1" name="Google Shape;12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675" y="1294400"/>
            <a:ext cx="2464551" cy="16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