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8" r:id="rId2"/>
    <p:sldId id="256" r:id="rId3"/>
    <p:sldId id="290" r:id="rId4"/>
    <p:sldId id="326" r:id="rId5"/>
    <p:sldId id="337" r:id="rId6"/>
    <p:sldId id="348" r:id="rId7"/>
    <p:sldId id="350" r:id="rId8"/>
    <p:sldId id="357" r:id="rId9"/>
    <p:sldId id="356" r:id="rId10"/>
    <p:sldId id="372" r:id="rId11"/>
    <p:sldId id="351" r:id="rId12"/>
    <p:sldId id="371" r:id="rId13"/>
    <p:sldId id="352" r:id="rId14"/>
    <p:sldId id="359" r:id="rId15"/>
    <p:sldId id="358" r:id="rId16"/>
    <p:sldId id="379" r:id="rId17"/>
    <p:sldId id="361" r:id="rId18"/>
    <p:sldId id="362" r:id="rId19"/>
    <p:sldId id="364" r:id="rId20"/>
    <p:sldId id="373" r:id="rId21"/>
    <p:sldId id="365" r:id="rId22"/>
    <p:sldId id="368" r:id="rId23"/>
    <p:sldId id="374" r:id="rId24"/>
    <p:sldId id="375" r:id="rId25"/>
    <p:sldId id="376" r:id="rId26"/>
    <p:sldId id="369" r:id="rId27"/>
    <p:sldId id="383" r:id="rId28"/>
    <p:sldId id="384" r:id="rId29"/>
    <p:sldId id="385" r:id="rId30"/>
    <p:sldId id="377" r:id="rId31"/>
    <p:sldId id="378" r:id="rId32"/>
    <p:sldId id="380" r:id="rId33"/>
    <p:sldId id="381" r:id="rId34"/>
    <p:sldId id="382" r:id="rId35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4247" autoAdjust="0"/>
  </p:normalViewPr>
  <p:slideViewPr>
    <p:cSldViewPr snapToGrid="0">
      <p:cViewPr varScale="1">
        <p:scale>
          <a:sx n="119" d="100"/>
          <a:sy n="119" d="100"/>
        </p:scale>
        <p:origin x="224" y="208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Release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Ideální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168</c:v>
                </c:pt>
                <c:pt idx="1">
                  <c:v>160</c:v>
                </c:pt>
                <c:pt idx="2">
                  <c:v>144</c:v>
                </c:pt>
                <c:pt idx="3">
                  <c:v>128</c:v>
                </c:pt>
                <c:pt idx="4">
                  <c:v>112</c:v>
                </c:pt>
                <c:pt idx="5">
                  <c:v>92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48</c:v>
                </c:pt>
                <c:pt idx="10">
                  <c:v>32</c:v>
                </c:pt>
                <c:pt idx="11">
                  <c:v>24</c:v>
                </c:pt>
                <c:pt idx="12">
                  <c:v>16</c:v>
                </c:pt>
                <c:pt idx="13">
                  <c:v>8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E-444C-A394-A3C56908511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Realita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168</c:v>
                </c:pt>
                <c:pt idx="1">
                  <c:v>145</c:v>
                </c:pt>
                <c:pt idx="2">
                  <c:v>144</c:v>
                </c:pt>
                <c:pt idx="3">
                  <c:v>147</c:v>
                </c:pt>
                <c:pt idx="4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E-444C-A394-A3C569085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50614383"/>
        <c:axId val="1658680463"/>
      </c:lineChart>
      <c:catAx>
        <c:axId val="165061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8680463"/>
        <c:crosses val="autoZero"/>
        <c:auto val="1"/>
        <c:lblAlgn val="ctr"/>
        <c:lblOffset val="100"/>
        <c:noMultiLvlLbl val="0"/>
      </c:catAx>
      <c:valAx>
        <c:axId val="1658680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0614383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02.04.2025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71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8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20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14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6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086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730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47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13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95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383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30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36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33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93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4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621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917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664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89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7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898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595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050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185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11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8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25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10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47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93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08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scrum/what-is-story-point-in-agil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w-samuraj.cz/2014/03/kanban-lehky-uvod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fgT4AaKcBUA" TargetMode="External"/><Relationship Id="rId5" Type="http://schemas.openxmlformats.org/officeDocument/2006/relationships/hyperlink" Target="https://www.atlassian.com/agile/project-management/user-stories" TargetMode="External"/><Relationship Id="rId4" Type="http://schemas.openxmlformats.org/officeDocument/2006/relationships/hyperlink" Target="https://soch.cz/blog/management/agile/proc-piseme-user-st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 ve Scrumu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diskuze a vytváření User Story organizuje Product Owner 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zajišťuje taktéž účast všech relevantních účastníků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cs-CZ" sz="2400" dirty="0">
                <a:latin typeface="+mn-lt"/>
              </a:rPr>
              <a:t>Product Owner musí dobře znát současný stav systému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cs-CZ" sz="2400" dirty="0">
                <a:latin typeface="+mn-lt"/>
              </a:rPr>
              <a:t>bez znalosti systému nastává špatný odhad složitosti a následné chybné nacenění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cs-CZ" sz="2400" dirty="0">
                <a:latin typeface="+mn-lt"/>
              </a:rPr>
              <a:t>během Sprint Planningu se podrobně rozpracovávají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(než jsou předány k implementaci)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361950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pic>
        <p:nvPicPr>
          <p:cNvPr id="3" name="Obrázek 2" descr="Obsah obrázku hra&#10;&#10;Popis byl vytvořen automaticky">
            <a:extLst>
              <a:ext uri="{FF2B5EF4-FFF2-40B4-BE49-F238E27FC236}">
                <a16:creationId xmlns:a16="http://schemas.microsoft.com/office/drawing/2014/main" id="{E29DC1F7-EB8C-40A5-9932-3E3C57C67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77" y="1832981"/>
            <a:ext cx="2582761" cy="25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User Story: INVEST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posuzující kvalitu User Story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I</a:t>
            </a:r>
            <a:r>
              <a:rPr lang="cs-CZ" sz="2400" dirty="0">
                <a:latin typeface="+mn-lt"/>
              </a:rPr>
              <a:t>ndependent: nezávislá na pořadí či dalších User Stories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N</a:t>
            </a:r>
            <a:r>
              <a:rPr lang="cs-CZ" sz="2400" dirty="0">
                <a:latin typeface="+mn-lt"/>
              </a:rPr>
              <a:t>egotiable: umožňuje diskuzi a nesvazuje ke konkrétnímu řešení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V</a:t>
            </a:r>
            <a:r>
              <a:rPr lang="cs-CZ" sz="2400" dirty="0">
                <a:latin typeface="+mn-lt"/>
              </a:rPr>
              <a:t>aluable: přináší hodnotu do projektu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E</a:t>
            </a:r>
            <a:r>
              <a:rPr lang="cs-CZ" sz="2400" dirty="0">
                <a:latin typeface="+mn-lt"/>
              </a:rPr>
              <a:t>stimable: lze nacenit (po stránce času a rozsahu) s dostatečnou přesností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S</a:t>
            </a:r>
            <a:r>
              <a:rPr lang="cs-CZ" sz="2400" dirty="0">
                <a:latin typeface="+mn-lt"/>
              </a:rPr>
              <a:t>mall: v rozsahu, který se dá naplánovat, nacenit a prioritizovat (neměla by přesáhnout 50 % času délky Sprintu)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T</a:t>
            </a:r>
            <a:r>
              <a:rPr lang="cs-CZ" sz="2400" dirty="0">
                <a:latin typeface="+mn-lt"/>
              </a:rPr>
              <a:t>estable: lze ji otestovat a napsat proti ní akceptační scénáře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pic>
        <p:nvPicPr>
          <p:cNvPr id="3" name="Obrázek 2" descr="Obsah obrázku hodiny&#10;&#10;Popis byl vytvořen automaticky">
            <a:extLst>
              <a:ext uri="{FF2B5EF4-FFF2-40B4-BE49-F238E27FC236}">
                <a16:creationId xmlns:a16="http://schemas.microsoft.com/office/drawing/2014/main" id="{FECBE92E-1355-4BC3-86C0-A0CF97D0F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93" y="371134"/>
            <a:ext cx="2163345" cy="21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Story: forma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papírová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elektronická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s krátkým a srozumitelným popisem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postupně společně se Zákazníkem přidáváme k User Story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wireframy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poznámky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případy užití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detailní analýzy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  <a:endParaRPr lang="cs-CZ" sz="1859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070D31C3-9126-486F-AAF9-AD36D73F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57" y="221624"/>
            <a:ext cx="3149121" cy="31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Story: formát zápisu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u="sng" dirty="0">
                <a:latin typeface="+mn-lt"/>
              </a:rPr>
              <a:t>KDO</a:t>
            </a:r>
            <a:r>
              <a:rPr lang="cs-CZ" sz="2400" dirty="0">
                <a:latin typeface="+mn-lt"/>
              </a:rPr>
              <a:t> je koncový uživatel, </a:t>
            </a:r>
            <a:r>
              <a:rPr lang="cs-CZ" sz="2400" u="sng" dirty="0">
                <a:latin typeface="+mn-lt"/>
              </a:rPr>
              <a:t>CO</a:t>
            </a:r>
            <a:r>
              <a:rPr lang="cs-CZ" sz="2400" dirty="0">
                <a:latin typeface="+mn-lt"/>
              </a:rPr>
              <a:t> chce tento uživatel vykonat a </a:t>
            </a:r>
            <a:r>
              <a:rPr lang="cs-CZ" sz="2400" u="sng" dirty="0">
                <a:latin typeface="+mn-lt"/>
              </a:rPr>
              <a:t>PROČ</a:t>
            </a: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existují různé šablony a přístupy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Connextra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„Jako &lt;role&gt; potřebuji &lt;co&gt; abych &lt;toto&gt;“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např. „Jako zaměstnanec výpravny potřebuji zjišťovat stav doručení dopisu abych hlídal plnění termínů.“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existují i jiné varianty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šablona Feature injection: „</a:t>
            </a:r>
            <a:r>
              <a:rPr lang="en-US" sz="1860" dirty="0">
                <a:latin typeface="+mn-lt"/>
              </a:rPr>
              <a:t>In order to … as a user … I want …</a:t>
            </a:r>
            <a:r>
              <a:rPr lang="cs-CZ" sz="1860" dirty="0">
                <a:latin typeface="+mn-lt"/>
              </a:rPr>
              <a:t>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vlastní šablony -&gt; cílem je transparentně komunikovat </a:t>
            </a:r>
            <a:r>
              <a:rPr lang="cs-CZ" sz="2400" u="sng" dirty="0">
                <a:latin typeface="+mn-lt"/>
              </a:rPr>
              <a:t>co</a:t>
            </a:r>
            <a:r>
              <a:rPr lang="cs-CZ" sz="2400" dirty="0">
                <a:latin typeface="+mn-lt"/>
              </a:rPr>
              <a:t> a </a:t>
            </a:r>
            <a:r>
              <a:rPr lang="cs-CZ" sz="2400" u="sng" dirty="0">
                <a:latin typeface="+mn-lt"/>
              </a:rPr>
              <a:t>proč</a:t>
            </a:r>
            <a:r>
              <a:rPr lang="cs-CZ" sz="2400" dirty="0">
                <a:latin typeface="+mn-lt"/>
              </a:rPr>
              <a:t> chceme změnit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318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3AD482-04FB-464E-8E85-C6A3E2AC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88" y="364740"/>
            <a:ext cx="3641784" cy="36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Story: karta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BB42CC00-FE01-4AC4-806C-37CF7221F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20346" r="3439" b="19247"/>
          <a:stretch/>
        </p:blipFill>
        <p:spPr>
          <a:xfrm>
            <a:off x="1311354" y="1670795"/>
            <a:ext cx="9537541" cy="41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Epic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Epic představuje větší funkční celek, který nelze dodat v jedné iteraci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Epic  rozpadáme do více User Stories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rámci Sprintu lze pracovat na více User Stories spadajících do různých Epiců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Backlogu může obsahovat jak Epicy tak User Stories 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nám udržovat rozumnou úroveň detailu</a:t>
            </a:r>
            <a:endParaRPr lang="cs-CZ" sz="1318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6" name="Obrázek 5" descr="Obsah obrázku tmavé, podepsat&#10;&#10;Popis byl vytvořen automaticky">
            <a:extLst>
              <a:ext uri="{FF2B5EF4-FFF2-40B4-BE49-F238E27FC236}">
                <a16:creationId xmlns:a16="http://schemas.microsoft.com/office/drawing/2014/main" id="{346724D1-53C7-46E3-B923-CADF5295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78" y="3360361"/>
            <a:ext cx="4741861" cy="47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Epic – User Story / Task – Subtask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F1DC5F-02F2-4457-AA53-1FFEE0745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1282148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Sprint Planning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209A840-01F4-4EC5-A13C-9026F45D7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35862"/>
              </p:ext>
            </p:extLst>
          </p:nvPr>
        </p:nvGraphicFramePr>
        <p:xfrm>
          <a:off x="972870" y="1625308"/>
          <a:ext cx="10215135" cy="474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045">
                  <a:extLst>
                    <a:ext uri="{9D8B030D-6E8A-4147-A177-3AD203B41FA5}">
                      <a16:colId xmlns:a16="http://schemas.microsoft.com/office/drawing/2014/main" val="2258600882"/>
                    </a:ext>
                  </a:extLst>
                </a:gridCol>
                <a:gridCol w="3405045">
                  <a:extLst>
                    <a:ext uri="{9D8B030D-6E8A-4147-A177-3AD203B41FA5}">
                      <a16:colId xmlns:a16="http://schemas.microsoft.com/office/drawing/2014/main" val="1655227916"/>
                    </a:ext>
                  </a:extLst>
                </a:gridCol>
                <a:gridCol w="3405045">
                  <a:extLst>
                    <a:ext uri="{9D8B030D-6E8A-4147-A177-3AD203B41FA5}">
                      <a16:colId xmlns:a16="http://schemas.microsoft.com/office/drawing/2014/main" val="4260272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User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Odhad (vývoj +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Verze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3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Jako zaměstnanec výpravny chci vypravit zásilku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 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Release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5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Jako zaměstnanec výpravny chci vidět stav zásilky abych hlídal termíny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 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Release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47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Jako vedoucí chci mít přehled o počtu vypravených zásilek za jednotlivé měsíce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 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Release 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02401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60694E3-BA6B-41F0-B117-104136305334}"/>
              </a:ext>
            </a:extLst>
          </p:cNvPr>
          <p:cNvSpPr txBox="1">
            <a:spLocks/>
          </p:cNvSpPr>
          <p:nvPr/>
        </p:nvSpPr>
        <p:spPr>
          <a:xfrm>
            <a:off x="972245" y="1135676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Epic: </a:t>
            </a:r>
            <a:r>
              <a:rPr lang="cs-CZ" sz="2400" dirty="0">
                <a:latin typeface="+mn-lt"/>
              </a:rPr>
              <a:t>Digitalizace odesílání zásilek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04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Sprint Planning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83CF6BC-134D-4494-93D7-4F2C7516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27493"/>
              </p:ext>
            </p:extLst>
          </p:nvPr>
        </p:nvGraphicFramePr>
        <p:xfrm>
          <a:off x="1237861" y="2552850"/>
          <a:ext cx="9684528" cy="182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73">
                  <a:extLst>
                    <a:ext uri="{9D8B030D-6E8A-4147-A177-3AD203B41FA5}">
                      <a16:colId xmlns:a16="http://schemas.microsoft.com/office/drawing/2014/main" val="210875829"/>
                    </a:ext>
                  </a:extLst>
                </a:gridCol>
                <a:gridCol w="434393">
                  <a:extLst>
                    <a:ext uri="{9D8B030D-6E8A-4147-A177-3AD203B41FA5}">
                      <a16:colId xmlns:a16="http://schemas.microsoft.com/office/drawing/2014/main" val="1787120222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3190628022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3191937885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309102950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2778455433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809447911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2461286491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3551441361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1014932099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2875894013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3982416211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2229558423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1108984588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1192415203"/>
                    </a:ext>
                  </a:extLst>
                </a:gridCol>
                <a:gridCol w="605283">
                  <a:extLst>
                    <a:ext uri="{9D8B030D-6E8A-4147-A177-3AD203B41FA5}">
                      <a16:colId xmlns:a16="http://schemas.microsoft.com/office/drawing/2014/main" val="1546095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94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4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5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48110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2A75941-71AE-4C30-82EB-06E3A5168084}"/>
              </a:ext>
            </a:extLst>
          </p:cNvPr>
          <p:cNvSpPr txBox="1"/>
          <p:nvPr/>
        </p:nvSpPr>
        <p:spPr>
          <a:xfrm>
            <a:off x="6964459" y="1826789"/>
            <a:ext cx="1300934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Code freeze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7340624-BB12-4BE9-B6B2-081779895C1A}"/>
              </a:ext>
            </a:extLst>
          </p:cNvPr>
          <p:cNvCxnSpPr>
            <a:cxnSpLocks/>
          </p:cNvCxnSpPr>
          <p:nvPr/>
        </p:nvCxnSpPr>
        <p:spPr>
          <a:xfrm>
            <a:off x="7614926" y="2214245"/>
            <a:ext cx="0" cy="3386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B0E53B2-CF55-4851-BD79-B30B8A853AF2}"/>
              </a:ext>
            </a:extLst>
          </p:cNvPr>
          <p:cNvSpPr txBox="1">
            <a:spLocks/>
          </p:cNvSpPr>
          <p:nvPr/>
        </p:nvSpPr>
        <p:spPr>
          <a:xfrm>
            <a:off x="1237861" y="528237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cs-CZ" sz="2000" b="1" dirty="0">
                <a:latin typeface="+mn-lt"/>
              </a:rPr>
              <a:t>D: vývojář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>
                <a:latin typeface="+mn-lt"/>
              </a:rPr>
              <a:t>UX: UX designer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>
                <a:latin typeface="+mn-lt"/>
              </a:rPr>
              <a:t>T: tester</a:t>
            </a:r>
            <a:endParaRPr lang="cs-CZ" sz="20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BBE3911-85BE-4FEF-8ECA-6FCDC25DB502}"/>
              </a:ext>
            </a:extLst>
          </p:cNvPr>
          <p:cNvSpPr txBox="1">
            <a:spLocks/>
          </p:cNvSpPr>
          <p:nvPr/>
        </p:nvSpPr>
        <p:spPr>
          <a:xfrm>
            <a:off x="4062664" y="528237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cs-CZ" sz="2000" b="1" dirty="0">
                <a:latin typeface="+mn-lt"/>
              </a:rPr>
              <a:t>V: volno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>
                <a:latin typeface="+mn-lt"/>
              </a:rPr>
              <a:t>X: žádná alokace</a:t>
            </a:r>
            <a:endParaRPr lang="cs-CZ" sz="20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7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Burndown chart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840E579-9443-4D33-916F-E8B3039A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81096"/>
              </p:ext>
            </p:extLst>
          </p:nvPr>
        </p:nvGraphicFramePr>
        <p:xfrm>
          <a:off x="1144492" y="1791447"/>
          <a:ext cx="9871266" cy="484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83CD2E3-9E77-46C1-969A-3A5AB0C71982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představuje plán vs. aktuální stav implementace</a:t>
            </a: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87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7. SEMINÁŘ</a:t>
            </a:r>
            <a:br>
              <a:rPr lang="cs-CZ" dirty="0">
                <a:latin typeface="+mn-lt"/>
              </a:rPr>
            </a:br>
            <a:br>
              <a:rPr lang="cs-CZ" sz="700" dirty="0">
                <a:latin typeface="+mn-lt"/>
              </a:rPr>
            </a:br>
            <a:r>
              <a:rPr lang="cs-CZ" sz="2400" dirty="0">
                <a:latin typeface="+mn-lt"/>
              </a:rPr>
              <a:t>02.04.2025 (LS 2024/2025)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„Scrum a Kanban prakticky“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Další pojmy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Backlog Grooming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pravidelný meeting Product Ownera s týmem</a:t>
            </a:r>
          </a:p>
          <a:p>
            <a:pPr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prochází se na něm obsah Product Backlogu (čištění starých Stories, tvorba nových, prioritizace, nacenění, …)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Story Point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relativní jednotka určující velikost User Story (</a:t>
            </a:r>
            <a:r>
              <a:rPr lang="cs-CZ" sz="2400" dirty="0" err="1">
                <a:latin typeface="+mn-lt"/>
              </a:rPr>
              <a:t>Fibonacciho</a:t>
            </a:r>
            <a:r>
              <a:rPr lang="cs-CZ" sz="2400" dirty="0">
                <a:latin typeface="+mn-lt"/>
              </a:rPr>
              <a:t> čísla, </a:t>
            </a:r>
            <a:r>
              <a:rPr lang="cs-CZ" sz="2400" dirty="0" err="1">
                <a:latin typeface="+mn-lt"/>
              </a:rPr>
              <a:t>Baseline</a:t>
            </a:r>
            <a:r>
              <a:rPr lang="cs-CZ" sz="2400" dirty="0">
                <a:latin typeface="+mn-lt"/>
              </a:rPr>
              <a:t> story)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nepřevádí se na čas a nelze využít ke srovnání napříč více týmy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podrobně: </a:t>
            </a:r>
            <a:r>
              <a:rPr lang="cs-CZ" sz="2400" dirty="0">
                <a:latin typeface="+mn-lt"/>
                <a:hlinkClick r:id="rId3"/>
              </a:rPr>
              <a:t>https://www.visual-paradigm.com/scrum/what-is-story-point-in-agile/</a:t>
            </a: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23FFCC-D1AA-4AE6-9BF5-D760A75FE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30" y="273772"/>
            <a:ext cx="2690995" cy="26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Kanban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 vs. Kanban: nelze přímo srovnat, ale lze je kombinovat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neříká jak: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vyvíjet software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plánovat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nasazovat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kdy / co máte dělat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nejedná se o výhradně agilní praktiku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lze aplikovat na libovolný proces: Vodopád, Scrum, …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sz="2941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E7CD15-7248-454A-8746-CC5343260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32" y="92838"/>
            <a:ext cx="2613893" cy="26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Kanban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řeší práci jako proud činností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vizualizuje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zlepšuje přehled o aktuálně rozpracované činnosti v týmu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omezuje množství rozpracované práce: vyšší soustředění zvyšuje kvalitu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umožňuje plánovat práci na denní bázi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podporuje inkrementální vývoj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zefektivňuje </a:t>
            </a:r>
            <a:r>
              <a:rPr lang="cs-CZ" sz="2400" i="1" dirty="0">
                <a:latin typeface="+mn-lt"/>
              </a:rPr>
              <a:t>flow</a:t>
            </a:r>
            <a:r>
              <a:rPr lang="cs-CZ" sz="2400" dirty="0">
                <a:latin typeface="+mn-lt"/>
              </a:rPr>
              <a:t> úkolů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47695A-93DC-4BB5-ADAB-F832B0F84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32" y="92838"/>
            <a:ext cx="2613893" cy="26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4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Principy Kanbanu: vizualizace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3D8018D7-5228-4176-821F-2534C0E10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0" y="1228514"/>
            <a:ext cx="9066329" cy="52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6D71313-32FF-4EAA-9FFA-2C0B5A7F7CDC}"/>
              </a:ext>
            </a:extLst>
          </p:cNvPr>
          <p:cNvSpPr txBox="1">
            <a:spLocks/>
          </p:cNvSpPr>
          <p:nvPr/>
        </p:nvSpPr>
        <p:spPr>
          <a:xfrm>
            <a:off x="1124645" y="13809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tabule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rozdělení na vertikální sloupce dle stavů našeho workflow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úkoly reprezentují lístečky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lísteček ve sloupci odpovídá stavu práce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hraniční čáry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(maximální / minimální počet lístečků)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Principy Kanbanu: vizualizace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3D8018D7-5228-4176-821F-2534C0E10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40" y="3289852"/>
            <a:ext cx="5364185" cy="30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6D71313-32FF-4EAA-9FFA-2C0B5A7F7CDC}"/>
              </a:ext>
            </a:extLst>
          </p:cNvPr>
          <p:cNvSpPr txBox="1">
            <a:spLocks/>
          </p:cNvSpPr>
          <p:nvPr/>
        </p:nvSpPr>
        <p:spPr>
          <a:xfrm>
            <a:off x="1124645" y="13809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fyzická Kanbanová tabule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každý ji má na očích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dobře to vypadá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pozitivní psychologický efekt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elektronická Kanbanová tabule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lépe se spravuje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lze integrovat na další nástroje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vhodná pro týmy, které pracují vzdáleně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podobná problematika jako papírový vs. elektronický diář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Principy Kanbanu: vizualizace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míč&#10;&#10;Popis byl vytvořen automaticky">
            <a:extLst>
              <a:ext uri="{FF2B5EF4-FFF2-40B4-BE49-F238E27FC236}">
                <a16:creationId xmlns:a16="http://schemas.microsoft.com/office/drawing/2014/main" id="{124C2EB4-74F4-4FB9-B04D-E704CF88F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0" y="-684992"/>
            <a:ext cx="3979412" cy="39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Principy Kanbanu: omezení množství rozpracované práce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lidem obecně nejde multitasking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čím častější změna kontextu tím větší režie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omezení maximální počtu lístečků ve sloupci „Rozpracováno / In Progress“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elektronické podobě řeší software, ve fyzické podobě čára a manuální kontrola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 omezeními pracujeme, nesmíme je prachsprostě ignorovat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ohňostroje&#10;&#10;Popis byl vytvořen automaticky">
            <a:extLst>
              <a:ext uri="{FF2B5EF4-FFF2-40B4-BE49-F238E27FC236}">
                <a16:creationId xmlns:a16="http://schemas.microsoft.com/office/drawing/2014/main" id="{EFF0E543-AFBE-442D-8516-182FB63A3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19" y="3691248"/>
            <a:ext cx="3159229" cy="31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Principy Kanbanu: flow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neustálé zlepšování procesu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doba řešení (Lead Time)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pohled Zákazníka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pohled Vývojáře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klademe si otázky jako: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Jak často nasazovat?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Pracujeme na přiměřeném množství požadavků najednou?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Jak dlouho nám trvá vyřešit kritický požadavek?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358277-7B5D-4248-9073-D36B406A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48" y="-172796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Principy Kanbanu: zavádíme politiky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explicitní politiky (pravidla), kterým všichni rozumí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sdílíme pohled na problematiku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příklady politik: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eskalace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zodpovědnost za požadavky v různých stavech (sloupcích)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Definition of Done (DoD)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jsme efektivnější pokud danému workflow rozumíme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tmavé, televizor, obrazovka, oranžová&#10;&#10;Popis byl vytvořen automaticky">
            <a:extLst>
              <a:ext uri="{FF2B5EF4-FFF2-40B4-BE49-F238E27FC236}">
                <a16:creationId xmlns:a16="http://schemas.microsoft.com/office/drawing/2014/main" id="{D3E0C1B9-2731-4C48-9FD6-BF63C8EF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8" y="92838"/>
            <a:ext cx="3934047" cy="3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Principy Kanbanu: průběžně zlepšujeme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diskuze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ořezáváme nesmyslné procesy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velmi důležité nejen při implementaci, ale i při servisu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67099A-1AE2-4833-9BCD-A86995151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72" y="2602301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7B832C4-68A4-444A-B4FF-810B016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9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Srovnání Scrumu a Kanbanu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32C9FA11-7535-46AD-BDE4-50A299390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29992"/>
              </p:ext>
            </p:extLst>
          </p:nvPr>
        </p:nvGraphicFramePr>
        <p:xfrm>
          <a:off x="1827130" y="1210833"/>
          <a:ext cx="8505989" cy="541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140">
                  <a:extLst>
                    <a:ext uri="{9D8B030D-6E8A-4147-A177-3AD203B41FA5}">
                      <a16:colId xmlns:a16="http://schemas.microsoft.com/office/drawing/2014/main" val="458133684"/>
                    </a:ext>
                  </a:extLst>
                </a:gridCol>
                <a:gridCol w="3151101">
                  <a:extLst>
                    <a:ext uri="{9D8B030D-6E8A-4147-A177-3AD203B41FA5}">
                      <a16:colId xmlns:a16="http://schemas.microsoft.com/office/drawing/2014/main" val="3550374780"/>
                    </a:ext>
                  </a:extLst>
                </a:gridCol>
                <a:gridCol w="2987748">
                  <a:extLst>
                    <a:ext uri="{9D8B030D-6E8A-4147-A177-3AD203B41FA5}">
                      <a16:colId xmlns:a16="http://schemas.microsoft.com/office/drawing/2014/main" val="2501776161"/>
                    </a:ext>
                  </a:extLst>
                </a:gridCol>
              </a:tblGrid>
              <a:tr h="32964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Scrum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Kanban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03111"/>
                  </a:ext>
                </a:extLst>
              </a:tr>
              <a:tr h="85681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Rytmus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pravidelné Sprinty 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(např. 1x za 2 týdny)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průběžné řešení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940977"/>
                  </a:ext>
                </a:extLst>
              </a:tr>
              <a:tr h="593226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Frekvence nasazení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na konci Sprintu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průběžné nasazování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575016"/>
                  </a:ext>
                </a:extLst>
              </a:tr>
              <a:tr h="85681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Product Owner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Scrum Master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Vývojářský tým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bez rolí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036024"/>
                  </a:ext>
                </a:extLst>
              </a:tr>
              <a:tr h="164756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Klíčové metriky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story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průměrná doba řešení (pohled Zákazník, Vývojář)</a:t>
                      </a:r>
                      <a:br>
                        <a:rPr lang="cs-CZ" sz="2000" dirty="0"/>
                      </a:br>
                      <a:br>
                        <a:rPr lang="cs-CZ" sz="2000" dirty="0"/>
                      </a:br>
                      <a:r>
                        <a:rPr lang="cs-CZ" sz="2000" dirty="0"/>
                        <a:t>WIP (Work In Progress)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947567"/>
                  </a:ext>
                </a:extLst>
              </a:tr>
              <a:tr h="85681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Filozofie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Sprinty by měly probíhat beze změny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dochází k přehodnocování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991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36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Propojení Scrumu a Kanbanu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položky ze Sprint Backlogu mohou být vizualizovány na Kanban tabuli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konci Sprintu by měly být všechny položky na Kanban tabuli ve stavu „hotovo“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existuje metodika: Scrumban 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přizpůsobujte týmu a prostředí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2BAFD1-B205-48C3-A369-1DF88D56A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56" y="3344679"/>
            <a:ext cx="3043790" cy="30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6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User Story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INVEST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Initiative – Epic – User Story / Task – Subtask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Sprint Planning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AF7760-9D40-4AEC-A98C-755A020315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31281"/>
          <a:stretch/>
        </p:blipFill>
        <p:spPr>
          <a:xfrm>
            <a:off x="3534254" y="942052"/>
            <a:ext cx="2545871" cy="856275"/>
          </a:xfrm>
          <a:prstGeom prst="rect">
            <a:avLst/>
          </a:prstGeom>
        </p:spPr>
      </p:pic>
      <p:pic>
        <p:nvPicPr>
          <p:cNvPr id="9" name="Obrázek 8" descr="Obsah obrázku hodiny&#10;&#10;Popis byl vytvořen automaticky">
            <a:extLst>
              <a:ext uri="{FF2B5EF4-FFF2-40B4-BE49-F238E27FC236}">
                <a16:creationId xmlns:a16="http://schemas.microsoft.com/office/drawing/2014/main" id="{2716A2C1-E2F9-48AF-B162-105E34DC5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09" y="2546407"/>
            <a:ext cx="1020345" cy="1020345"/>
          </a:xfrm>
          <a:prstGeom prst="rect">
            <a:avLst/>
          </a:prstGeom>
        </p:spPr>
      </p:pic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3AA9FB9C-3AC3-4F85-9347-82C0A7CC9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20346" r="3439" b="19247"/>
          <a:stretch/>
        </p:blipFill>
        <p:spPr>
          <a:xfrm>
            <a:off x="6080125" y="448031"/>
            <a:ext cx="2083487" cy="9026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E957B3-1214-4EA9-B684-B96194BCE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67" y="3366436"/>
            <a:ext cx="2940569" cy="29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10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904376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Kanban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              Kanban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CE709D9-9392-46F0-9F1F-A263369F9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1" y="3077193"/>
            <a:ext cx="1345721" cy="13457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2B6B9C7-F0CB-42DC-B471-18FCE9019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81" y="1404416"/>
            <a:ext cx="1529546" cy="15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0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16487A5-9D53-4B64-AD68-99AB26F2DC6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400" dirty="0">
                <a:latin typeface="+mn-lt"/>
                <a:hlinkClick r:id="rId3"/>
              </a:rPr>
              <a:t>https://sw-samuraj.cz/2014/03/kanban-lehky-uvod/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400" dirty="0">
                <a:latin typeface="+mn-lt"/>
                <a:hlinkClick r:id="rId4"/>
              </a:rPr>
              <a:t>https://soch.cz/blog/management/agile/proc-piseme-user-story/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400" dirty="0">
                <a:latin typeface="+mn-lt"/>
                <a:hlinkClick r:id="rId5"/>
              </a:rPr>
              <a:t>https://www.atlassian.com/agile/project-management/user-stories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400" dirty="0">
                <a:latin typeface="+mn-lt"/>
                <a:hlinkClick r:id="rId6"/>
              </a:rPr>
              <a:t>https://www.youtube.com/watch?v=fgT4AaKcBUA</a:t>
            </a:r>
            <a:r>
              <a:rPr lang="cs-CZ" sz="2400" dirty="0">
                <a:latin typeface="+mn-lt"/>
              </a:rPr>
              <a:t> (Scrumban)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151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ístnost, hodiny&#10;&#10;Popis byl vytvořen automaticky">
            <a:extLst>
              <a:ext uri="{FF2B5EF4-FFF2-40B4-BE49-F238E27FC236}">
                <a16:creationId xmlns:a16="http://schemas.microsoft.com/office/drawing/2014/main" id="{A6B12A7F-8921-4538-BAA5-129C0D60B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043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</p:spTree>
    <p:extLst>
      <p:ext uri="{BB962C8B-B14F-4D97-AF65-F5344CB8AC3E}">
        <p14:creationId xmlns:p14="http://schemas.microsoft.com/office/powerpoint/2010/main" val="370694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54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2302933" y="4111682"/>
            <a:ext cx="3183467" cy="2728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473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určím množství práce ve Sprintu?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9570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členové vývojářského týmu nacení každý úkol (počet hodin nutný k vyhotovení)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víme kolik má tým členů a kolik odpracují hodin (pozor na dovolené, rezervy)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známe délku Sprintu -&gt; sečteme nacenění a srovnáme (zjistíme kolik času chybí / přebývá)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se jedná o odhad, ale čím více informací máme tím je přesnější</a:t>
            </a: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75F687C7-F526-4DF2-A236-A999F692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9" y="4459294"/>
            <a:ext cx="2172668" cy="23812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ED67DB-7312-47CF-B28F-33F841879339}"/>
              </a:ext>
            </a:extLst>
          </p:cNvPr>
          <p:cNvSpPr txBox="1"/>
          <p:nvPr/>
        </p:nvSpPr>
        <p:spPr>
          <a:xfrm>
            <a:off x="5558932" y="5329888"/>
            <a:ext cx="2787627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nerealistické nebo příliš optimistické plánování končí často neslavně</a:t>
            </a:r>
          </a:p>
        </p:txBody>
      </p:sp>
    </p:spTree>
    <p:extLst>
      <p:ext uri="{BB962C8B-B14F-4D97-AF65-F5344CB8AC3E}">
        <p14:creationId xmlns:p14="http://schemas.microsoft.com/office/powerpoint/2010/main" val="4410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technika extrémního programování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základní jednotka práce v agilním vývoji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zaznamenávat požadavky z pohledu uživatelů a businessu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popisuje změnu, kterou chceme zavést do produktu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neformální popis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snaha maximalizovat komunikaci co a proč se má udělat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zlepšuje porozumění proč danou práci děláme (kolaborace)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458813-268A-46A8-9919-CA7884833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31281"/>
          <a:stretch/>
        </p:blipFill>
        <p:spPr>
          <a:xfrm>
            <a:off x="7460210" y="241629"/>
            <a:ext cx="4441013" cy="14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9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píší je koncoví uživatelé, členové vývojového týmu, vedoucí,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různou prioritu, náročnost a dopad na produkt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změny by měly být </a:t>
            </a:r>
            <a:r>
              <a:rPr lang="cs-CZ" sz="2400" u="sng" dirty="0">
                <a:latin typeface="+mn-lt"/>
              </a:rPr>
              <a:t>malé</a:t>
            </a:r>
            <a:r>
              <a:rPr lang="cs-CZ" sz="2400" dirty="0">
                <a:latin typeface="+mn-lt"/>
              </a:rPr>
              <a:t>, ale </a:t>
            </a:r>
            <a:r>
              <a:rPr lang="cs-CZ" sz="2400" u="sng" dirty="0">
                <a:latin typeface="+mn-lt"/>
              </a:rPr>
              <a:t>konzistentní</a:t>
            </a:r>
            <a:r>
              <a:rPr lang="cs-CZ" sz="2400" dirty="0">
                <a:latin typeface="+mn-lt"/>
              </a:rPr>
              <a:t>, </a:t>
            </a:r>
            <a:r>
              <a:rPr lang="cs-CZ" sz="2400" u="sng" dirty="0">
                <a:latin typeface="+mn-lt"/>
              </a:rPr>
              <a:t>viditelné</a:t>
            </a:r>
            <a:r>
              <a:rPr lang="cs-CZ" sz="2400" dirty="0">
                <a:latin typeface="+mn-lt"/>
              </a:rPr>
              <a:t> a pro Zákazníka </a:t>
            </a:r>
            <a:r>
              <a:rPr lang="cs-CZ" sz="2400" u="sng" dirty="0">
                <a:latin typeface="+mn-lt"/>
              </a:rPr>
              <a:t>přínosné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dlouhodobé vize musí být řešeny vrstvou nad jednotlivými user stories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84AFBC-D6D7-4748-88F0-E9DAF0493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31281"/>
          <a:stretch/>
        </p:blipFill>
        <p:spPr>
          <a:xfrm>
            <a:off x="7460210" y="241629"/>
            <a:ext cx="4441013" cy="14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User Story ve Scrumu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zodpovědnost Product Ownera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řeší jejich prioritou, kompletnost a správnost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tvoří obsah Product Backlogu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nemějte v backlogu stovky User Stories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nadbytečná a složitá režie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vznikne pouze halda práce, kterou nikdo neudělá a nelze rozumně procházet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Owner vytváří základní kostru User Story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(dále User Story rozvíjejí všechny zainteresované strany)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pic>
        <p:nvPicPr>
          <p:cNvPr id="6" name="Obrázek 5" descr="Obsah obrázku budova, věž, hodiny&#10;&#10;Popis byl vytvořen automaticky">
            <a:extLst>
              <a:ext uri="{FF2B5EF4-FFF2-40B4-BE49-F238E27FC236}">
                <a16:creationId xmlns:a16="http://schemas.microsoft.com/office/drawing/2014/main" id="{082E308D-E551-463E-A488-37BD64E7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4" y="2378363"/>
            <a:ext cx="1181054" cy="1181054"/>
          </a:xfrm>
          <a:prstGeom prst="rect">
            <a:avLst/>
          </a:prstGeom>
        </p:spPr>
      </p:pic>
      <p:pic>
        <p:nvPicPr>
          <p:cNvPr id="9" name="Obrázek 8" descr="Obsah obrázku košile&#10;&#10;Popis byl vytvořen automaticky">
            <a:extLst>
              <a:ext uri="{FF2B5EF4-FFF2-40B4-BE49-F238E27FC236}">
                <a16:creationId xmlns:a16="http://schemas.microsoft.com/office/drawing/2014/main" id="{1E93706C-FC5F-4428-98D6-6A9B01335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4" y="631805"/>
            <a:ext cx="1585255" cy="15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7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10418</TotalTime>
  <Words>1364</Words>
  <Application>Microsoft Macintosh PowerPoint</Application>
  <PresentationFormat>Vlastní</PresentationFormat>
  <Paragraphs>675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Motiv Office</vt:lpstr>
      <vt:lpstr>Podnikové informační systémy</vt:lpstr>
      <vt:lpstr>7. SEMINÁŘ  02.04.2025 (LS 2024/2025)</vt:lpstr>
      <vt:lpstr>Adaptivní plánování</vt:lpstr>
      <vt:lpstr>Scrum</vt:lpstr>
      <vt:lpstr>Proces: Sprint Planning, Artefakt: Sprint Backlog </vt:lpstr>
      <vt:lpstr>Jak určím množství práce ve Sprintu?</vt:lpstr>
      <vt:lpstr>User Story</vt:lpstr>
      <vt:lpstr>User Story</vt:lpstr>
      <vt:lpstr>User Story ve Scrumu</vt:lpstr>
      <vt:lpstr>User Story ve Scrumu</vt:lpstr>
      <vt:lpstr>User Story: INVEST</vt:lpstr>
      <vt:lpstr>User Story: forma</vt:lpstr>
      <vt:lpstr>User Story: formát zápisu</vt:lpstr>
      <vt:lpstr>User Story: karta</vt:lpstr>
      <vt:lpstr>Epic</vt:lpstr>
      <vt:lpstr>Epic – User Story / Task – Subtask</vt:lpstr>
      <vt:lpstr>Sprint Planning</vt:lpstr>
      <vt:lpstr>Sprint Planning</vt:lpstr>
      <vt:lpstr>Burndown chart</vt:lpstr>
      <vt:lpstr>Další pojmy</vt:lpstr>
      <vt:lpstr>Kanban</vt:lpstr>
      <vt:lpstr>Kanban</vt:lpstr>
      <vt:lpstr>Principy Kanbanu: vizualizace</vt:lpstr>
      <vt:lpstr>Principy Kanbanu: vizualizace</vt:lpstr>
      <vt:lpstr>Principy Kanbanu: vizualizace</vt:lpstr>
      <vt:lpstr>Principy Kanbanu: omezení množství rozpracované práce</vt:lpstr>
      <vt:lpstr>Principy Kanbanu: flow</vt:lpstr>
      <vt:lpstr>Principy Kanbanu: zavádíme politiky</vt:lpstr>
      <vt:lpstr>Principy Kanbanu: průběžně zlepšujeme</vt:lpstr>
      <vt:lpstr>Srovnání Scrumu a Kanbanu</vt:lpstr>
      <vt:lpstr>Propojení Scrumu a Kanbanu</vt:lpstr>
      <vt:lpstr>Shrnutí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597</cp:revision>
  <dcterms:created xsi:type="dcterms:W3CDTF">2020-01-16T18:57:16Z</dcterms:created>
  <dcterms:modified xsi:type="dcterms:W3CDTF">2025-04-02T12:59:04Z</dcterms:modified>
</cp:coreProperties>
</file>