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8" r:id="rId2"/>
    <p:sldId id="256" r:id="rId3"/>
    <p:sldId id="296" r:id="rId4"/>
    <p:sldId id="320" r:id="rId5"/>
    <p:sldId id="322" r:id="rId6"/>
    <p:sldId id="290" r:id="rId7"/>
    <p:sldId id="321" r:id="rId8"/>
    <p:sldId id="324" r:id="rId9"/>
    <p:sldId id="345" r:id="rId10"/>
    <p:sldId id="325" r:id="rId11"/>
    <p:sldId id="326" r:id="rId12"/>
    <p:sldId id="327" r:id="rId13"/>
    <p:sldId id="334" r:id="rId14"/>
    <p:sldId id="329" r:id="rId15"/>
    <p:sldId id="347" r:id="rId16"/>
    <p:sldId id="360" r:id="rId17"/>
    <p:sldId id="346" r:id="rId18"/>
    <p:sldId id="335" r:id="rId19"/>
    <p:sldId id="331" r:id="rId20"/>
    <p:sldId id="337" r:id="rId21"/>
    <p:sldId id="330" r:id="rId22"/>
    <p:sldId id="352" r:id="rId23"/>
    <p:sldId id="348" r:id="rId24"/>
    <p:sldId id="353" r:id="rId25"/>
    <p:sldId id="355" r:id="rId26"/>
    <p:sldId id="349" r:id="rId27"/>
    <p:sldId id="341" r:id="rId28"/>
    <p:sldId id="333" r:id="rId29"/>
    <p:sldId id="356" r:id="rId30"/>
    <p:sldId id="332" r:id="rId31"/>
    <p:sldId id="343" r:id="rId32"/>
    <p:sldId id="357" r:id="rId33"/>
    <p:sldId id="344" r:id="rId34"/>
    <p:sldId id="359" r:id="rId35"/>
    <p:sldId id="358" r:id="rId36"/>
    <p:sldId id="319" r:id="rId37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86301" autoAdjust="0"/>
  </p:normalViewPr>
  <p:slideViewPr>
    <p:cSldViewPr snapToGrid="0">
      <p:cViewPr varScale="1">
        <p:scale>
          <a:sx n="109" d="100"/>
          <a:sy n="109" d="100"/>
        </p:scale>
        <p:origin x="1456" y="184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18.03.2025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80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8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09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74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56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54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49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835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70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82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25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86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015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3102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424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36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156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776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567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4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66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94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613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4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053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434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19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55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3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18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7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0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80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67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agile/scru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onday.com/blog/scrum/agile-project-management-scrum/" TargetMode="External"/><Relationship Id="rId4" Type="http://schemas.openxmlformats.org/officeDocument/2006/relationships/hyperlink" Target="https://dzone.com/articles/five-reasons-why-scrum-fails-in-software-develop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etr, hodiny, podepsat&#10;&#10;Popis byl vytvořen automaticky">
            <a:extLst>
              <a:ext uri="{FF2B5EF4-FFF2-40B4-BE49-F238E27FC236}">
                <a16:creationId xmlns:a16="http://schemas.microsoft.com/office/drawing/2014/main" id="{BAC154E6-E6D9-40AB-9ADE-1D3154BD5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Scrum vypadá: bez rolí</a:t>
            </a:r>
          </a:p>
        </p:txBody>
      </p:sp>
    </p:spTree>
    <p:extLst>
      <p:ext uri="{BB962C8B-B14F-4D97-AF65-F5344CB8AC3E}">
        <p14:creationId xmlns:p14="http://schemas.microsoft.com/office/powerpoint/2010/main" val="193781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ístnost, hodiny&#10;&#10;Popis byl vytvořen automaticky">
            <a:extLst>
              <a:ext uri="{FF2B5EF4-FFF2-40B4-BE49-F238E27FC236}">
                <a16:creationId xmlns:a16="http://schemas.microsoft.com/office/drawing/2014/main" id="{A6B12A7F-8921-4538-BAA5-129C0D60B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Scrum vypadá: s rolemi</a:t>
            </a:r>
          </a:p>
        </p:txBody>
      </p:sp>
    </p:spTree>
    <p:extLst>
      <p:ext uri="{BB962C8B-B14F-4D97-AF65-F5344CB8AC3E}">
        <p14:creationId xmlns:p14="http://schemas.microsoft.com/office/powerpoint/2010/main" val="370694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611000" y="2302201"/>
            <a:ext cx="2671864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Role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Product Owner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Scrum Master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Vývojářský Tým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165A511-9D20-4BDC-A3BA-7AA8982A2F4E}"/>
              </a:ext>
            </a:extLst>
          </p:cNvPr>
          <p:cNvSpPr txBox="1">
            <a:spLocks/>
          </p:cNvSpPr>
          <p:nvPr/>
        </p:nvSpPr>
        <p:spPr>
          <a:xfrm>
            <a:off x="4531660" y="2302201"/>
            <a:ext cx="3096929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Procesy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Planning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Stand-up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Review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Retrospective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1CA4B35-95B3-446F-AF53-3CCF27A2DDFA}"/>
              </a:ext>
            </a:extLst>
          </p:cNvPr>
          <p:cNvSpPr txBox="1">
            <a:spLocks/>
          </p:cNvSpPr>
          <p:nvPr/>
        </p:nvSpPr>
        <p:spPr>
          <a:xfrm>
            <a:off x="8877385" y="2312758"/>
            <a:ext cx="2996923" cy="2864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u="sng" dirty="0">
                <a:latin typeface="+mn-lt"/>
              </a:rPr>
              <a:t>Artefakty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Product Backlog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Sprint Backlog</a:t>
            </a:r>
          </a:p>
          <a:p>
            <a:pPr marL="0" indent="0" algn="ctr">
              <a:buNone/>
            </a:pPr>
            <a:r>
              <a:rPr lang="cs-CZ" sz="1859" dirty="0">
                <a:solidFill>
                  <a:schemeClr val="tx1"/>
                </a:solidFill>
                <a:latin typeface="+mn-lt"/>
              </a:rPr>
              <a:t>Inkrement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54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7BAAE7B5-1605-4237-96C6-ACCD9985F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82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D94A607-939F-4622-8E6E-240E682E594A}"/>
              </a:ext>
            </a:extLst>
          </p:cNvPr>
          <p:cNvSpPr/>
          <p:nvPr/>
        </p:nvSpPr>
        <p:spPr>
          <a:xfrm>
            <a:off x="33867" y="1196622"/>
            <a:ext cx="3160889" cy="2415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301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Product Owner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vlastník produktu, propojuje projekt s byznysem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Zákazníkovi definovat vizi projektu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musí rozumět produktu a požadavkům Zákazníka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komunikuje se Zákazníkem, businessem, klíčovými uživateli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zajištuje bezproblémovou komunikaci mezi Zákazníkem a vývojářským týmem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spravuje Product Backlog (popis, prioritu) -&gt; neúkoluje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obchodní, ne technická role (výhodou je však technická zdatnost)</a:t>
            </a: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5" name="Obrázek 4" descr="Obsah obrázku podepsat, vsedě, zastavit, doprava&#10;&#10;Popis byl vytvořen automaticky">
            <a:extLst>
              <a:ext uri="{FF2B5EF4-FFF2-40B4-BE49-F238E27FC236}">
                <a16:creationId xmlns:a16="http://schemas.microsoft.com/office/drawing/2014/main" id="{70A137EF-647A-4476-B35F-7C1FB029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24153" r="26975" b="25012"/>
          <a:stretch/>
        </p:blipFill>
        <p:spPr>
          <a:xfrm>
            <a:off x="10389938" y="193972"/>
            <a:ext cx="1475997" cy="16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Scrum Master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pozice tzv. „servant leader“ - ,,vůdce jako služebník“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pečuje o tým a dohlíží zda se Scrum vykonává správně</a:t>
            </a:r>
          </a:p>
          <a:p>
            <a:pPr marL="334320" indent="-342900"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vysvětluje teorii a praxi členům týmu (i v rámci firmy)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chrání vývojářský tým od vnějších vlivů, motivuje je k lepším výsledkům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řeší problémy ve vývojovém procesu – mentoruje</a:t>
            </a:r>
            <a:r>
              <a:rPr lang="cs-CZ" sz="2400">
                <a:latin typeface="+mn-lt"/>
              </a:rPr>
              <a:t>, koučuje </a:t>
            </a:r>
            <a:r>
              <a:rPr lang="cs-CZ" sz="2400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snaží se aby vývoj probíhal co nejtransparentněji (netutlají se problémy)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dle některých by to neměl být vývojář podílející se na vývoji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D91F79-251D-4C1E-A0C1-ED84E729C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5025" r="27593" b="24925"/>
          <a:stretch/>
        </p:blipFill>
        <p:spPr>
          <a:xfrm>
            <a:off x="10417185" y="226574"/>
            <a:ext cx="1427485" cy="15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Vývojářský Tým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vývojáři, ideální velikost týmu mezi 5 – 9 lidmi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expertní jednotka („</a:t>
            </a:r>
            <a:r>
              <a:rPr lang="cs-CZ" sz="2400" dirty="0" err="1">
                <a:latin typeface="+mn-lt"/>
              </a:rPr>
              <a:t>The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Expendables</a:t>
            </a:r>
            <a:r>
              <a:rPr lang="cs-CZ" sz="2400" dirty="0">
                <a:latin typeface="+mn-lt"/>
              </a:rPr>
              <a:t>“)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 všechny nutné kompetence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analytici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vývojáři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testeři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UIX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finální slovo při Sprint Planningu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zavazují se, že to co bylo odsouhlaseno pro daný Sprint dodají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3" name="Obrázek 2" descr="Obsah obrázku košile, okno&#10;&#10;Popis byl vytvořen automaticky">
            <a:extLst>
              <a:ext uri="{FF2B5EF4-FFF2-40B4-BE49-F238E27FC236}">
                <a16:creationId xmlns:a16="http://schemas.microsoft.com/office/drawing/2014/main" id="{B39C3BD5-1F80-4F07-8F7D-5F14D8BE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3108" r="14380" b="34095"/>
          <a:stretch/>
        </p:blipFill>
        <p:spPr>
          <a:xfrm>
            <a:off x="8580473" y="193972"/>
            <a:ext cx="3274829" cy="15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Role: Vývojářský Tým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členové by se neměli věnovat více projektům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díky 100 % alokaci lze využít výhod jako: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lidé do týmu sociálně proniknou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 err="1">
                <a:latin typeface="+mn-lt"/>
              </a:rPr>
              <a:t>samoorganizace</a:t>
            </a:r>
            <a:r>
              <a:rPr lang="cs-CZ" sz="1859" dirty="0">
                <a:latin typeface="+mn-lt"/>
              </a:rPr>
              <a:t> (sladěný tým nepotřebuje managera)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umocňuje tzv. </a:t>
            </a:r>
            <a:r>
              <a:rPr lang="cs-CZ" sz="1859" i="1" dirty="0">
                <a:latin typeface="+mn-lt"/>
              </a:rPr>
              <a:t>garážové myšlení </a:t>
            </a:r>
            <a:r>
              <a:rPr lang="cs-CZ" sz="1859" dirty="0">
                <a:latin typeface="+mn-lt"/>
              </a:rPr>
              <a:t>(prostě si s tím nějak poradíme)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3" name="Obrázek 2" descr="Obsah obrázku košile, okno&#10;&#10;Popis byl vytvořen automaticky">
            <a:extLst>
              <a:ext uri="{FF2B5EF4-FFF2-40B4-BE49-F238E27FC236}">
                <a16:creationId xmlns:a16="http://schemas.microsoft.com/office/drawing/2014/main" id="{B39C3BD5-1F80-4F07-8F7D-5F14D8BE6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33108" r="14380" b="34095"/>
          <a:stretch/>
        </p:blipFill>
        <p:spPr>
          <a:xfrm>
            <a:off x="8580473" y="193972"/>
            <a:ext cx="3274829" cy="15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Artefakt: Product Backlog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90311" y="4018844"/>
            <a:ext cx="2620991" cy="2728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12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Artefakt: Product Backlog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 všechny požadavky na software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1 položka = 1 funkcionalita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popis, priorita, základní časové nacenění (s časem pomáhá vývojářský tým)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začátku obsahuje nejdůležitější funkcionality a postupně je rozšiřován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řazen dle priorit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tvořen požadavky businessu i požadavky vývojářského týmu (refaktor kódu, …)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spravuje jej Product Owner společně se Zákazníkem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Obrázek 5" descr="Obsah obrázku budova, hodiny&#10;&#10;Popis byl vytvořen automaticky">
            <a:extLst>
              <a:ext uri="{FF2B5EF4-FFF2-40B4-BE49-F238E27FC236}">
                <a16:creationId xmlns:a16="http://schemas.microsoft.com/office/drawing/2014/main" id="{FC65D2A8-772B-4BF3-8311-08573B69A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78" y="-221972"/>
            <a:ext cx="2900972" cy="2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5. SEMINÁŘ</a:t>
            </a:r>
            <a:br>
              <a:rPr lang="cs-CZ">
                <a:latin typeface="+mn-lt"/>
              </a:rPr>
            </a:br>
            <a:r>
              <a:rPr lang="cs-CZ" sz="2400">
                <a:latin typeface="+mn-lt"/>
              </a:rPr>
              <a:t>19.03.2025 </a:t>
            </a:r>
            <a:r>
              <a:rPr lang="cs-CZ" sz="2400" dirty="0">
                <a:latin typeface="+mn-lt"/>
              </a:rPr>
              <a:t>(</a:t>
            </a:r>
            <a:r>
              <a:rPr lang="cs-CZ" sz="2400">
                <a:latin typeface="+mn-lt"/>
              </a:rPr>
              <a:t>LS 2024/2025)</a:t>
            </a:r>
            <a:endParaRPr lang="cs-CZ" sz="24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„Jak to zplichtíme?“ (2/2)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2302933" y="4111682"/>
            <a:ext cx="3183467" cy="2728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473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Sprint Backlog vzniká během plánování Sprintu (</a:t>
            </a:r>
            <a:r>
              <a:rPr lang="cs-CZ" sz="2400" dirty="0" err="1">
                <a:latin typeface="+mn-lt"/>
              </a:rPr>
              <a:t>Spring</a:t>
            </a:r>
            <a:r>
              <a:rPr lang="cs-CZ" sz="2400" dirty="0">
                <a:latin typeface="+mn-lt"/>
              </a:rPr>
              <a:t> Planning)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představuje obraz toho, co se má během Sprintu dodat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plánování je diskuzí Product Ownera s Vývojářským Týmem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diskuze řeší co z Product Backlogu bude zahrnuto do Sprint Backlogu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ze Sprint Backlogu během Sprintu vzniká výsledný Inkrement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FC5B9C1-000C-4DC3-B772-F866580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pic>
        <p:nvPicPr>
          <p:cNvPr id="6" name="Obrázek 5" descr="Obsah obrázku místnost, hodiny&#10;&#10;Popis byl vytvořen automaticky">
            <a:extLst>
              <a:ext uri="{FF2B5EF4-FFF2-40B4-BE49-F238E27FC236}">
                <a16:creationId xmlns:a16="http://schemas.microsoft.com/office/drawing/2014/main" id="{D2FDD1E7-E8CC-4D92-AD59-0B18307C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9170" r="-1865" b="19585"/>
          <a:stretch/>
        </p:blipFill>
        <p:spPr>
          <a:xfrm>
            <a:off x="6411433" y="3849963"/>
            <a:ext cx="4437783" cy="3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Owner může prioritizovat položky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Vývojářský Tým předpovídá kolik toho je schopen v rámci Sprintu stihnout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výsledný Sprint Backlog musí být realistický a dosažitelný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Sprint obsahuje více úkolů než jsme schopni zvládnout tak je přesouváme do následujícího Sprintu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snažíme se o co nejpřesnější časové nacenění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FC5B9C1-000C-4DC3-B772-F8665806D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 Planning, Artefakt: Sprint Backlog </a:t>
            </a:r>
          </a:p>
        </p:txBody>
      </p:sp>
      <p:pic>
        <p:nvPicPr>
          <p:cNvPr id="6" name="Obrázek 5" descr="Obsah obrázku místnost, hodiny&#10;&#10;Popis byl vytvořen automaticky">
            <a:extLst>
              <a:ext uri="{FF2B5EF4-FFF2-40B4-BE49-F238E27FC236}">
                <a16:creationId xmlns:a16="http://schemas.microsoft.com/office/drawing/2014/main" id="{D4575339-065D-4B8C-9D55-90712B65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9170" r="-1865" b="19585"/>
          <a:stretch/>
        </p:blipFill>
        <p:spPr>
          <a:xfrm>
            <a:off x="6411433" y="3849963"/>
            <a:ext cx="4437783" cy="3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určím množství práce ve Sprintu?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95708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členové vývojářského týmu nacení každý úkol (počet hodin nutný k vyhotovení)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víme kolik má tým členů a kolik odpracují hodin (pozor na dovolené, rezervy)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známe délku Sprintu -&gt; sečteme nacenění a srovnáme (zjistíme kolik času chybí / přebývá)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se jedná o odhad, ale čím více informací máme tím je přesnější</a:t>
            </a: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pic>
        <p:nvPicPr>
          <p:cNvPr id="5" name="Obrázek 4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75F687C7-F526-4DF2-A236-A999F692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9" y="4459294"/>
            <a:ext cx="2172668" cy="238124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ED67DB-7312-47CF-B28F-33F841879339}"/>
              </a:ext>
            </a:extLst>
          </p:cNvPr>
          <p:cNvSpPr txBox="1"/>
          <p:nvPr/>
        </p:nvSpPr>
        <p:spPr>
          <a:xfrm>
            <a:off x="5558932" y="5329888"/>
            <a:ext cx="2787627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nerealistické nebo příliš optimistické plánování končí často neslavně</a:t>
            </a:r>
          </a:p>
        </p:txBody>
      </p:sp>
    </p:spTree>
    <p:extLst>
      <p:ext uri="{BB962C8B-B14F-4D97-AF65-F5344CB8AC3E}">
        <p14:creationId xmlns:p14="http://schemas.microsoft.com/office/powerpoint/2010/main" val="441024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Proces: Sprint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4099836" y="1304686"/>
            <a:ext cx="7702304" cy="5535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778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Sprint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 až 4 týdny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délka všech Sprintů by měla být v rámci celého vývoje stejná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vstupem je Sprint Backlog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výstupem je Inkrement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Sprinty na sebe navazují (končí jeden, začíná další)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končí demonstrací u Zákazníka a retrospektivou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18DC704C-B16C-423E-98E2-3D96CD5E9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96" y="2522771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Stand-up (Daily Scrum)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probíhá každý den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max. 15 minut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během stand-up všichni stojí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otázky: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jsem dělal od posledního stand-up?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budu dělat do dalšího stand-up?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Mám nějaké problémy, které mi brání splnit úkol?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bonusová otázka: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Co jsem vyřešil (může to být užitečné i pro ostatní)? Stručně.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:a16="http://schemas.microsoft.com/office/drawing/2014/main" id="{3204B2B2-05B8-40BD-A7B8-6D32AB23F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5" y="1307804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Proces: Sprint Review a Sprint Retrospective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Sprint Review </a:t>
            </a:r>
            <a:r>
              <a:rPr lang="cs-CZ" sz="2400" dirty="0">
                <a:latin typeface="+mn-lt"/>
              </a:rPr>
              <a:t>(vyhodnocení, cca 4 hodiny)</a:t>
            </a:r>
            <a:endParaRPr lang="cs-CZ" sz="1859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každý inkrement prochází vyhodnocením u Zákazníka (Stakeholder)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prezentujeme jak jsme splnili dohodnuté úkoly, nejčastěji formou dema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měli by se účastnit i vybrané členové vývojářského týmu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Sprint Retrospective </a:t>
            </a:r>
            <a:r>
              <a:rPr lang="cs-CZ" sz="2400" dirty="0">
                <a:latin typeface="+mn-lt"/>
              </a:rPr>
              <a:t>(retrospektiva, cca 3 hodiny)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latin typeface="+mn-lt"/>
              </a:rPr>
              <a:t>zpětně hodnocení Sprintu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cílem Agile je snaha o neustále přehodnocování a zlepšování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hodnotíme co během Sprintu bylo dobře, co špatně a jak to zlepšit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říct si jak to doopravdy vypadalo je pro </a:t>
            </a:r>
            <a:br>
              <a:rPr lang="cs-CZ" sz="1859" dirty="0">
                <a:latin typeface="+mn-lt"/>
              </a:rPr>
            </a:br>
            <a:r>
              <a:rPr lang="cs-CZ" sz="1859" dirty="0">
                <a:latin typeface="+mn-lt"/>
              </a:rPr>
              <a:t>každého člena týmu forma terapie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8" name="Obrázek 7" descr="Obsah obrázku místnost&#10;&#10;Popis byl vytvořen automaticky">
            <a:extLst>
              <a:ext uri="{FF2B5EF4-FFF2-40B4-BE49-F238E27FC236}">
                <a16:creationId xmlns:a16="http://schemas.microsoft.com/office/drawing/2014/main" id="{D82D3D93-8CA7-48D2-B2CF-0B7A5B4A3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23" y="2714158"/>
            <a:ext cx="4224929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7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Další důležité milníky ve Sprintu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Scope freeze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termín do kdy je možné přidávat nebo odebírat úkoly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nesmí to byt nic zásadního, protože jinak je plánování Sprintu k ničemu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vždy záleží na domluvě -&gt; někdo neumožňuje měnit rozsah Sprintu jakmile je zahájen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Code freeze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termín, od kterého by se již neměl commitovat kód s novými funkcionalitami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umožněno je pouze opravovat chyby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chrání testery aby měli dostatek času otestovat nové funkcionality 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3CA8B5-61A5-440E-8E03-655093F0B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12" y="3139058"/>
            <a:ext cx="3712113" cy="37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Artefakty: Inkrement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id="{13432496-11AC-4AC5-8DB9-C692C7B2D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849"/>
            <a:ext cx="12160250" cy="540455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8B77C4B-AB3E-47B5-85B9-B3BE5295AB51}"/>
              </a:ext>
            </a:extLst>
          </p:cNvPr>
          <p:cNvSpPr/>
          <p:nvPr/>
        </p:nvSpPr>
        <p:spPr>
          <a:xfrm>
            <a:off x="9526772" y="4667693"/>
            <a:ext cx="2275368" cy="217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125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Detaily přichází s uplynulým časem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27D82A-1EB8-4300-8CF4-8DAD522D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5" y="2770855"/>
            <a:ext cx="2471292" cy="123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5D9E38-A235-4013-8152-954CA3C52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47" y="1403344"/>
            <a:ext cx="5276370" cy="2638185"/>
          </a:xfrm>
          <a:prstGeom prst="rect">
            <a:avLst/>
          </a:prstGeom>
        </p:spPr>
      </p:pic>
      <p:sp>
        <p:nvSpPr>
          <p:cNvPr id="8" name="Znak násobení 7">
            <a:extLst>
              <a:ext uri="{FF2B5EF4-FFF2-40B4-BE49-F238E27FC236}">
                <a16:creationId xmlns:a16="http://schemas.microsoft.com/office/drawing/2014/main" id="{2DBBADCD-C0E8-4548-A241-94E2399D3093}"/>
              </a:ext>
            </a:extLst>
          </p:cNvPr>
          <p:cNvSpPr/>
          <p:nvPr/>
        </p:nvSpPr>
        <p:spPr>
          <a:xfrm>
            <a:off x="4280312" y="2313057"/>
            <a:ext cx="1553760" cy="13734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7BD2DE5-716D-4E37-96FC-D90959DE3F06}"/>
              </a:ext>
            </a:extLst>
          </p:cNvPr>
          <p:cNvSpPr txBox="1">
            <a:spLocks/>
          </p:cNvSpPr>
          <p:nvPr/>
        </p:nvSpPr>
        <p:spPr>
          <a:xfrm>
            <a:off x="562635" y="466990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2400" dirty="0">
                <a:latin typeface="+mn-lt"/>
              </a:rPr>
              <a:t>„Mnoho detailů vyjde najevo až v průběhu implementace. A některé z nich, které zjistíme, zneplatní náš návrh a my musíme udělat krok zpátky.“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 Rational Design Process: How and Why to Fake It 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12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Artefakty: Inkrement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hmatatelný výsledek jednoho Sprintu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 výsledným Inkrementem je seznámen Zákazník během Sprint Review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společně se software předáváme i seznam funkcionalit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výsledný Inkrement a Sprint se hodnotí v týmu v rámci Sprint Retrospective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0A3C1C-DAED-4717-816C-CE53ADD37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05" y="3911065"/>
            <a:ext cx="3673751" cy="36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7B832C4-68A4-444A-B4FF-810B016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133A7683-10DF-4B0E-865B-E4F5C2CCF059}"/>
              </a:ext>
            </a:extLst>
          </p:cNvPr>
          <p:cNvSpPr/>
          <p:nvPr/>
        </p:nvSpPr>
        <p:spPr>
          <a:xfrm>
            <a:off x="972246" y="1562054"/>
            <a:ext cx="293511" cy="282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C48FB0C-60B8-4D14-9106-9D7C2481ABC5}"/>
              </a:ext>
            </a:extLst>
          </p:cNvPr>
          <p:cNvSpPr txBox="1">
            <a:spLocks/>
          </p:cNvSpPr>
          <p:nvPr/>
        </p:nvSpPr>
        <p:spPr>
          <a:xfrm>
            <a:off x="1516079" y="1531009"/>
            <a:ext cx="1822544" cy="34431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1 Sprint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320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 co myslet při plánování?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tým řeší i jiné úkoly (např. servis), musíme si na ně nechat prostor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můžeme využít techniky jako Scrum Poker, vždy zapojujeme vývojáře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odhad a plán nikdy nebudou 100%, necháváme rezervy (např. 20 %)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když se nestíhá tak přidání dalších vývojářů je většinou nejhorší varianta </a:t>
            </a:r>
            <a:br>
              <a:rPr lang="cs-CZ" sz="1400" dirty="0">
                <a:latin typeface="+mn-lt"/>
              </a:rPr>
            </a:b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-&gt; téměř vždy je lepší variantou ořezat úkoly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pic>
        <p:nvPicPr>
          <p:cNvPr id="3" name="Obrázek 2" descr="Obsah obrázku podepsat, zastavit, exteriér, červená&#10;&#10;Popis byl vytvořen automaticky">
            <a:extLst>
              <a:ext uri="{FF2B5EF4-FFF2-40B4-BE49-F238E27FC236}">
                <a16:creationId xmlns:a16="http://schemas.microsoft.com/office/drawing/2014/main" id="{9D196B9F-5848-49A5-A3CF-D5BF5FFC5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5" y="3564762"/>
            <a:ext cx="3286409" cy="32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 co myslet při plánování?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 naplánování Sprintu by se nemělo zasahovat do rozsahu (zásadně nebo vůbec)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předělávky přesouváme zpět do Product Backlogu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mít se Zákazníkem jasný „Definition of DONE“: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Kde to má být nasazeno? Na testu/provoze?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Otestované nebo neotestované Zákazníkem?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6C1289-E098-4FD1-9EF8-9D5CC27468B5}"/>
              </a:ext>
            </a:extLst>
          </p:cNvPr>
          <p:cNvSpPr txBox="1"/>
          <p:nvPr/>
        </p:nvSpPr>
        <p:spPr>
          <a:xfrm>
            <a:off x="0" y="4920905"/>
            <a:ext cx="12160250" cy="196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cs-CZ" sz="1800" b="1" dirty="0"/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800" b="1" dirty="0"/>
              <a:t>S každým proběhlým sprintem a retrospektivou by se měl zlepšovat odhad následujícího sprintu.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algn="ctr"/>
            <a:endParaRPr lang="cs-CZ" dirty="0"/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2CB78C0B-8D91-43F0-BF41-2BF8FE676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" y="5079447"/>
            <a:ext cx="1967014" cy="19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 zamyšlení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Agile definuje 4 principy a 12 doporučení. Dokážete říci jak jsou realizovány v metodice Scrum?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Kdo bude mít chvíli může poslat své nápady na e-mail.</a:t>
            </a:r>
            <a:endParaRPr lang="cs-CZ" sz="1859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941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150265-C3E6-4E20-82DF-EE29F8F8F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71" y="3420269"/>
            <a:ext cx="3420269" cy="34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0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Prediktivní vs. Adaptivní plánování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35</a:t>
            </a:fld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3B6205-E093-439F-9685-8F7A4FC3F425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007FD17-AB7A-4047-9BB9-8A7C9C2A5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1" y="568012"/>
            <a:ext cx="1852559" cy="185255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4789730-174E-4804-92DA-C57B72168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53" y="502748"/>
            <a:ext cx="1983086" cy="1983086"/>
          </a:xfrm>
          <a:prstGeom prst="rect">
            <a:avLst/>
          </a:prstGeom>
        </p:spPr>
      </p:pic>
      <p:pic>
        <p:nvPicPr>
          <p:cNvPr id="17" name="Obrázek 16" descr="Obsah obrázku místnost, hodiny&#10;&#10;Popis byl vytvořen automaticky">
            <a:extLst>
              <a:ext uri="{FF2B5EF4-FFF2-40B4-BE49-F238E27FC236}">
                <a16:creationId xmlns:a16="http://schemas.microsoft.com/office/drawing/2014/main" id="{D4CA6C2A-AFE2-4C0E-BCF8-AE7A87585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38" y="3042258"/>
            <a:ext cx="6962307" cy="30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8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3"/>
              </a:rPr>
              <a:t>https://www.atlassian.com/agile/scrum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4"/>
              </a:rPr>
              <a:t>https://dzone.com/articles/five-reasons-why-scrum-fails-in-software-developme</a:t>
            </a:r>
            <a:endParaRPr lang="cs-CZ" sz="2400" dirty="0">
              <a:latin typeface="+mn-lt"/>
              <a:hlinkClick r:id="rId5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</a:rPr>
              <a:t>Podcast: </a:t>
            </a:r>
            <a:r>
              <a:rPr lang="en-US" sz="2400" dirty="0">
                <a:latin typeface="+mn-lt"/>
              </a:rPr>
              <a:t>The Important Thing, díl One About Management (Pt. 2) </a:t>
            </a:r>
            <a:r>
              <a:rPr lang="cs-CZ" sz="2400" dirty="0">
                <a:latin typeface="+mn-lt"/>
              </a:rPr>
              <a:t>– o retrospektivě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45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8" name="Obrázek 7" descr="Obsah obrázku vsedě, hodiny, přenosný počítač&#10;&#10;Popis byl vytvořen automaticky">
            <a:extLst>
              <a:ext uri="{FF2B5EF4-FFF2-40B4-BE49-F238E27FC236}">
                <a16:creationId xmlns:a16="http://schemas.microsoft.com/office/drawing/2014/main" id="{58EDAE9C-6C49-420A-98B4-08C1D3A99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" y="1975639"/>
            <a:ext cx="11380218" cy="3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u="sng" dirty="0">
                <a:latin typeface="+mn-lt"/>
              </a:rPr>
              <a:t>Prediktivní</a:t>
            </a:r>
            <a:r>
              <a:rPr lang="cs-CZ" dirty="0">
                <a:latin typeface="+mn-lt"/>
              </a:rPr>
              <a:t>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DA5D51-910C-48FA-93B4-ADAFEEE6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</a:t>
            </a:r>
            <a:r>
              <a:rPr lang="cs-CZ" u="sng" dirty="0">
                <a:latin typeface="+mn-lt"/>
              </a:rPr>
              <a:t>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7B832C4-68A4-444A-B4FF-810B016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Prediktivní vs. Adaptivní plánování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3" name="Obrázek 2" descr="Obsah obrázku zařízení&#10;&#10;Popis byl vytvořen automaticky">
            <a:extLst>
              <a:ext uri="{FF2B5EF4-FFF2-40B4-BE49-F238E27FC236}">
                <a16:creationId xmlns:a16="http://schemas.microsoft.com/office/drawing/2014/main" id="{5E61C8B9-C825-438B-966E-AE4C84B62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6" y="316607"/>
            <a:ext cx="6840538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jedna z nejpopulárnějších agilních metodik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vhodná pro jakoukoliv činnost, kterou lze dělat iterativně a inkrementálně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odpověď na otázku jak do detailu analyzovat a bezchybně naplánovat celý projekt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multidisciplinární a samoorganizující se tým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odlehčené procesy, maximalizuje komunikaci „face-to-face“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3" name="Obrázek 2" descr="Obsah obrázku kreslení, místnost&#10;&#10;Popis byl vytvořen automaticky">
            <a:extLst>
              <a:ext uri="{FF2B5EF4-FFF2-40B4-BE49-F238E27FC236}">
                <a16:creationId xmlns:a16="http://schemas.microsoft.com/office/drawing/2014/main" id="{B39FEC67-666B-430B-BC43-20CF4660E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318" y="4330553"/>
            <a:ext cx="2108309" cy="21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Scrum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 je založen na úzké spolupráci se Zákazníkem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400" b="1" dirty="0">
                <a:latin typeface="+mn-lt"/>
              </a:rPr>
              <a:t>Tři pilíře Scrumu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transparentnost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všichni znají stav projektu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sdílí společnou definici stavu DONE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přezkoumávání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práce je průběžně vyhodnocována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adaptace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procesy jsou laděny tak aby byl výsledný produkt, který procesy vyprodukují, přijat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019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8275</TotalTime>
  <Words>1307</Words>
  <Application>Microsoft Macintosh PowerPoint</Application>
  <PresentationFormat>Vlastní</PresentationFormat>
  <Paragraphs>411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Motiv Office</vt:lpstr>
      <vt:lpstr>Podnikové informační systémy</vt:lpstr>
      <vt:lpstr>5. SEMINÁŘ 19.03.2025 (LS 2024/2025)</vt:lpstr>
      <vt:lpstr>Detaily přichází s uplynulým časem</vt:lpstr>
      <vt:lpstr>Prediktivní vs. Adaptivní plánování</vt:lpstr>
      <vt:lpstr>Prediktivní vs. Adaptivní plánování</vt:lpstr>
      <vt:lpstr>Prediktivní vs. Adaptivní plánování</vt:lpstr>
      <vt:lpstr>Prediktivní vs. Adaptivní plánování</vt:lpstr>
      <vt:lpstr>Scrum</vt:lpstr>
      <vt:lpstr>Scrum</vt:lpstr>
      <vt:lpstr>Jak Scrum vypadá: bez rolí</vt:lpstr>
      <vt:lpstr>Jak Scrum vypadá: s rolemi</vt:lpstr>
      <vt:lpstr>Scrum</vt:lpstr>
      <vt:lpstr>Role</vt:lpstr>
      <vt:lpstr>Role: Product Owner</vt:lpstr>
      <vt:lpstr>Role: Scrum Master</vt:lpstr>
      <vt:lpstr>Role: Vývojářský Tým</vt:lpstr>
      <vt:lpstr>Role: Vývojářský Tým</vt:lpstr>
      <vt:lpstr>Artefakt: Product Backlog</vt:lpstr>
      <vt:lpstr>Artefakt: Product Backlog</vt:lpstr>
      <vt:lpstr>Proces: Sprint Planning, Artefakt: Sprint Backlog </vt:lpstr>
      <vt:lpstr>Proces: Sprint Planning, Artefakt: Sprint Backlog </vt:lpstr>
      <vt:lpstr>Proces: Sprint Planning, Artefakt: Sprint Backlog </vt:lpstr>
      <vt:lpstr>Jak určím množství práce ve Sprintu?</vt:lpstr>
      <vt:lpstr>Proces: Sprint</vt:lpstr>
      <vt:lpstr>Proces: Sprint</vt:lpstr>
      <vt:lpstr>Proces: Stand-up (Daily Scrum)</vt:lpstr>
      <vt:lpstr>Proces: Sprint Review a Sprint Retrospective</vt:lpstr>
      <vt:lpstr>Další důležité milníky ve Sprintu</vt:lpstr>
      <vt:lpstr>Artefakty: Inkrement</vt:lpstr>
      <vt:lpstr>Artefakty: Inkrement</vt:lpstr>
      <vt:lpstr>Adaptivní plánování</vt:lpstr>
      <vt:lpstr>Na co myslet při plánování?</vt:lpstr>
      <vt:lpstr>Na co myslet při plánování?</vt:lpstr>
      <vt:lpstr>K zamyšlení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476</cp:revision>
  <dcterms:created xsi:type="dcterms:W3CDTF">2020-01-16T18:57:16Z</dcterms:created>
  <dcterms:modified xsi:type="dcterms:W3CDTF">2025-03-18T14:25:24Z</dcterms:modified>
</cp:coreProperties>
</file>