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8" r:id="rId2"/>
    <p:sldId id="256" r:id="rId3"/>
    <p:sldId id="317" r:id="rId4"/>
    <p:sldId id="318" r:id="rId5"/>
    <p:sldId id="319" r:id="rId6"/>
    <p:sldId id="272" r:id="rId7"/>
    <p:sldId id="313" r:id="rId8"/>
    <p:sldId id="287" r:id="rId9"/>
    <p:sldId id="286" r:id="rId10"/>
    <p:sldId id="292" r:id="rId11"/>
    <p:sldId id="288" r:id="rId12"/>
    <p:sldId id="291" r:id="rId13"/>
    <p:sldId id="289" r:id="rId14"/>
    <p:sldId id="290" r:id="rId15"/>
    <p:sldId id="293" r:id="rId16"/>
    <p:sldId id="294" r:id="rId17"/>
    <p:sldId id="295" r:id="rId18"/>
    <p:sldId id="316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10" r:id="rId29"/>
    <p:sldId id="305" r:id="rId30"/>
    <p:sldId id="306" r:id="rId31"/>
    <p:sldId id="309" r:id="rId32"/>
    <p:sldId id="307" r:id="rId33"/>
    <p:sldId id="308" r:id="rId34"/>
    <p:sldId id="314" r:id="rId35"/>
    <p:sldId id="315" r:id="rId36"/>
    <p:sldId id="312" r:id="rId37"/>
    <p:sldId id="311" r:id="rId38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3F1"/>
    <a:srgbClr val="006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1" autoAdjust="0"/>
    <p:restoredTop sz="89589" autoAdjust="0"/>
  </p:normalViewPr>
  <p:slideViewPr>
    <p:cSldViewPr snapToGrid="0">
      <p:cViewPr varScale="1">
        <p:scale>
          <a:sx n="113" d="100"/>
          <a:sy n="113" d="100"/>
        </p:scale>
        <p:origin x="688" y="192"/>
      </p:cViewPr>
      <p:guideLst>
        <p:guide orient="horz" pos="215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26.02.2025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384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00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914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384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437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723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926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289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54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1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997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994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5460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412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561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51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432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180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781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613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33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9539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04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831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912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1326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1920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1492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0203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07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92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806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12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1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04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03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0" y="2898000"/>
            <a:ext cx="3341877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80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260000"/>
            <a:ext cx="2202979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70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540003"/>
            <a:ext cx="2560443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nttproject.biz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upjobs.cz/en/newsroom/smlouva-o-dilo-z-pohledu-programatora-a-grafika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evel.cz/otazka/sprava-vendors-a-pristupu-do-nich" TargetMode="External"/><Relationship Id="rId5" Type="http://schemas.openxmlformats.org/officeDocument/2006/relationships/hyperlink" Target="https://www.potifob.cz/Klicove-zucastnene-strany-role-a-odpovednosti-na-projektu" TargetMode="External"/><Relationship Id="rId4" Type="http://schemas.openxmlformats.org/officeDocument/2006/relationships/hyperlink" Target="https://www.idnes.cz/ekonomika/domaci/financni-sprava-ibm-generalni-financni-reditelstvi-zakazka-konec.A190814_210434_ekonomika_cht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Podnikové informační systémy</a:t>
            </a:r>
            <a:endParaRPr lang="cs-CZ" sz="27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>
                <a:latin typeface="+mn-lt"/>
              </a:rPr>
              <a:t>KMI / POIS</a:t>
            </a:r>
            <a:endParaRPr lang="cs-CZ" dirty="0">
              <a:latin typeface="+mn-lt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7A1FBD3-261C-4DFC-A7FA-2E302E9C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039DC7F8-72C7-4A6C-A479-D6FC0490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+mn-lt"/>
              </a:rPr>
              <a:t>Prostor pro změny</a:t>
            </a:r>
            <a:endParaRPr lang="cs-CZ" sz="1859" b="1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určit zda je změna v rámci smlouvy, nebo vyžaduje dodatek (vždy písemně)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často bývá lepší udělat ústupek než se do nekonečna handrkovat (s mírou, pozor na </a:t>
            </a:r>
            <a:r>
              <a:rPr lang="cs-CZ" sz="1859" u="sng" dirty="0">
                <a:latin typeface="+mn-lt"/>
              </a:rPr>
              <a:t>neřízené změny</a:t>
            </a:r>
            <a:r>
              <a:rPr lang="cs-CZ" sz="1859" dirty="0">
                <a:latin typeface="+mn-lt"/>
              </a:rPr>
              <a:t>!)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nejde dělat pravý </a:t>
            </a:r>
            <a:r>
              <a:rPr lang="cs-CZ" sz="1859" dirty="0" err="1">
                <a:latin typeface="+mn-lt"/>
              </a:rPr>
              <a:t>agile</a:t>
            </a:r>
            <a:r>
              <a:rPr lang="cs-CZ" sz="1859" dirty="0">
                <a:latin typeface="+mn-lt"/>
              </a:rPr>
              <a:t> bez </a:t>
            </a:r>
            <a:r>
              <a:rPr lang="cs-CZ" sz="1859" i="1" dirty="0">
                <a:latin typeface="+mn-lt"/>
              </a:rPr>
              <a:t>agilní smlouvy</a:t>
            </a:r>
          </a:p>
          <a:p>
            <a:pPr lvl="1">
              <a:buFontTx/>
              <a:buChar char="-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pic>
        <p:nvPicPr>
          <p:cNvPr id="11" name="Obrázek 10" descr="Obsah obrázku černá, tmavé, vsedě, podepsat&#10;&#10;Popis byl vytvořen automaticky">
            <a:extLst>
              <a:ext uri="{FF2B5EF4-FFF2-40B4-BE49-F238E27FC236}">
                <a16:creationId xmlns:a16="http://schemas.microsoft.com/office/drawing/2014/main" id="{D532A288-ED3F-4C39-ABB0-AC9C36EDA6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514"/>
            <a:ext cx="1294448" cy="1294448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Smlouva o dílo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10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652DBE4-967F-41F1-867C-7275005430E3}"/>
              </a:ext>
            </a:extLst>
          </p:cNvPr>
          <p:cNvSpPr txBox="1"/>
          <p:nvPr/>
        </p:nvSpPr>
        <p:spPr>
          <a:xfrm>
            <a:off x="0" y="3026050"/>
            <a:ext cx="12160250" cy="151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5" lvl="1" indent="0" algn="ctr">
              <a:buNone/>
            </a:pPr>
            <a:r>
              <a:rPr lang="cs-CZ" sz="1859" b="1" dirty="0"/>
              <a:t>V okamžiku kdy přistoupím na </a:t>
            </a:r>
            <a:r>
              <a:rPr lang="cs-CZ" sz="1859" b="1" u="sng" dirty="0"/>
              <a:t>změnu</a:t>
            </a:r>
            <a:r>
              <a:rPr lang="cs-CZ" sz="1859" b="1" dirty="0"/>
              <a:t> tak se stává mým problémem. </a:t>
            </a:r>
          </a:p>
          <a:p>
            <a:pPr marL="360365" lvl="1" indent="0" algn="ctr">
              <a:buNone/>
            </a:pPr>
            <a:r>
              <a:rPr lang="cs-CZ" sz="1859" b="1" dirty="0"/>
              <a:t>Zpětně nikdo neřeší proč jsem to nezvládl. </a:t>
            </a:r>
          </a:p>
          <a:p>
            <a:pPr marL="360365" lvl="1" indent="0" algn="ctr">
              <a:buNone/>
            </a:pPr>
            <a:endParaRPr lang="cs-CZ" sz="1859" b="1" dirty="0"/>
          </a:p>
          <a:p>
            <a:pPr marL="360365" lvl="1" indent="0" algn="ctr">
              <a:buNone/>
            </a:pPr>
            <a:r>
              <a:rPr lang="cs-CZ" sz="1859" b="1" dirty="0"/>
              <a:t>Spasitelský syndrom = častý krok k vyhoření a krachu projektu</a:t>
            </a:r>
            <a:endParaRPr lang="cs-CZ" sz="1859" dirty="0"/>
          </a:p>
          <a:p>
            <a:endParaRPr lang="cs-CZ" dirty="0"/>
          </a:p>
        </p:txBody>
      </p:sp>
      <p:pic>
        <p:nvPicPr>
          <p:cNvPr id="15" name="Obrázek 14" descr="Obsah obrázku kreslení, košile&#10;&#10;Popis byl vytvořen automaticky">
            <a:extLst>
              <a:ext uri="{FF2B5EF4-FFF2-40B4-BE49-F238E27FC236}">
                <a16:creationId xmlns:a16="http://schemas.microsoft.com/office/drawing/2014/main" id="{E85B12EF-A5CE-494D-A721-98679B74A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6" y="3930871"/>
            <a:ext cx="6738498" cy="336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5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Smlouva o dílo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14122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+mn-lt"/>
              </a:rPr>
              <a:t>Akceptační kritéria jednotlivých etap a projektu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analýza, implementace, zkušební fáze, ostrý provoz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měřitelné, ověřují se akceptačními testy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akceptační scénáře definujeme co nejdříve</a:t>
            </a:r>
          </a:p>
          <a:p>
            <a:pPr marL="0" indent="0">
              <a:buNone/>
            </a:pPr>
            <a:endParaRPr lang="pl-PL" sz="2400" dirty="0">
              <a:latin typeface="+mn-lt"/>
            </a:endParaRPr>
          </a:p>
          <a:p>
            <a:pPr marL="0" indent="0">
              <a:buNone/>
            </a:pPr>
            <a:r>
              <a:rPr lang="pl-PL" sz="2400" b="1" dirty="0">
                <a:latin typeface="+mn-lt"/>
              </a:rPr>
              <a:t>Odpovědnost za vady díla (bugy), záruka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standardní záruka 2 roky (zjistit od kdy se počítá)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může být rozšířeno o další pojistky, ve smlouvě často zasmluvněn i servis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pokud vada nelze odstranit a hodnotí se jako závažná, může být smlouva i zrušena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Výstupní dokumentace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implementační a technická dokumentace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uživatelské a administrátorské příručky, instalační manuál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akceptační protokol (bodový seznam funkcionalit)</a:t>
            </a:r>
          </a:p>
          <a:p>
            <a:pPr lvl="1">
              <a:buFontTx/>
              <a:buChar char="-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11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D3E21C4-5040-4206-A0BF-38B9A65595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t="29375" r="22890" b="23920"/>
          <a:stretch/>
        </p:blipFill>
        <p:spPr>
          <a:xfrm>
            <a:off x="7007895" y="1252982"/>
            <a:ext cx="1837149" cy="15693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1CCA015-A508-4DDA-91AC-C007F37440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2831">
            <a:off x="603771" y="3726146"/>
            <a:ext cx="736948" cy="7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7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Smlouva o dílo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+mn-lt"/>
              </a:rPr>
              <a:t>Cena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nejčastěji pevná částka a zálohové platby (na základě plnění etap)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část platby může být odsunuta například až určitou dobu po testování či spuštění systému do provozu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rozdílná očekávání Dodavatele a Zákazníka</a:t>
            </a: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12</a:t>
            </a:fld>
            <a:endParaRPr lang="cs-CZ" dirty="0"/>
          </a:p>
        </p:txBody>
      </p:sp>
      <p:pic>
        <p:nvPicPr>
          <p:cNvPr id="9" name="Obrázek 8" descr="Obsah obrázku deštník, hračka, lampa&#10;&#10;Popis byl vytvořen automaticky">
            <a:extLst>
              <a:ext uri="{FF2B5EF4-FFF2-40B4-BE49-F238E27FC236}">
                <a16:creationId xmlns:a16="http://schemas.microsoft.com/office/drawing/2014/main" id="{35819B87-3534-454A-8614-739B12719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06" y="3843128"/>
            <a:ext cx="2505631" cy="2505631"/>
          </a:xfrm>
          <a:prstGeom prst="rect">
            <a:avLst/>
          </a:prstGeom>
        </p:spPr>
      </p:pic>
      <p:pic>
        <p:nvPicPr>
          <p:cNvPr id="5" name="Obrázek 4" descr="Obsah obrázku hodiny&#10;&#10;Popis byl vytvořen automaticky">
            <a:extLst>
              <a:ext uri="{FF2B5EF4-FFF2-40B4-BE49-F238E27FC236}">
                <a16:creationId xmlns:a16="http://schemas.microsoft.com/office/drawing/2014/main" id="{42091D7D-088E-48A0-BB83-534E32638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72" y="3481238"/>
            <a:ext cx="2867521" cy="286752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41A6684-332B-4A3B-89E1-8191677574D4}"/>
              </a:ext>
            </a:extLst>
          </p:cNvPr>
          <p:cNvSpPr txBox="1"/>
          <p:nvPr/>
        </p:nvSpPr>
        <p:spPr>
          <a:xfrm>
            <a:off x="3039006" y="6246456"/>
            <a:ext cx="2551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Očekávání Dodavatele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977443-99BF-4E9F-B5A1-196E40ECEC96}"/>
              </a:ext>
            </a:extLst>
          </p:cNvPr>
          <p:cNvSpPr txBox="1"/>
          <p:nvPr/>
        </p:nvSpPr>
        <p:spPr>
          <a:xfrm>
            <a:off x="8202274" y="6266565"/>
            <a:ext cx="918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Realita</a:t>
            </a:r>
          </a:p>
        </p:txBody>
      </p:sp>
    </p:spTree>
    <p:extLst>
      <p:ext uri="{BB962C8B-B14F-4D97-AF65-F5344CB8AC3E}">
        <p14:creationId xmlns:p14="http://schemas.microsoft.com/office/powerpoint/2010/main" val="209227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Smlouva o dílo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+mn-lt"/>
              </a:rPr>
              <a:t>Servis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 reakční doby a doby pro odstranění vad dle kritičnosti</a:t>
            </a: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Licence a autorská práva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převod vlastnického práva nebo poskytnutí licence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častý úraz státních zakázek (vendor lock)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Rozvoj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důvodem účasti nemusí být dodávka samotná, ale následný rozvoj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podstřelení ceny</a:t>
            </a: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13</a:t>
            </a:fld>
            <a:endParaRPr lang="cs-CZ" dirty="0"/>
          </a:p>
        </p:txBody>
      </p:sp>
      <p:pic>
        <p:nvPicPr>
          <p:cNvPr id="5" name="Obrázek 4" descr="Obsah obrázku kreslení, hodiny&#10;&#10;Popis byl vytvořen automaticky">
            <a:extLst>
              <a:ext uri="{FF2B5EF4-FFF2-40B4-BE49-F238E27FC236}">
                <a16:creationId xmlns:a16="http://schemas.microsoft.com/office/drawing/2014/main" id="{1FAF8C1D-6128-4DD9-896D-97C64F184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85" y="2587101"/>
            <a:ext cx="1666336" cy="1666336"/>
          </a:xfrm>
          <a:prstGeom prst="rect">
            <a:avLst/>
          </a:prstGeom>
        </p:spPr>
      </p:pic>
      <p:pic>
        <p:nvPicPr>
          <p:cNvPr id="11" name="Obrázek 10" descr="Obsah obrázku podepsat&#10;&#10;Popis byl vytvořen automaticky">
            <a:extLst>
              <a:ext uri="{FF2B5EF4-FFF2-40B4-BE49-F238E27FC236}">
                <a16:creationId xmlns:a16="http://schemas.microsoft.com/office/drawing/2014/main" id="{E087879B-EE90-4BD6-AFC8-9AE098217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27" y="4181086"/>
            <a:ext cx="2881546" cy="28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84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14</a:t>
            </a:fld>
            <a:endParaRPr lang="cs-CZ" dirty="0"/>
          </a:p>
        </p:txBody>
      </p:sp>
      <p:pic>
        <p:nvPicPr>
          <p:cNvPr id="8" name="Obrázek 7" descr="Obsah obrázku osoba, muž, oblek, fotka&#10;&#10;Popis byl vytvořen automaticky">
            <a:extLst>
              <a:ext uri="{FF2B5EF4-FFF2-40B4-BE49-F238E27FC236}">
                <a16:creationId xmlns:a16="http://schemas.microsoft.com/office/drawing/2014/main" id="{CF2486B9-1F0C-4563-B9E4-341DCF699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9"/>
          <a:stretch/>
        </p:blipFill>
        <p:spPr>
          <a:xfrm>
            <a:off x="2521993" y="803846"/>
            <a:ext cx="7116263" cy="52328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607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18694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značí oficiální zahájení projektu, úvodní schůzka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první setkání týmu Zákazníka s týmem Dodavatele</a:t>
            </a: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2400" b="1" dirty="0">
                <a:latin typeface="+mn-lt"/>
              </a:rPr>
              <a:t>Cíl:</a:t>
            </a:r>
            <a:endParaRPr lang="cs-CZ" sz="1300" b="1" dirty="0">
              <a:latin typeface="+mn-lt"/>
            </a:endParaRP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Seznámit se a nastavit pozitivní tón spolupráce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Shrnutí cílů a rozsahu projektu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Harmonogram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Role jednotlivých členů projektového týmu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Způsob řízení projektu, metodika vývoje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Projektová knihovna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Rizika projektu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Administrativa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Následující kroky a požadavky součinnost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+mn-lt"/>
              </a:rPr>
              <a:t>Volná diskuze: návrhy, obavy, dotazy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15</a:t>
            </a:fld>
            <a:endParaRPr lang="cs-CZ" dirty="0"/>
          </a:p>
        </p:txBody>
      </p:sp>
      <p:pic>
        <p:nvPicPr>
          <p:cNvPr id="3" name="Obrázek 2" descr="Obsah obrázku talíř&#10;&#10;Popis byl vytvořen automaticky">
            <a:extLst>
              <a:ext uri="{FF2B5EF4-FFF2-40B4-BE49-F238E27FC236}">
                <a16:creationId xmlns:a16="http://schemas.microsoft.com/office/drawing/2014/main" id="{78F99B39-F97D-421C-BE78-D5EFDB3C2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45" y="1186942"/>
            <a:ext cx="4761905" cy="476190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BFC075A-A964-4D50-81C4-7A1A3DF93E29}"/>
              </a:ext>
            </a:extLst>
          </p:cNvPr>
          <p:cNvSpPr txBox="1"/>
          <p:nvPr/>
        </p:nvSpPr>
        <p:spPr>
          <a:xfrm>
            <a:off x="6512980" y="5656459"/>
            <a:ext cx="296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/>
              <a:t>nemusí být možné vše zvládnout</a:t>
            </a:r>
          </a:p>
          <a:p>
            <a:pPr algn="ctr"/>
            <a:r>
              <a:rPr lang="cs-CZ" sz="1600" b="1" dirty="0"/>
              <a:t> během jediné úvodní schůzky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44B24F9-D93E-43F3-97D9-67931CA2BF12}"/>
              </a:ext>
            </a:extLst>
          </p:cNvPr>
          <p:cNvCxnSpPr/>
          <p:nvPr/>
        </p:nvCxnSpPr>
        <p:spPr>
          <a:xfrm flipH="1" flipV="1">
            <a:off x="4937760" y="5120640"/>
            <a:ext cx="1551975" cy="6604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6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03454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Seznámit se a nastavit pozitivní tón spolupráce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pochopit Zákazníkův pohled na projekt a pozadí projektu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zachytit jeho způsob myšlení 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poslouchat co se říká a neříká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poznat zainteresované strany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Shrnutí cílů a rozsahu projektu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>
                <a:latin typeface="+mn-lt"/>
              </a:rPr>
              <a:t>vyjasnit </a:t>
            </a:r>
            <a:r>
              <a:rPr lang="cs-CZ" sz="1859" dirty="0">
                <a:latin typeface="+mn-lt"/>
              </a:rPr>
              <a:t>jak vypadá úspěch projektu 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projít hlavní cíle projektu (podklad pro akceptační kritéria) 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každý jednotlivec by měl vědět co je pro úspěch potřeba udělat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externí závislosti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16</a:t>
            </a:fld>
            <a:endParaRPr lang="cs-CZ" dirty="0"/>
          </a:p>
        </p:txBody>
      </p:sp>
      <p:pic>
        <p:nvPicPr>
          <p:cNvPr id="5" name="Obrázek 4" descr="Obsah obrázku hračka, panenka, košile&#10;&#10;Popis byl vytvořen automaticky">
            <a:extLst>
              <a:ext uri="{FF2B5EF4-FFF2-40B4-BE49-F238E27FC236}">
                <a16:creationId xmlns:a16="http://schemas.microsoft.com/office/drawing/2014/main" id="{CCE27BE2-7933-407F-9225-4D4519E7A5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20223"/>
          <a:stretch/>
        </p:blipFill>
        <p:spPr>
          <a:xfrm>
            <a:off x="7386915" y="1261379"/>
            <a:ext cx="4237395" cy="25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54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135931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+mn-lt"/>
              </a:rPr>
              <a:t>Harmonogram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vždy vycházím ze smlouvy, upozorňuji na kritická místa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snažím se najít časové rezervy (znám silné i slabé stránky svého týmu)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Ganttův diagram: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17</a:t>
            </a:fld>
            <a:endParaRPr lang="cs-CZ" dirty="0"/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DF9AC496-2813-4A45-A7DF-077E612E5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45" y="2844496"/>
            <a:ext cx="6916208" cy="418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84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+mn-lt"/>
              </a:rPr>
              <a:t>Role jednotlivých členů projektového týmu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jedna z nejdůležitějších informací -&gt; jasné role a zodpovědnosti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sleduji jak oficiální tak neoficiální strukturu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komunikační matice (doplňuji během schůzky)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mapuji styl, chování a cíle každého jednotlivce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18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0070B3-74A8-4DFF-81FB-B070BA166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25" y="3694424"/>
            <a:ext cx="3835199" cy="38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76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290880" y="118694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Role jednotlivých členů projektového týmu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zjednodušeně dle PRINCE2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nezbytné dosadit jména za všechny role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ujistit se, že každý se svou rolí souhlasí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každá role sebou nese práva a povinnosti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19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B91796-1F3D-421E-A28E-6FCAF6A1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6" y="-1031061"/>
            <a:ext cx="7710274" cy="86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9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+mn-lt"/>
              </a:rPr>
              <a:t>2. SEMINÁŘ</a:t>
            </a:r>
            <a:br>
              <a:rPr lang="cs-CZ" dirty="0">
                <a:latin typeface="+mn-lt"/>
              </a:rPr>
            </a:br>
            <a:br>
              <a:rPr lang="cs-CZ" sz="700" dirty="0">
                <a:latin typeface="+mn-lt"/>
              </a:rPr>
            </a:br>
            <a:r>
              <a:rPr lang="cs-CZ" sz="2400" dirty="0">
                <a:latin typeface="+mn-lt"/>
              </a:rPr>
              <a:t>26.02.2025 (LS 2024/2025)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„Četl někdo smlouvu?“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7CAAC2-7052-45AF-9BAE-EBD98CCA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31F5B231-5863-493D-99AF-7C1A552B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2245" y="6450675"/>
            <a:ext cx="9242264" cy="216000"/>
          </a:xfrm>
        </p:spPr>
        <p:txBody>
          <a:bodyPr/>
          <a:lstStyle/>
          <a:p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290880" y="118694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Vedení organizace (top management)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stanovuje tolerance projektu (čas, finance, rozsah, …)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jmenuje Sponzora (v případě potřeby i další role)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uvolňuje finance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pokud začne projekt negativně vnímat -&gt; máme problém</a:t>
            </a:r>
          </a:p>
          <a:p>
            <a:endParaRPr lang="cs-CZ" sz="1859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20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B91796-1F3D-421E-A28E-6FCAF6A1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6" y="-1031061"/>
            <a:ext cx="7710274" cy="8674059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86F4A6BF-FBA4-4C67-AC7B-6B9E4A7AF541}"/>
              </a:ext>
            </a:extLst>
          </p:cNvPr>
          <p:cNvSpPr/>
          <p:nvPr/>
        </p:nvSpPr>
        <p:spPr>
          <a:xfrm>
            <a:off x="7413835" y="14148"/>
            <a:ext cx="4391136" cy="1627208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920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290880" y="99390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Projektový výbor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řídí a směřuje projekt (často se tak neděje)</a:t>
            </a: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měl by být kombinací </a:t>
            </a:r>
            <a:r>
              <a:rPr lang="cs-CZ" sz="1859" i="1" dirty="0">
                <a:latin typeface="+mn-lt"/>
              </a:rPr>
              <a:t>správných</a:t>
            </a:r>
            <a:r>
              <a:rPr lang="cs-CZ" sz="1859" dirty="0">
                <a:latin typeface="+mn-lt"/>
              </a:rPr>
              <a:t> lidí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naše protistrana během celého projektu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zastupuje zájmy: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589" dirty="0">
                <a:latin typeface="+mn-lt"/>
              </a:rPr>
              <a:t>uživatelů, kteří budou systém využívat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589" dirty="0">
                <a:latin typeface="+mn-lt"/>
              </a:rPr>
              <a:t>businessu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589" dirty="0">
                <a:latin typeface="+mn-lt"/>
              </a:rPr>
              <a:t>IT oddělení společnosti (hlídá koncepci)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cs-CZ" sz="1589" dirty="0">
              <a:latin typeface="+mn-lt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cs-CZ" sz="1589" dirty="0">
              <a:latin typeface="+mn-lt"/>
            </a:endParaRPr>
          </a:p>
          <a:p>
            <a:endParaRPr lang="cs-CZ" sz="1859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21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B91796-1F3D-421E-A28E-6FCAF6A1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6" y="-1031061"/>
            <a:ext cx="7710274" cy="8674059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86F4A6BF-FBA4-4C67-AC7B-6B9E4A7AF541}"/>
              </a:ext>
            </a:extLst>
          </p:cNvPr>
          <p:cNvSpPr/>
          <p:nvPr/>
        </p:nvSpPr>
        <p:spPr>
          <a:xfrm>
            <a:off x="7413835" y="1477188"/>
            <a:ext cx="4391136" cy="1627208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015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290880" y="114630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Sponzor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kapitán projektu (vždy jeden)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osoba zodpovědná za úspěch projektu hlídající jeho přínosy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zajišťuje, že peníze budou vynaloženy účelně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zodpovídá se přímo Vedení organizace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finální rozhodčí všech sporných bodů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22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B91796-1F3D-421E-A28E-6FCAF6A1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6" y="-1031061"/>
            <a:ext cx="7710274" cy="8674059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86F4A6BF-FBA4-4C67-AC7B-6B9E4A7AF541}"/>
              </a:ext>
            </a:extLst>
          </p:cNvPr>
          <p:cNvSpPr/>
          <p:nvPr/>
        </p:nvSpPr>
        <p:spPr>
          <a:xfrm>
            <a:off x="8934025" y="2331720"/>
            <a:ext cx="1375835" cy="749816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814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290880" y="107518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endParaRPr lang="cs-CZ" sz="2400" b="1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latin typeface="+mn-lt"/>
              </a:rPr>
              <a:t>Hlavní uživatelé </a:t>
            </a:r>
            <a:r>
              <a:rPr lang="cs-CZ" sz="1600" b="1" dirty="0">
                <a:latin typeface="+mn-lt"/>
              </a:rPr>
              <a:t>(také známo jako metodický gestor)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lidé, kteří budou systém používat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vědí co má systém dělat a znají cílovou skupinu</a:t>
            </a: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měli by zodpovídat za metodiku a akceptační kritéria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měli by být schopni školit další uživatele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klíčová role pro přijetí systému v organizaci</a:t>
            </a: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ideálně mají rozhodující slovo jak se bude systém chovat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endParaRPr lang="cs-CZ" sz="1859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23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B91796-1F3D-421E-A28E-6FCAF6A1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6" y="-1031061"/>
            <a:ext cx="7710274" cy="8674059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86F4A6BF-FBA4-4C67-AC7B-6B9E4A7AF541}"/>
              </a:ext>
            </a:extLst>
          </p:cNvPr>
          <p:cNvSpPr/>
          <p:nvPr/>
        </p:nvSpPr>
        <p:spPr>
          <a:xfrm>
            <a:off x="7128085" y="2331720"/>
            <a:ext cx="1821605" cy="749816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764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290880" y="118694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Hlavní dodavatelé</a:t>
            </a:r>
            <a:endParaRPr lang="cs-CZ" sz="1400" b="1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IT oddělení Zákazníka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hlídají, že dodaný systém není </a:t>
            </a:r>
            <a:r>
              <a:rPr lang="cs-CZ" sz="1859" i="1" dirty="0">
                <a:latin typeface="+mn-lt"/>
              </a:rPr>
              <a:t>technický paskvil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teoreticky zde může být i zástupce Dodavatele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 větších organizací může existovat pozice Architekta, který</a:t>
            </a:r>
          </a:p>
          <a:p>
            <a:pPr marL="360365" lvl="1" indent="0">
              <a:buNone/>
              <a:tabLst>
                <a:tab pos="720725" algn="l"/>
              </a:tabLst>
            </a:pPr>
            <a:r>
              <a:rPr lang="cs-CZ" sz="1859" dirty="0">
                <a:latin typeface="+mn-lt"/>
              </a:rPr>
              <a:t>	řeší provázanost a smysluplné zavádění různých IS</a:t>
            </a:r>
          </a:p>
          <a:p>
            <a:endParaRPr lang="cs-CZ" sz="1859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24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B91796-1F3D-421E-A28E-6FCAF6A1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6" y="-1031061"/>
            <a:ext cx="7710274" cy="8674059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86F4A6BF-FBA4-4C67-AC7B-6B9E4A7AF541}"/>
              </a:ext>
            </a:extLst>
          </p:cNvPr>
          <p:cNvSpPr/>
          <p:nvPr/>
        </p:nvSpPr>
        <p:spPr>
          <a:xfrm>
            <a:off x="10338645" y="2297430"/>
            <a:ext cx="1821605" cy="749816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821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290880" y="86182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Projektový manažer</a:t>
            </a:r>
            <a:endParaRPr lang="cs-CZ" sz="1400" b="1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podřízen Sponzorovi (vždy jeden)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plánuje projekt rámcově a po fázích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řídí projekt na každodenní bázi a eskaluje problémy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zajišťuje aby Týmový manažer (Dodavatel) dodal požadované výstupy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udržuje projekt </a:t>
            </a:r>
            <a:r>
              <a:rPr lang="cs-CZ" sz="1859" i="1" dirty="0">
                <a:latin typeface="+mn-lt"/>
              </a:rPr>
              <a:t>ve správném směru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teoreticky může být zaměstnancem Dodavatelem</a:t>
            </a:r>
          </a:p>
          <a:p>
            <a:endParaRPr lang="cs-CZ" sz="1859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B91796-1F3D-421E-A28E-6FCAF6A1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6" y="-1031061"/>
            <a:ext cx="7710274" cy="8674059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86F4A6BF-FBA4-4C67-AC7B-6B9E4A7AF541}"/>
              </a:ext>
            </a:extLst>
          </p:cNvPr>
          <p:cNvSpPr/>
          <p:nvPr/>
        </p:nvSpPr>
        <p:spPr>
          <a:xfrm>
            <a:off x="7603438" y="3397409"/>
            <a:ext cx="4011930" cy="135747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153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290880" y="97358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Týmový manažer</a:t>
            </a:r>
            <a:endParaRPr lang="cs-CZ" sz="1859" dirty="0">
              <a:latin typeface="+mn-lt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168400" algn="l"/>
              </a:tabLst>
            </a:pPr>
            <a:r>
              <a:rPr lang="cs-CZ" sz="1859" dirty="0">
                <a:latin typeface="+mn-lt"/>
              </a:rPr>
              <a:t>My: Projektový manažer Dodavatele, </a:t>
            </a:r>
            <a:r>
              <a:rPr lang="cs-CZ" sz="1859" dirty="0" err="1">
                <a:latin typeface="+mn-lt"/>
              </a:rPr>
              <a:t>Delivery</a:t>
            </a:r>
            <a:r>
              <a:rPr lang="cs-CZ" sz="1859" dirty="0">
                <a:latin typeface="+mn-lt"/>
              </a:rPr>
              <a:t> Manager</a:t>
            </a:r>
            <a:br>
              <a:rPr lang="cs-CZ" sz="1859" dirty="0">
                <a:latin typeface="+mn-lt"/>
              </a:rPr>
            </a:br>
            <a:r>
              <a:rPr lang="cs-CZ" sz="1859" dirty="0">
                <a:latin typeface="+mn-lt"/>
              </a:rPr>
              <a:t>	Business </a:t>
            </a:r>
            <a:r>
              <a:rPr lang="cs-CZ" sz="1859" dirty="0" err="1">
                <a:latin typeface="+mn-lt"/>
              </a:rPr>
              <a:t>Consultant</a:t>
            </a:r>
            <a:r>
              <a:rPr lang="cs-CZ" sz="1859" dirty="0">
                <a:latin typeface="+mn-lt"/>
              </a:rPr>
              <a:t>, … </a:t>
            </a:r>
            <a:r>
              <a:rPr lang="cs-CZ" sz="1400" dirty="0">
                <a:latin typeface="+mn-lt"/>
              </a:rPr>
              <a:t>(názvů je spousta)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realizuje projekt společně se svým týmem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plánuje práci svého týmu a sleduje postup vůči plánu a smlouvě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 případě, že Projektový manažer (předchozí role) je </a:t>
            </a:r>
          </a:p>
          <a:p>
            <a:pPr marL="360365" lvl="1" indent="0">
              <a:buNone/>
              <a:tabLst>
                <a:tab pos="720725" algn="l"/>
              </a:tabLst>
            </a:pPr>
            <a:r>
              <a:rPr lang="cs-CZ" sz="1859" dirty="0">
                <a:latin typeface="+mn-lt"/>
              </a:rPr>
              <a:t>	zaměstnanec Dodavatele,  pak může zároveň vykonávat </a:t>
            </a:r>
          </a:p>
          <a:p>
            <a:pPr marL="360365" lvl="1" indent="0">
              <a:buNone/>
              <a:tabLst>
                <a:tab pos="720725" algn="l"/>
              </a:tabLst>
            </a:pPr>
            <a:r>
              <a:rPr lang="cs-CZ" sz="1859" dirty="0">
                <a:latin typeface="+mn-lt"/>
              </a:rPr>
              <a:t>	i roli Týmového manažera </a:t>
            </a:r>
          </a:p>
          <a:p>
            <a:endParaRPr lang="cs-CZ" sz="1859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26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B91796-1F3D-421E-A28E-6FCAF6A1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6" y="-1031061"/>
            <a:ext cx="7710274" cy="8674059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86F4A6BF-FBA4-4C67-AC7B-6B9E4A7AF541}"/>
              </a:ext>
            </a:extLst>
          </p:cNvPr>
          <p:cNvSpPr/>
          <p:nvPr/>
        </p:nvSpPr>
        <p:spPr>
          <a:xfrm>
            <a:off x="7603438" y="4734719"/>
            <a:ext cx="4011930" cy="135747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433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297875" y="106214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Členové týmu</a:t>
            </a:r>
            <a:endParaRPr lang="cs-CZ" sz="1400" b="1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Architekt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Analytik, UX Designer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Hlavní programátor, </a:t>
            </a:r>
            <a:r>
              <a:rPr lang="cs-CZ" sz="1859" dirty="0" err="1">
                <a:latin typeface="+mn-lt"/>
              </a:rPr>
              <a:t>Scrum</a:t>
            </a:r>
            <a:r>
              <a:rPr lang="cs-CZ" sz="1859" dirty="0">
                <a:latin typeface="+mn-lt"/>
              </a:rPr>
              <a:t> Master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Senior / junior programátor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Tester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…</a:t>
            </a:r>
          </a:p>
          <a:p>
            <a:endParaRPr lang="cs-CZ" sz="1859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27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B91796-1F3D-421E-A28E-6FCAF6A1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6" y="-1031061"/>
            <a:ext cx="7710274" cy="8674059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86F4A6BF-FBA4-4C67-AC7B-6B9E4A7AF541}"/>
              </a:ext>
            </a:extLst>
          </p:cNvPr>
          <p:cNvSpPr/>
          <p:nvPr/>
        </p:nvSpPr>
        <p:spPr>
          <a:xfrm>
            <a:off x="8663940" y="6278997"/>
            <a:ext cx="2096533" cy="546756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66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297875" y="119422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Kdo dál se může účastnit?</a:t>
            </a:r>
            <a:endParaRPr lang="cs-CZ" sz="1400" b="1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Projektový dohled: odborníci na vybrané oblasti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Projektová podpora: řeší administrativu projektu</a:t>
            </a: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…</a:t>
            </a:r>
          </a:p>
          <a:p>
            <a:endParaRPr lang="cs-CZ" sz="1859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28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B91796-1F3D-421E-A28E-6FCAF6A1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6" y="-1031061"/>
            <a:ext cx="7710274" cy="86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1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+mn-lt"/>
              </a:rPr>
              <a:t>Způsob řízení projektu, metodika vývoje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řízení projektu: 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590" dirty="0">
                <a:latin typeface="+mn-lt"/>
              </a:rPr>
              <a:t>PRINCE2, PRINCE2 Agile, PMP, Reaktivní řízení (vedu to tak nějak po svém), …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metodika vývoje: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590" dirty="0">
                <a:latin typeface="+mn-lt"/>
              </a:rPr>
              <a:t>Vodopád, Agile, Rapid Application Development, …</a:t>
            </a: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Projektová knihovna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kdo ji povede (správně projekt. manažer)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jakou formou (digitálně / analogově) a kde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struktura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přístup do projektové knihovny</a:t>
            </a: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29</a:t>
            </a:fld>
            <a:endParaRPr lang="cs-CZ" dirty="0"/>
          </a:p>
        </p:txBody>
      </p:sp>
      <p:pic>
        <p:nvPicPr>
          <p:cNvPr id="5" name="Obrázek 4" descr="Obsah obrázku hračka, místnost&#10;&#10;Popis byl vytvořen automaticky">
            <a:extLst>
              <a:ext uri="{FF2B5EF4-FFF2-40B4-BE49-F238E27FC236}">
                <a16:creationId xmlns:a16="http://schemas.microsoft.com/office/drawing/2014/main" id="{A9C7CEE4-74F2-458F-B2B7-2340749D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55" y="3497580"/>
            <a:ext cx="3755251" cy="37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6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pl-PL" dirty="0">
                <a:latin typeface="+mn-lt"/>
              </a:rPr>
              <a:t>Obchod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CABB7C2-465F-47E3-A7C4-74A32212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</a:t>
            </a:fld>
            <a:endParaRPr lang="cs-CZ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640E724A-556E-4F2B-A31A-D6221326C3A7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978822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rozdíl mezi veřejnými a soukromými organizacemi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zadávací řízení nejčastěji vypisují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státní instituce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soukromé firmy, které svůj projekt z větší části financují ze státních nebo evropských dotací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sektoroví zadavatelé (vodní hospodářství, energetika, doprava, poštovní služby)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358775" algn="l"/>
              </a:tabLst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cs-CZ" sz="2400" dirty="0">
                <a:latin typeface="+mn-lt"/>
              </a:rPr>
              <a:t>zadávací řízení upravuje a upřesňuje procesní podmínky a postup zadávání veřejných zakázek</a:t>
            </a:r>
          </a:p>
          <a:p>
            <a:pPr marL="360365" lvl="1" indent="0">
              <a:spcBef>
                <a:spcPts val="1200"/>
              </a:spcBef>
              <a:buNone/>
              <a:tabLst>
                <a:tab pos="358775" algn="l"/>
              </a:tabLst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cs-CZ" sz="2400" dirty="0">
              <a:latin typeface="+mn-lt"/>
            </a:endParaRPr>
          </a:p>
          <a:p>
            <a:pPr marL="0" indent="0">
              <a:buNone/>
              <a:tabLst>
                <a:tab pos="358775" algn="l"/>
              </a:tabLst>
            </a:pPr>
            <a:endParaRPr lang="cs-CZ" sz="2400" dirty="0">
              <a:latin typeface="+mn-lt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AA17C58-5075-42D5-B89D-1F8E2795D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7"/>
          <a:stretch/>
        </p:blipFill>
        <p:spPr>
          <a:xfrm>
            <a:off x="9994709" y="0"/>
            <a:ext cx="2165541" cy="16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97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17548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+mn-lt"/>
              </a:rPr>
              <a:t>Rizika projektu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rizika se snažíme určit dopředu (pravděpodobnost, dopad)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připravíme možné reakce na rizika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velice rozsáhla problematika: </a:t>
            </a:r>
            <a:r>
              <a:rPr lang="en-US" sz="1859" dirty="0">
                <a:latin typeface="+mn-lt"/>
              </a:rPr>
              <a:t>M_o_R (Management of Risk)</a:t>
            </a:r>
            <a:endParaRPr lang="cs-CZ" sz="1859" dirty="0">
              <a:latin typeface="+mn-lt"/>
            </a:endParaRP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Administrativa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zápisy ze schůzek: </a:t>
            </a:r>
            <a:r>
              <a:rPr lang="pt-BR" sz="1859" dirty="0">
                <a:latin typeface="+mn-lt"/>
              </a:rPr>
              <a:t>kdo, forma, jak budou revidovány a schvalovány</a:t>
            </a:r>
            <a:endParaRPr lang="cs-CZ" sz="1859" dirty="0">
              <a:latin typeface="+mn-lt"/>
            </a:endParaRP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statusy / schůzky, workshopy: kde, s kým a proč, kdo je svolává, forma</a:t>
            </a:r>
          </a:p>
          <a:p>
            <a:pPr marL="360365" lvl="1" indent="0">
              <a:spcAft>
                <a:spcPts val="600"/>
              </a:spcAft>
              <a:buNone/>
            </a:pPr>
            <a:endParaRPr lang="cs-CZ" sz="1859" dirty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2400" b="1" dirty="0">
                <a:latin typeface="+mn-lt"/>
              </a:rPr>
              <a:t>Následující kroky a požadavky součinnost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vhodné stanovit následující kroky a co budeme od Zákazníka potřebovat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na začátku je nejsnadnější ztratit čas, protože </a:t>
            </a:r>
            <a:r>
              <a:rPr lang="cs-CZ" sz="1859" i="1" dirty="0">
                <a:latin typeface="+mn-lt"/>
              </a:rPr>
              <a:t>ho máme přeci spoustu</a:t>
            </a:r>
          </a:p>
          <a:p>
            <a:pPr marL="0" indent="-8580">
              <a:spcAft>
                <a:spcPts val="600"/>
              </a:spcAft>
              <a:buNone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30</a:t>
            </a:fld>
            <a:endParaRPr lang="cs-CZ" dirty="0"/>
          </a:p>
        </p:txBody>
      </p:sp>
      <p:pic>
        <p:nvPicPr>
          <p:cNvPr id="8" name="Obrázek 7" descr="Obsah obrázku světlo&#10;&#10;Popis byl vytvořen automaticky">
            <a:extLst>
              <a:ext uri="{FF2B5EF4-FFF2-40B4-BE49-F238E27FC236}">
                <a16:creationId xmlns:a16="http://schemas.microsoft.com/office/drawing/2014/main" id="{0BD923B4-7F8C-4D05-B906-DF0F0864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39" y="427404"/>
            <a:ext cx="4203611" cy="42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54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Kick-off meeting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+mn-lt"/>
              </a:rPr>
              <a:t>Volná diskuze: návrhy, obavy, dotazy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důležité body zaznamenáme do zápisu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není nutné zodpovědět vše, někdy je lepší nejprve interní diskuze</a:t>
            </a: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31</a:t>
            </a:fld>
            <a:endParaRPr lang="cs-CZ" dirty="0"/>
          </a:p>
        </p:txBody>
      </p:sp>
      <p:pic>
        <p:nvPicPr>
          <p:cNvPr id="3" name="Obrázek 2" descr="Obsah obrázku osoba, text, noviny, muž&#10;&#10;Popis byl vytvořen automaticky">
            <a:extLst>
              <a:ext uri="{FF2B5EF4-FFF2-40B4-BE49-F238E27FC236}">
                <a16:creationId xmlns:a16="http://schemas.microsoft.com/office/drawing/2014/main" id="{829CE044-8C3C-441B-979B-E877B2DC9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46" y="2648840"/>
            <a:ext cx="5272158" cy="3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0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Zápis ze statusu / schůzky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5464"/>
            <a:ext cx="1113262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každé oficiální setkání by mělo být zaznamenáno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posíláme Zákazníkovi k revizi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stanovíme termín do kdy lze zasílat připomínky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 schválení vkládáme do projektové knihovny</a:t>
            </a:r>
          </a:p>
          <a:p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400" dirty="0">
                <a:latin typeface="+mn-lt"/>
              </a:rPr>
              <a:t>Forma: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datum, místo, účastníci, zaznamenal, zrevidoval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hlavní závěry jednání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úkoly: ID, zadání úkoly, zodpovědná osoba, termín, stav (nový, trvá, stornován, vyřešen), popis řešení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přílohy (prezentace, diagramy, analýzy, …)</a:t>
            </a:r>
          </a:p>
          <a:p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32</a:t>
            </a:fld>
            <a:endParaRPr lang="cs-CZ" dirty="0"/>
          </a:p>
        </p:txBody>
      </p:sp>
      <p:pic>
        <p:nvPicPr>
          <p:cNvPr id="3" name="Obrázek 2" descr="Obsah obrázku exteriér, podepsat, vlak, černá&#10;&#10;Popis byl vytvořen automaticky">
            <a:extLst>
              <a:ext uri="{FF2B5EF4-FFF2-40B4-BE49-F238E27FC236}">
                <a16:creationId xmlns:a16="http://schemas.microsoft.com/office/drawing/2014/main" id="{832295BF-8D45-4534-847A-D6EFF180F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45" y="3420269"/>
            <a:ext cx="1222414" cy="122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9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Komunikační matice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ideální chvíle pro připomenutí jmen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definujeme způsob eskalace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400" dirty="0">
                <a:latin typeface="+mn-lt"/>
              </a:rPr>
              <a:t>Forma: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jméno a příjmení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role v projektu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organizace / firma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lokalita, oddělení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funkce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telefon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e-mail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dovolená</a:t>
            </a:r>
            <a:endParaRPr lang="cs-CZ" sz="1318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33</a:t>
            </a:fld>
            <a:endParaRPr lang="cs-CZ" dirty="0"/>
          </a:p>
        </p:txBody>
      </p:sp>
      <p:pic>
        <p:nvPicPr>
          <p:cNvPr id="3" name="Obrázek 2" descr="Obsah obrázku osoba, noviny, text, stojící&#10;&#10;Popis byl vytvořen automaticky">
            <a:extLst>
              <a:ext uri="{FF2B5EF4-FFF2-40B4-BE49-F238E27FC236}">
                <a16:creationId xmlns:a16="http://schemas.microsoft.com/office/drawing/2014/main" id="{59568F12-F4B7-47CD-AB29-584858972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5" y="1946320"/>
            <a:ext cx="4302366" cy="4209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Obsah obrázku exteriér, podepsat, vlak, ulice&#10;&#10;Popis byl vytvořen automaticky">
            <a:extLst>
              <a:ext uri="{FF2B5EF4-FFF2-40B4-BE49-F238E27FC236}">
                <a16:creationId xmlns:a16="http://schemas.microsoft.com/office/drawing/2014/main" id="{7F7A3A36-A4AF-4D10-B11C-8547573BD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4" y="2464738"/>
            <a:ext cx="1102044" cy="110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98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1. projektový úkol: </a:t>
            </a:r>
            <a:r>
              <a:rPr lang="cs-CZ" dirty="0" err="1">
                <a:latin typeface="+mn-lt"/>
              </a:rPr>
              <a:t>Kick-off</a:t>
            </a:r>
            <a:r>
              <a:rPr lang="cs-CZ" dirty="0">
                <a:latin typeface="+mn-lt"/>
              </a:rPr>
              <a:t> prezentace u Zákazníka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5464"/>
            <a:ext cx="1113262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34</a:t>
            </a:fld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C2829BD-845B-481D-802F-2B2F171B917E}"/>
              </a:ext>
            </a:extLst>
          </p:cNvPr>
          <p:cNvSpPr txBox="1">
            <a:spLocks/>
          </p:cNvSpPr>
          <p:nvPr/>
        </p:nvSpPr>
        <p:spPr>
          <a:xfrm>
            <a:off x="972245" y="1111715"/>
            <a:ext cx="10478075" cy="561202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Na základě scénáře projektu vytvořte prezentaci pro </a:t>
            </a:r>
            <a:r>
              <a:rPr lang="cs-CZ" sz="2000" b="1" dirty="0">
                <a:latin typeface="+mn-lt"/>
              </a:rPr>
              <a:t>kick-off meeting</a:t>
            </a:r>
            <a:r>
              <a:rPr lang="cs-CZ" sz="2000" dirty="0">
                <a:latin typeface="+mn-lt"/>
              </a:rPr>
              <a:t>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Prezentace by měla obsahovat:</a:t>
            </a:r>
          </a:p>
          <a:p>
            <a:pPr lvl="1">
              <a:spcBef>
                <a:spcPts val="12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+mn-lt"/>
              </a:rPr>
              <a:t>shrnutí cílů a rozsahu projektu (rozpad na etapy)</a:t>
            </a:r>
          </a:p>
          <a:p>
            <a:pPr lvl="1">
              <a:spcBef>
                <a:spcPts val="12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+mn-lt"/>
              </a:rPr>
              <a:t>harmonogram (můžete využít </a:t>
            </a:r>
            <a:r>
              <a:rPr lang="cs-CZ" sz="1800" dirty="0">
                <a:latin typeface="+mn-lt"/>
                <a:hlinkClick r:id="rId3"/>
              </a:rPr>
              <a:t>https://www.ganttproject.biz/</a:t>
            </a:r>
            <a:r>
              <a:rPr lang="cs-CZ" sz="1800" dirty="0">
                <a:latin typeface="+mn-lt"/>
              </a:rPr>
              <a:t>): </a:t>
            </a:r>
          </a:p>
          <a:p>
            <a:pPr lvl="2">
              <a:spcBef>
                <a:spcPts val="12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530" dirty="0">
                <a:latin typeface="+mn-lt"/>
              </a:rPr>
              <a:t>Ganttův diagram s popisky. Můžete udělat i interní verzi, do které doplníte, v jakých fázích budete potřebovat konkrétní programátory (viz. </a:t>
            </a:r>
            <a:r>
              <a:rPr lang="cs-CZ" sz="1530" i="1" dirty="0">
                <a:latin typeface="+mn-lt"/>
              </a:rPr>
              <a:t>Scénář projektu</a:t>
            </a:r>
            <a:r>
              <a:rPr lang="cs-CZ" sz="1530" dirty="0">
                <a:latin typeface="+mn-lt"/>
              </a:rPr>
              <a:t>).</a:t>
            </a:r>
          </a:p>
          <a:p>
            <a:pPr lvl="2">
              <a:spcBef>
                <a:spcPts val="12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530" dirty="0">
                <a:solidFill>
                  <a:srgbClr val="FFC000"/>
                </a:solidFill>
                <a:latin typeface="+mn-lt"/>
              </a:rPr>
              <a:t>Pro hvězdy:</a:t>
            </a:r>
            <a:r>
              <a:rPr lang="cs-CZ" sz="1530" dirty="0">
                <a:latin typeface="+mn-lt"/>
              </a:rPr>
              <a:t> do Ganttu můžete přidat i rozdělení na analýzu, implementaci a testování každé fáze. Fáze nemusí běžet po sobě, ale mohou běžet paralelně (například GUI neblokuje integrace).</a:t>
            </a:r>
          </a:p>
          <a:p>
            <a:pPr lvl="1">
              <a:spcBef>
                <a:spcPts val="12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+mn-lt"/>
              </a:rPr>
              <a:t>role jednotlivých členů projektového týmu (např. formou tabulky)</a:t>
            </a:r>
          </a:p>
          <a:p>
            <a:pPr lvl="1">
              <a:spcBef>
                <a:spcPts val="12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+mn-lt"/>
              </a:rPr>
              <a:t>projektovou knihovnu: kdo ji povede, kde, forma / struktura</a:t>
            </a:r>
          </a:p>
          <a:p>
            <a:pPr lvl="1">
              <a:spcBef>
                <a:spcPts val="12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+mn-lt"/>
              </a:rPr>
              <a:t>rizika projektu: bodový seznam a jak bychom reagovali kdyby nastaly</a:t>
            </a:r>
          </a:p>
          <a:p>
            <a:pPr lvl="1">
              <a:spcBef>
                <a:spcPts val="12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+mn-lt"/>
              </a:rPr>
              <a:t>administrativu: kdo bude tvořit zápisy a jak je budeme schvalovat, …</a:t>
            </a:r>
            <a:endParaRPr lang="cs-CZ" sz="2000" dirty="0">
              <a:latin typeface="+mn-lt"/>
            </a:endParaRPr>
          </a:p>
          <a:p>
            <a:pPr marL="0" indent="-8580">
              <a:spcBef>
                <a:spcPts val="1200"/>
              </a:spcBef>
              <a:spcAft>
                <a:spcPts val="1000"/>
              </a:spcAft>
              <a:buNone/>
            </a:pPr>
            <a:endParaRPr lang="cs-CZ" sz="2000" dirty="0">
              <a:latin typeface="+mn-lt"/>
            </a:endParaRPr>
          </a:p>
          <a:p>
            <a:pPr marL="0" indent="-8580">
              <a:spcBef>
                <a:spcPts val="1200"/>
              </a:spcBef>
              <a:spcAft>
                <a:spcPts val="1000"/>
              </a:spcAft>
              <a:buNone/>
            </a:pPr>
            <a:endParaRPr lang="cs-CZ" sz="2400" dirty="0">
              <a:latin typeface="+mn-lt"/>
            </a:endParaRPr>
          </a:p>
          <a:p>
            <a:pPr lvl="1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sz="1318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502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1. projektový úkol: </a:t>
            </a:r>
            <a:r>
              <a:rPr lang="cs-CZ" dirty="0" err="1">
                <a:latin typeface="+mn-lt"/>
              </a:rPr>
              <a:t>Kick-off</a:t>
            </a:r>
            <a:r>
              <a:rPr lang="cs-CZ" dirty="0">
                <a:latin typeface="+mn-lt"/>
              </a:rPr>
              <a:t> prezentace u Zákazníka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5464"/>
            <a:ext cx="1113262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35</a:t>
            </a:fld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C2829BD-845B-481D-802F-2B2F171B917E}"/>
              </a:ext>
            </a:extLst>
          </p:cNvPr>
          <p:cNvSpPr txBox="1">
            <a:spLocks/>
          </p:cNvSpPr>
          <p:nvPr/>
        </p:nvSpPr>
        <p:spPr>
          <a:xfrm>
            <a:off x="972245" y="1111715"/>
            <a:ext cx="10549195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32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>
              <a:latin typeface="+mn-lt"/>
            </a:endParaRPr>
          </a:p>
          <a:p>
            <a:pPr marL="33432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Vžijte se do kůže vedoucího projektu a případně doplňte i další body, které jsou podle vás důležité, aby na schůzce zazněly. Scénář jsou pouze mantinely, fantazii se meze nekladou.</a:t>
            </a:r>
          </a:p>
          <a:p>
            <a:pPr marL="33432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Chystáte prezentaci, se kterou na kick-off meeting </a:t>
            </a:r>
            <a:r>
              <a:rPr lang="cs-CZ" sz="2000" u="sng" dirty="0">
                <a:latin typeface="+mn-lt"/>
              </a:rPr>
              <a:t>půjdete</a:t>
            </a:r>
            <a:r>
              <a:rPr lang="cs-CZ" sz="2000" dirty="0">
                <a:latin typeface="+mn-lt"/>
              </a:rPr>
              <a:t>. Je v pořádku, že by po skončení meetingu byla na základě zjištěných informací doplněna. Nemějte obavy z toho, že nevíte vše.</a:t>
            </a:r>
          </a:p>
          <a:p>
            <a:pPr marL="33432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Neexistuje jediné správné řešení. Jedná se o kreativní činnost. </a:t>
            </a:r>
          </a:p>
          <a:p>
            <a:pPr marL="33432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Úkol bude realizován v týmu. </a:t>
            </a:r>
          </a:p>
          <a:p>
            <a:pPr marL="33432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Zašlete na e-mail do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09.03.2025 (23:59)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s předmětem: KMI/POIS_tým_číslo_úkol_1</a:t>
            </a:r>
          </a:p>
          <a:p>
            <a:pPr marL="33432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V případě, že bude cokoliv nejasné, neváhejte se zeptat.</a:t>
            </a:r>
          </a:p>
          <a:p>
            <a:pPr marL="0" indent="-8580">
              <a:spcBef>
                <a:spcPts val="1200"/>
              </a:spcBef>
              <a:buNone/>
            </a:pPr>
            <a:endParaRPr lang="cs-CZ" sz="2000" dirty="0">
              <a:latin typeface="+mn-lt"/>
            </a:endParaRPr>
          </a:p>
          <a:p>
            <a:pPr marL="0" indent="-8580">
              <a:spcBef>
                <a:spcPts val="1200"/>
              </a:spcBef>
              <a:buNone/>
            </a:pPr>
            <a:endParaRPr lang="cs-CZ" sz="2400" dirty="0">
              <a:latin typeface="+mn-lt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318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027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5464"/>
            <a:ext cx="1113262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36</a:t>
            </a:fld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D144BB1-7EE5-417F-BF00-35DAC5BBE927}"/>
              </a:ext>
            </a:extLst>
          </p:cNvPr>
          <p:cNvSpPr txBox="1">
            <a:spLocks/>
          </p:cNvSpPr>
          <p:nvPr/>
        </p:nvSpPr>
        <p:spPr>
          <a:xfrm>
            <a:off x="1124645" y="1377864"/>
            <a:ext cx="1113262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čtěte smlouvy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cíl projektu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harmonogram a termíny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akceptační kritéria etap a projektu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výstupní dokumentace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servis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...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1" dirty="0">
                <a:latin typeface="+mn-lt"/>
              </a:rPr>
              <a:t>připravte se na kick-off meeting </a:t>
            </a:r>
            <a:r>
              <a:rPr lang="cs-CZ" sz="1400" dirty="0">
                <a:latin typeface="+mn-lt"/>
              </a:rPr>
              <a:t>(obecně choďte připravení) 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1" dirty="0">
                <a:latin typeface="+mn-lt"/>
              </a:rPr>
              <a:t>načerpejte v úvodních schůzkách maximum informací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1" dirty="0">
                <a:latin typeface="+mn-lt"/>
              </a:rPr>
              <a:t>nastavte formality: zápisy, schůzky, statusy, projektová knihovna, …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1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1" dirty="0">
              <a:latin typeface="+mn-lt"/>
            </a:endParaRPr>
          </a:p>
          <a:p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pic>
        <p:nvPicPr>
          <p:cNvPr id="8" name="Obrázek 7" descr="Obsah obrázku text, podepsat, hodiny&#10;&#10;Popis byl vytvořen automaticky">
            <a:extLst>
              <a:ext uri="{FF2B5EF4-FFF2-40B4-BE49-F238E27FC236}">
                <a16:creationId xmlns:a16="http://schemas.microsoft.com/office/drawing/2014/main" id="{0A41A860-4A28-4DD8-8533-972C69BA2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95" y="1876772"/>
            <a:ext cx="1150908" cy="1150908"/>
          </a:xfrm>
          <a:prstGeom prst="rect">
            <a:avLst/>
          </a:prstGeom>
        </p:spPr>
      </p:pic>
      <p:pic>
        <p:nvPicPr>
          <p:cNvPr id="9" name="Obrázek 8" descr="Obsah obrázku talíř&#10;&#10;Popis byl vytvořen automaticky">
            <a:extLst>
              <a:ext uri="{FF2B5EF4-FFF2-40B4-BE49-F238E27FC236}">
                <a16:creationId xmlns:a16="http://schemas.microsoft.com/office/drawing/2014/main" id="{8DBE20E8-860B-4684-B98F-927863BA30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55" y="3890925"/>
            <a:ext cx="1571749" cy="1571749"/>
          </a:xfrm>
          <a:prstGeom prst="rect">
            <a:avLst/>
          </a:prstGeom>
        </p:spPr>
      </p:pic>
      <p:pic>
        <p:nvPicPr>
          <p:cNvPr id="11" name="Obrázek 10" descr="Obsah obrázku hračka, místnost&#10;&#10;Popis byl vytvořen automaticky">
            <a:extLst>
              <a:ext uri="{FF2B5EF4-FFF2-40B4-BE49-F238E27FC236}">
                <a16:creationId xmlns:a16="http://schemas.microsoft.com/office/drawing/2014/main" id="{82F88ED4-C93D-4177-BDE4-D7C923CBF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64" y="5084269"/>
            <a:ext cx="1366406" cy="13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98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Zajímavosti ke čtení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490766" y="4037519"/>
            <a:ext cx="11144973" cy="4694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3179-47EC-48B5-A37C-266220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37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168005-93E4-4FC5-8B43-63545F0C730A}"/>
              </a:ext>
            </a:extLst>
          </p:cNvPr>
          <p:cNvSpPr txBox="1"/>
          <p:nvPr/>
        </p:nvSpPr>
        <p:spPr>
          <a:xfrm>
            <a:off x="972870" y="1359863"/>
            <a:ext cx="11144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3"/>
              </a:rPr>
              <a:t>https://www.startupjobs.cz/en/newsroom/smlouva-o-dilo-z-pohledu-programatora-a-grafika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hlinkClick r:id="rId4"/>
              </a:rPr>
              <a:t>https://www.idnes.cz/ekonomika/domaci/financni-sprava-ibm-generalni-financni-reditelstvi-zakazka-konec.A190814_210434_ekonomika_chtl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hlinkClick r:id="rId5"/>
              </a:rPr>
              <a:t>https://www.potifob.cz/Klicove-zucastnene-strany-role-a-odpovednosti-na-projektu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hlinkClick r:id="rId6"/>
              </a:rPr>
              <a:t>https://devel.cz/otazka/sprava-vendors-a-pristupu-do-nich</a:t>
            </a:r>
            <a:r>
              <a:rPr lang="cs-CZ" sz="2400" dirty="0"/>
              <a:t> (příspěvek </a:t>
            </a:r>
            <a:r>
              <a:rPr lang="cs-CZ" sz="2400" i="1" dirty="0" err="1"/>
              <a:t>rmaslo</a:t>
            </a:r>
            <a:r>
              <a:rPr lang="cs-CZ" sz="2400" dirty="0"/>
              <a:t>)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570631AC-3123-4DEC-8266-2DE37ECE811B}"/>
              </a:ext>
            </a:extLst>
          </p:cNvPr>
          <p:cNvSpPr txBox="1">
            <a:spLocks/>
          </p:cNvSpPr>
          <p:nvPr/>
        </p:nvSpPr>
        <p:spPr>
          <a:xfrm>
            <a:off x="1125270" y="118694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92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pl-PL" dirty="0">
                <a:latin typeface="+mn-lt"/>
              </a:rPr>
              <a:t>Obchod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CABB7C2-465F-47E3-A7C4-74A32212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4</a:t>
            </a:fld>
            <a:endParaRPr lang="cs-CZ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640E724A-556E-4F2B-A31A-D6221326C3A7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978822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cs-CZ" sz="2400" dirty="0">
                <a:latin typeface="+mn-lt"/>
              </a:rPr>
              <a:t>typy veřejných zakázek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8775" algn="l"/>
              </a:tabLst>
            </a:pPr>
            <a:r>
              <a:rPr lang="cs-CZ" sz="1859" dirty="0">
                <a:latin typeface="+mn-lt"/>
              </a:rPr>
              <a:t>nadlimitní veřejné zakázky: prochází zadávacím řízením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8775" algn="l"/>
              </a:tabLst>
            </a:pPr>
            <a:r>
              <a:rPr lang="cs-CZ" sz="1859" dirty="0">
                <a:latin typeface="+mn-lt"/>
              </a:rPr>
              <a:t>podlimitní veřejné zakázky: prochází zadávacím řízením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8775" algn="l"/>
              </a:tabLst>
            </a:pPr>
            <a:r>
              <a:rPr lang="cs-CZ" sz="1859" dirty="0">
                <a:latin typeface="+mn-lt"/>
              </a:rPr>
              <a:t>veřejné zakázky malého rozsahu: nemusí procházet zadávacím řízením</a:t>
            </a:r>
            <a:endParaRPr lang="cs-CZ" sz="2400" dirty="0">
              <a:latin typeface="+mn-lt"/>
            </a:endParaRPr>
          </a:p>
          <a:p>
            <a:pPr marL="0" indent="0">
              <a:spcBef>
                <a:spcPts val="1200"/>
              </a:spcBef>
              <a:buNone/>
              <a:tabLst>
                <a:tab pos="358775" algn="l"/>
              </a:tabLst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cs-CZ" sz="2400" dirty="0">
                <a:latin typeface="+mn-lt"/>
              </a:rPr>
              <a:t>rozdíl v limitech mezi službami vs. stavebními pracemi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cs-CZ" sz="2400" dirty="0">
                <a:latin typeface="+mn-lt"/>
              </a:rPr>
              <a:t>rozdíl u sektorových zadavatelů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cs-CZ" sz="2400" dirty="0">
                <a:latin typeface="+mn-lt"/>
              </a:rPr>
              <a:t>existuje několik typů zadávacích řízení: otevřené řízení, užší řízení, …</a:t>
            </a:r>
          </a:p>
          <a:p>
            <a:pPr marL="0" indent="-8580">
              <a:spcBef>
                <a:spcPts val="1200"/>
              </a:spcBef>
              <a:buNone/>
              <a:tabLst>
                <a:tab pos="358775" algn="l"/>
              </a:tabLst>
            </a:pPr>
            <a:endParaRPr lang="cs-CZ" sz="2400" dirty="0">
              <a:latin typeface="+mj-lt"/>
            </a:endParaRPr>
          </a:p>
          <a:p>
            <a:pPr marL="0" indent="-8580">
              <a:spcBef>
                <a:spcPts val="1200"/>
              </a:spcBef>
              <a:buNone/>
              <a:tabLst>
                <a:tab pos="358775" algn="l"/>
              </a:tabLst>
            </a:pPr>
            <a:endParaRPr lang="cs-CZ" sz="2400" dirty="0">
              <a:latin typeface="+mj-lt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cs-CZ" sz="2400" dirty="0">
              <a:latin typeface="+mn-lt"/>
            </a:endParaRPr>
          </a:p>
          <a:p>
            <a:pPr marL="0" indent="0">
              <a:buNone/>
              <a:tabLst>
                <a:tab pos="358775" algn="l"/>
              </a:tabLst>
            </a:pPr>
            <a:endParaRPr lang="cs-CZ" sz="2400" dirty="0">
              <a:latin typeface="+mn-lt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AA17C58-5075-42D5-B89D-1F8E2795D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7"/>
          <a:stretch/>
        </p:blipFill>
        <p:spPr>
          <a:xfrm>
            <a:off x="9994709" y="0"/>
            <a:ext cx="2165541" cy="16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4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pl-PL" dirty="0">
                <a:latin typeface="+mn-lt"/>
              </a:rPr>
              <a:t>Obchod - proces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CABB7C2-465F-47E3-A7C4-74A32212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5</a:t>
            </a:fld>
            <a:endParaRPr lang="cs-CZ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640E724A-556E-4F2B-A31A-D6221326C3A7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978822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358775" algn="l"/>
              </a:tabLst>
            </a:pPr>
            <a:endParaRPr lang="cs-CZ" sz="2400" dirty="0">
              <a:latin typeface="+mn-lt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AA17C58-5075-42D5-B89D-1F8E2795D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7"/>
          <a:stretch/>
        </p:blipFill>
        <p:spPr>
          <a:xfrm>
            <a:off x="9994709" y="0"/>
            <a:ext cx="2165541" cy="1638943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DEE098B-D45A-4981-8E38-B065DF443C8B}"/>
              </a:ext>
            </a:extLst>
          </p:cNvPr>
          <p:cNvSpPr txBox="1">
            <a:spLocks/>
          </p:cNvSpPr>
          <p:nvPr/>
        </p:nvSpPr>
        <p:spPr>
          <a:xfrm>
            <a:off x="972245" y="1300087"/>
            <a:ext cx="978822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účast na soutěži či veřejné zakázce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doplňková jednání (například doplňující dotazy)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výběr Dodavatele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soulad s kritérii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hodnocení ceny, rozsah funkcionalit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technické a kvalitativní parametry či velikost a kvalifikace týmu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mohou být až stovky hodnotících položek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proces vyhodnocení bývá značně složitý a může dojít ke zrušení</a:t>
            </a:r>
            <a:endParaRPr lang="cs-CZ" sz="186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jednání s vybraným Dodavatelem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podepsání smlouvy</a:t>
            </a:r>
            <a:endParaRPr lang="cs-CZ" sz="2400" b="1" dirty="0">
              <a:latin typeface="+mn-lt"/>
            </a:endParaRPr>
          </a:p>
          <a:p>
            <a:pPr marL="0" indent="-8580">
              <a:spcBef>
                <a:spcPts val="1200"/>
              </a:spcBef>
              <a:buNone/>
              <a:tabLst>
                <a:tab pos="358775" algn="l"/>
              </a:tabLst>
            </a:pPr>
            <a:endParaRPr lang="cs-CZ" sz="2400" dirty="0">
              <a:latin typeface="+mj-lt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cs-CZ" sz="2400" dirty="0">
              <a:latin typeface="+mn-lt"/>
            </a:endParaRPr>
          </a:p>
          <a:p>
            <a:pPr marL="0" indent="0">
              <a:buNone/>
              <a:tabLst>
                <a:tab pos="358775" algn="l"/>
              </a:tabLst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47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Scénář projektu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054651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Firma, ve které pracujeme, v rámci otevřeného zadávacího řízení vyhrála zakázku na informační systém do úřadu státní správy. Fixní termín, rozsah i cena.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Jsme Hlavní dodavatelé (bez subdodavatelů).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Jedná se o pomezí </a:t>
            </a:r>
            <a:r>
              <a:rPr lang="cs-CZ" sz="2400" dirty="0" err="1">
                <a:latin typeface="+mn-lt"/>
              </a:rPr>
              <a:t>greenfield</a:t>
            </a:r>
            <a:r>
              <a:rPr lang="cs-CZ" sz="2400" dirty="0">
                <a:latin typeface="+mn-lt"/>
              </a:rPr>
              <a:t> a brownfield projektu. 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Vedeme Tým zodpovědný za dodávku tohoto systému.</a:t>
            </a: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71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Scénář projektu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054651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 marL="0" indent="0" algn="ctr">
              <a:buNone/>
            </a:pPr>
            <a:endParaRPr lang="cs-CZ" sz="2400" dirty="0">
              <a:latin typeface="+mn-lt"/>
            </a:endParaRPr>
          </a:p>
          <a:p>
            <a:pPr marL="0" indent="0" algn="ctr">
              <a:buNone/>
            </a:pPr>
            <a:endParaRPr lang="cs-CZ" sz="2400" dirty="0">
              <a:latin typeface="+mn-lt"/>
            </a:endParaRPr>
          </a:p>
          <a:p>
            <a:pPr marL="0" indent="0" algn="ctr">
              <a:buNone/>
            </a:pPr>
            <a:endParaRPr lang="cs-CZ" sz="2400" dirty="0">
              <a:latin typeface="+mn-lt"/>
            </a:endParaRPr>
          </a:p>
          <a:p>
            <a:pPr marL="0" indent="0" algn="ctr">
              <a:buNone/>
            </a:pPr>
            <a:r>
              <a:rPr lang="cs-CZ" sz="2400" dirty="0">
                <a:latin typeface="+mn-lt"/>
              </a:rPr>
              <a:t>přečtěte si prosím scénář projektu</a:t>
            </a:r>
          </a:p>
          <a:p>
            <a:pPr marL="0" indent="0" algn="ctr">
              <a:buNone/>
            </a:pPr>
            <a:r>
              <a:rPr lang="pl-PL" sz="2400" b="1" dirty="0">
                <a:latin typeface="+mn-lt"/>
              </a:rPr>
              <a:t>Projekt Integrace na Digitální Dopis</a:t>
            </a:r>
            <a:endParaRPr lang="cs-CZ" sz="2400" b="1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09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Čtěte smlouvy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+mn-lt"/>
              </a:rPr>
              <a:t>Smlouva o dílo</a:t>
            </a:r>
            <a:endParaRPr lang="cs-CZ" sz="2400" dirty="0">
              <a:latin typeface="+mn-lt"/>
            </a:endParaRP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předmětem </a:t>
            </a:r>
            <a:r>
              <a:rPr lang="cs-CZ" sz="1859" u="sng" dirty="0">
                <a:latin typeface="+mn-lt"/>
              </a:rPr>
              <a:t>smlouvy o dílo</a:t>
            </a:r>
            <a:r>
              <a:rPr lang="cs-CZ" sz="1859" dirty="0">
                <a:latin typeface="+mn-lt"/>
              </a:rPr>
              <a:t> je věc, která bude podle pokynů a představ Objednatele zhotovena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Zhotovitel se zavazuje provést dílo na své vlastní náklady a nebezpečí, a Objednatel se zavazuje toto dílo převzít a zaplatit za něj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Kupní smlouva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předmětem </a:t>
            </a:r>
            <a:r>
              <a:rPr lang="cs-CZ" sz="1860" u="sng" dirty="0">
                <a:latin typeface="+mn-lt"/>
              </a:rPr>
              <a:t>kupní smlouvy</a:t>
            </a:r>
            <a:r>
              <a:rPr lang="cs-CZ" sz="1860" dirty="0">
                <a:latin typeface="+mn-lt"/>
              </a:rPr>
              <a:t> jsou věci, které byly zhotoveny zpravidla ještě dříve než došlo k samotnému uzavření smlouvy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endParaRPr lang="cs-CZ" sz="186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Objednatel = Zákazník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Zhotovitel = Dodavatel (my)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endParaRPr lang="cs-CZ" sz="186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8</a:t>
            </a:fld>
            <a:endParaRPr lang="cs-CZ" dirty="0"/>
          </a:p>
        </p:txBody>
      </p:sp>
      <p:pic>
        <p:nvPicPr>
          <p:cNvPr id="3" name="Obrázek 2" descr="Obsah obrázku okno&#10;&#10;Popis byl vytvořen automaticky">
            <a:extLst>
              <a:ext uri="{FF2B5EF4-FFF2-40B4-BE49-F238E27FC236}">
                <a16:creationId xmlns:a16="http://schemas.microsoft.com/office/drawing/2014/main" id="{99256ADB-7038-4691-8C8A-3FC22BD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8" b="17201"/>
          <a:stretch/>
        </p:blipFill>
        <p:spPr>
          <a:xfrm rot="19620577">
            <a:off x="8236153" y="3855353"/>
            <a:ext cx="3245784" cy="25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153296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+mn-lt"/>
              </a:rPr>
              <a:t>Předmět smlouvy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vymezuje co má být dodáno (požadavky / rozsah), může popisovat technologie i postupy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 rozsáhlejších projektů dále upřesňováno v přílohách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často vágní zadání</a:t>
            </a: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Práva a povinnosti stran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součinnost Zákazníka, dodání podkladů (integrační vazby, barevná zadání, 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kladeny podmínky samozřejmě i na Dodavatele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bez sankcí za porušení bezzubé</a:t>
            </a: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Harmonogram a Termíny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nezbytné pro plánování projektu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smluvní pokuty za nedodržení harmonogramu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 případě, že hrozí prodleva, je zapotřebí řešit ihned (nikdy zpětně)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Smlouva o dílo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9</a:t>
            </a:fld>
            <a:endParaRPr lang="cs-CZ" dirty="0"/>
          </a:p>
        </p:txBody>
      </p:sp>
      <p:pic>
        <p:nvPicPr>
          <p:cNvPr id="6" name="Obrázek 5" descr="Obsah obrázku text, podepsat, hodiny&#10;&#10;Popis byl vytvořen automaticky">
            <a:extLst>
              <a:ext uri="{FF2B5EF4-FFF2-40B4-BE49-F238E27FC236}">
                <a16:creationId xmlns:a16="http://schemas.microsoft.com/office/drawing/2014/main" id="{870E052A-3ED1-4584-AA15-C9CD6E719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74" y="4087967"/>
            <a:ext cx="2151464" cy="21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53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dnikové informační systémy.potx" id="{BDE8C8DB-F381-4450-A5A8-8CF56974321A}" vid="{EB713D19-C62F-4510-8BF6-AA145A0ADA0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Podnikové informační systémy</Template>
  <TotalTime>3173</TotalTime>
  <Words>2020</Words>
  <Application>Microsoft Macintosh PowerPoint</Application>
  <PresentationFormat>Vlastní</PresentationFormat>
  <Paragraphs>567</Paragraphs>
  <Slides>37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Courier New</vt:lpstr>
      <vt:lpstr>Motiv Office</vt:lpstr>
      <vt:lpstr>Podnikové informační systémy</vt:lpstr>
      <vt:lpstr>2. SEMINÁŘ  26.02.2025 (LS 2024/2025)</vt:lpstr>
      <vt:lpstr>Obchod</vt:lpstr>
      <vt:lpstr>Obchod</vt:lpstr>
      <vt:lpstr>Obchod - proces</vt:lpstr>
      <vt:lpstr>Scénář projektu</vt:lpstr>
      <vt:lpstr>Scénář projektu</vt:lpstr>
      <vt:lpstr>Čtěte smlouvy</vt:lpstr>
      <vt:lpstr>Smlouva o dílo</vt:lpstr>
      <vt:lpstr>Smlouva o dílo</vt:lpstr>
      <vt:lpstr>Smlouva o dílo</vt:lpstr>
      <vt:lpstr>Smlouva o dílo</vt:lpstr>
      <vt:lpstr>Smlouva o dílo</vt:lpstr>
      <vt:lpstr>Prezentace aplikace PowerPoint</vt:lpstr>
      <vt:lpstr>Kick-off meeting</vt:lpstr>
      <vt:lpstr>Kick-off meeting</vt:lpstr>
      <vt:lpstr>Kick-off meeting</vt:lpstr>
      <vt:lpstr>Kick-off meeting</vt:lpstr>
      <vt:lpstr>Kick-off meeting</vt:lpstr>
      <vt:lpstr>Kick-off meeting</vt:lpstr>
      <vt:lpstr>Kick-off meeting</vt:lpstr>
      <vt:lpstr>Kick-off meeting</vt:lpstr>
      <vt:lpstr>Kick-off meeting</vt:lpstr>
      <vt:lpstr>Kick-off meeting</vt:lpstr>
      <vt:lpstr>Kick-off meeting</vt:lpstr>
      <vt:lpstr>Kick-off meeting</vt:lpstr>
      <vt:lpstr>Kick-off meeting</vt:lpstr>
      <vt:lpstr>Kick-off meeting</vt:lpstr>
      <vt:lpstr>Kick-off meeting</vt:lpstr>
      <vt:lpstr>Kick-off meeting</vt:lpstr>
      <vt:lpstr>Kick-off meeting</vt:lpstr>
      <vt:lpstr>Zápis ze statusu / schůzky</vt:lpstr>
      <vt:lpstr>Komunikační matice</vt:lpstr>
      <vt:lpstr>1. projektový úkol: Kick-off prezentace u Zákazníka</vt:lpstr>
      <vt:lpstr>1. projektový úkol: Kick-off prezentace u Zákazníka</vt:lpstr>
      <vt:lpstr>Shrnutí</vt:lpstr>
      <vt:lpstr>Zajímavosti ke čtení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informační systémy</dc:title>
  <dc:creator>Petr Freiberg</dc:creator>
  <cp:lastModifiedBy>Petr Freiberg</cp:lastModifiedBy>
  <cp:revision>352</cp:revision>
  <dcterms:created xsi:type="dcterms:W3CDTF">2020-01-16T18:57:16Z</dcterms:created>
  <dcterms:modified xsi:type="dcterms:W3CDTF">2025-02-26T11:03:02Z</dcterms:modified>
</cp:coreProperties>
</file>