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5"/>
  </p:notesMasterIdLst>
  <p:sldIdLst>
    <p:sldId id="258" r:id="rId2"/>
    <p:sldId id="256" r:id="rId3"/>
    <p:sldId id="261" r:id="rId4"/>
    <p:sldId id="262" r:id="rId5"/>
    <p:sldId id="263" r:id="rId6"/>
    <p:sldId id="266" r:id="rId7"/>
    <p:sldId id="274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302" r:id="rId18"/>
    <p:sldId id="289" r:id="rId19"/>
    <p:sldId id="287" r:id="rId20"/>
    <p:sldId id="285" r:id="rId21"/>
    <p:sldId id="291" r:id="rId22"/>
    <p:sldId id="290" r:id="rId23"/>
    <p:sldId id="292" r:id="rId24"/>
    <p:sldId id="267" r:id="rId25"/>
    <p:sldId id="269" r:id="rId26"/>
    <p:sldId id="270" r:id="rId27"/>
    <p:sldId id="271" r:id="rId28"/>
    <p:sldId id="293" r:id="rId29"/>
    <p:sldId id="295" r:id="rId30"/>
    <p:sldId id="296" r:id="rId31"/>
    <p:sldId id="286" r:id="rId32"/>
    <p:sldId id="300" r:id="rId33"/>
    <p:sldId id="301" r:id="rId34"/>
  </p:sldIdLst>
  <p:sldSz cx="12160250" cy="6840538"/>
  <p:notesSz cx="6858000" cy="9144000"/>
  <p:defaultTextStyle>
    <a:defPPr>
      <a:defRPr lang="cs-CZ"/>
    </a:defPPr>
    <a:lvl1pPr marL="0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1pPr>
    <a:lvl2pPr marL="452537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2pPr>
    <a:lvl3pPr marL="905073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3pPr>
    <a:lvl4pPr marL="1357610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4pPr>
    <a:lvl5pPr marL="1810146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5pPr>
    <a:lvl6pPr marL="2262683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6pPr>
    <a:lvl7pPr marL="2715219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7pPr>
    <a:lvl8pPr marL="3167756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8pPr>
    <a:lvl9pPr marL="3620292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4">
          <p15:clr>
            <a:srgbClr val="A4A3A4"/>
          </p15:clr>
        </p15:guide>
        <p15:guide id="2" pos="383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D4E2"/>
    <a:srgbClr val="E7EBF1"/>
    <a:srgbClr val="EE83F1"/>
    <a:srgbClr val="006B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02" autoAdjust="0"/>
    <p:restoredTop sz="82329" autoAdjust="0"/>
  </p:normalViewPr>
  <p:slideViewPr>
    <p:cSldViewPr snapToGrid="0">
      <p:cViewPr varScale="1">
        <p:scale>
          <a:sx n="104" d="100"/>
          <a:sy n="104" d="100"/>
        </p:scale>
        <p:origin x="1768" y="184"/>
      </p:cViewPr>
      <p:guideLst>
        <p:guide orient="horz" pos="2154"/>
        <p:guide pos="383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DC1901-92BB-4FDD-BA03-8B5D36861ACA}" type="datetimeFigureOut">
              <a:rPr lang="cs-CZ" smtClean="0"/>
              <a:t>20.02.2025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8EE4EC-FC1D-4A5C-A5BA-DA124659C1D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64033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872312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304323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601105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010422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13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199354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14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608876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15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486129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16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039562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17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277560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18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702934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19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03761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529979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20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258425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21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78073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22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764257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23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0467921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24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1948859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25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3079272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26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0451261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27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1627203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28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1538460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29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453514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7820947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30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985615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31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0437290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32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8503197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33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720701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455041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586733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877119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482330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126127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21018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9305" y="6450675"/>
            <a:ext cx="9242264" cy="216000"/>
          </a:xfrm>
        </p:spPr>
        <p:txBody>
          <a:bodyPr/>
          <a:lstStyle/>
          <a:p>
            <a:pPr algn="ctr"/>
            <a:r>
              <a:rPr lang="cs-CZ" dirty="0"/>
              <a:t>autor prezentace, datum prezentace, univerzitní oddělení, fakulta, adresa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200" y="2898000"/>
            <a:ext cx="3341877" cy="1030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570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2870" y="1980001"/>
            <a:ext cx="10215134" cy="1612866"/>
          </a:xfrm>
        </p:spPr>
        <p:txBody>
          <a:bodyPr anchor="t">
            <a:normAutofit/>
          </a:bodyPr>
          <a:lstStyle>
            <a:lvl1pPr algn="l">
              <a:defRPr sz="3513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2870" y="3592866"/>
            <a:ext cx="10215134" cy="1552712"/>
          </a:xfrm>
        </p:spPr>
        <p:txBody>
          <a:bodyPr/>
          <a:lstStyle>
            <a:lvl1pPr marL="0" indent="0" algn="l">
              <a:buNone/>
              <a:defRPr sz="3192">
                <a:solidFill>
                  <a:schemeClr val="accent2"/>
                </a:solidFill>
              </a:defRPr>
            </a:lvl1pPr>
            <a:lvl2pPr marL="608008" indent="0" algn="ctr">
              <a:buNone/>
              <a:defRPr sz="2659"/>
            </a:lvl2pPr>
            <a:lvl3pPr marL="1216015" indent="0" algn="ctr">
              <a:buNone/>
              <a:defRPr sz="2394"/>
            </a:lvl3pPr>
            <a:lvl4pPr marL="1824024" indent="0" algn="ctr">
              <a:buNone/>
              <a:defRPr sz="2128"/>
            </a:lvl4pPr>
            <a:lvl5pPr marL="2432032" indent="0" algn="ctr">
              <a:buNone/>
              <a:defRPr sz="2128"/>
            </a:lvl5pPr>
            <a:lvl6pPr marL="3040039" indent="0" algn="ctr">
              <a:buNone/>
              <a:defRPr sz="2128"/>
            </a:lvl6pPr>
            <a:lvl7pPr marL="3648047" indent="0" algn="ctr">
              <a:buNone/>
              <a:defRPr sz="2128"/>
            </a:lvl7pPr>
            <a:lvl8pPr marL="4256056" indent="0" algn="ctr">
              <a:buNone/>
              <a:defRPr sz="2128"/>
            </a:lvl8pPr>
            <a:lvl9pPr marL="4864063" indent="0" algn="ctr">
              <a:buNone/>
              <a:defRPr sz="2128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autor prezentace, datum prezentace, univerzitní oddělení, fakulta, adresa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51721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2870" y="4380949"/>
            <a:ext cx="10215134" cy="982528"/>
          </a:xfrm>
        </p:spPr>
        <p:txBody>
          <a:bodyPr anchor="t">
            <a:normAutofit/>
          </a:bodyPr>
          <a:lstStyle>
            <a:lvl1pPr algn="ctr">
              <a:defRPr sz="3513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2870" y="5363480"/>
            <a:ext cx="10215134" cy="945883"/>
          </a:xfrm>
        </p:spPr>
        <p:txBody>
          <a:bodyPr/>
          <a:lstStyle>
            <a:lvl1pPr marL="0" indent="0" algn="ctr">
              <a:buNone/>
              <a:defRPr sz="3192">
                <a:solidFill>
                  <a:schemeClr val="accent2"/>
                </a:solidFill>
              </a:defRPr>
            </a:lvl1pPr>
            <a:lvl2pPr marL="608008" indent="0" algn="ctr">
              <a:buNone/>
              <a:defRPr sz="2659"/>
            </a:lvl2pPr>
            <a:lvl3pPr marL="1216015" indent="0" algn="ctr">
              <a:buNone/>
              <a:defRPr sz="2394"/>
            </a:lvl3pPr>
            <a:lvl4pPr marL="1824024" indent="0" algn="ctr">
              <a:buNone/>
              <a:defRPr sz="2128"/>
            </a:lvl4pPr>
            <a:lvl5pPr marL="2432032" indent="0" algn="ctr">
              <a:buNone/>
              <a:defRPr sz="2128"/>
            </a:lvl5pPr>
            <a:lvl6pPr marL="3040039" indent="0" algn="ctr">
              <a:buNone/>
              <a:defRPr sz="2128"/>
            </a:lvl6pPr>
            <a:lvl7pPr marL="3648047" indent="0" algn="ctr">
              <a:buNone/>
              <a:defRPr sz="2128"/>
            </a:lvl7pPr>
            <a:lvl8pPr marL="4256056" indent="0" algn="ctr">
              <a:buNone/>
              <a:defRPr sz="2128"/>
            </a:lvl8pPr>
            <a:lvl9pPr marL="4864063" indent="0" algn="ctr">
              <a:buNone/>
              <a:defRPr sz="2128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9305" y="6450675"/>
            <a:ext cx="9242264" cy="216000"/>
          </a:xfrm>
        </p:spPr>
        <p:txBody>
          <a:bodyPr/>
          <a:lstStyle/>
          <a:p>
            <a:pPr algn="ctr"/>
            <a:r>
              <a:rPr lang="cs-CZ" dirty="0"/>
              <a:t>autor prezentace, datum prezentace, univerzitní oddělení, fakulta, adresa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947" y="1260000"/>
            <a:ext cx="2202979" cy="1824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240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autor prezentace, datum prezentace, univerzitní oddělení, fakulta, adresa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75349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2870" y="2462400"/>
            <a:ext cx="4895025" cy="38988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2979" y="2462400"/>
            <a:ext cx="4895025" cy="38988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autor prezentace, datum prezentace, univerzitní oddělení, fakulta, adresa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72382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2870" y="1620000"/>
            <a:ext cx="10215134" cy="748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870" y="2368800"/>
            <a:ext cx="4893536" cy="693376"/>
          </a:xfrm>
        </p:spPr>
        <p:txBody>
          <a:bodyPr anchor="b"/>
          <a:lstStyle>
            <a:lvl1pPr marL="0" indent="0">
              <a:buNone/>
              <a:defRPr sz="3192" b="1"/>
            </a:lvl1pPr>
            <a:lvl2pPr marL="608008" indent="0">
              <a:buNone/>
              <a:defRPr sz="2659" b="1"/>
            </a:lvl2pPr>
            <a:lvl3pPr marL="1216015" indent="0">
              <a:buNone/>
              <a:defRPr sz="2394" b="1"/>
            </a:lvl3pPr>
            <a:lvl4pPr marL="1824024" indent="0">
              <a:buNone/>
              <a:defRPr sz="2128" b="1"/>
            </a:lvl4pPr>
            <a:lvl5pPr marL="2432032" indent="0">
              <a:buNone/>
              <a:defRPr sz="2128" b="1"/>
            </a:lvl5pPr>
            <a:lvl6pPr marL="3040039" indent="0">
              <a:buNone/>
              <a:defRPr sz="2128" b="1"/>
            </a:lvl6pPr>
            <a:lvl7pPr marL="3648047" indent="0">
              <a:buNone/>
              <a:defRPr sz="2128" b="1"/>
            </a:lvl7pPr>
            <a:lvl8pPr marL="4256056" indent="0">
              <a:buNone/>
              <a:defRPr sz="2128" b="1"/>
            </a:lvl8pPr>
            <a:lvl9pPr marL="4864063" indent="0">
              <a:buNone/>
              <a:defRPr sz="2128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2870" y="3151650"/>
            <a:ext cx="4893536" cy="320955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468" y="2368800"/>
            <a:ext cx="4893536" cy="693376"/>
          </a:xfrm>
        </p:spPr>
        <p:txBody>
          <a:bodyPr anchor="b"/>
          <a:lstStyle>
            <a:lvl1pPr marL="0" indent="0">
              <a:buNone/>
              <a:defRPr sz="3192" b="1"/>
            </a:lvl1pPr>
            <a:lvl2pPr marL="608008" indent="0">
              <a:buNone/>
              <a:defRPr sz="2659" b="1"/>
            </a:lvl2pPr>
            <a:lvl3pPr marL="1216015" indent="0">
              <a:buNone/>
              <a:defRPr sz="2394" b="1"/>
            </a:lvl3pPr>
            <a:lvl4pPr marL="1824024" indent="0">
              <a:buNone/>
              <a:defRPr sz="2128" b="1"/>
            </a:lvl4pPr>
            <a:lvl5pPr marL="2432032" indent="0">
              <a:buNone/>
              <a:defRPr sz="2128" b="1"/>
            </a:lvl5pPr>
            <a:lvl6pPr marL="3040039" indent="0">
              <a:buNone/>
              <a:defRPr sz="2128" b="1"/>
            </a:lvl6pPr>
            <a:lvl7pPr marL="3648047" indent="0">
              <a:buNone/>
              <a:defRPr sz="2128" b="1"/>
            </a:lvl7pPr>
            <a:lvl8pPr marL="4256056" indent="0">
              <a:buNone/>
              <a:defRPr sz="2128" b="1"/>
            </a:lvl8pPr>
            <a:lvl9pPr marL="4864063" indent="0">
              <a:buNone/>
              <a:defRPr sz="2128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468" y="3151650"/>
            <a:ext cx="4893536" cy="320955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autor prezentace, datum prezentace, univerzitní oddělení, fakulta, adresa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11271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autor prezentace, datum prezentace, univerzitní oddělení, fakulta, adresa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72472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autor prezentace, datum prezentace, univerzitní oddělení, fakulta, adresa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2811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2870" y="1620000"/>
            <a:ext cx="4059167" cy="748800"/>
          </a:xfrm>
        </p:spPr>
        <p:txBody>
          <a:bodyPr anchor="b">
            <a:normAutofit/>
          </a:bodyPr>
          <a:lstStyle>
            <a:lvl1pPr>
              <a:defRPr sz="3513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69690" y="1620000"/>
            <a:ext cx="6018314" cy="4733283"/>
          </a:xfrm>
        </p:spPr>
        <p:txBody>
          <a:bodyPr>
            <a:normAutofit/>
          </a:bodyPr>
          <a:lstStyle>
            <a:lvl1pPr>
              <a:defRPr sz="3243"/>
            </a:lvl1pPr>
            <a:lvl2pPr>
              <a:defRPr sz="2702"/>
            </a:lvl2pPr>
            <a:lvl3pPr>
              <a:defRPr sz="2432"/>
            </a:lvl3pPr>
            <a:lvl4pPr>
              <a:defRPr sz="2162"/>
            </a:lvl4pPr>
            <a:lvl5pPr>
              <a:defRPr sz="2162"/>
            </a:lvl5pPr>
            <a:lvl6pPr>
              <a:defRPr sz="2659"/>
            </a:lvl6pPr>
            <a:lvl7pPr>
              <a:defRPr sz="2659"/>
            </a:lvl7pPr>
            <a:lvl8pPr>
              <a:defRPr sz="2659"/>
            </a:lvl8pPr>
            <a:lvl9pPr>
              <a:defRPr sz="2659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2870" y="2458274"/>
            <a:ext cx="4059167" cy="3902926"/>
          </a:xfrm>
        </p:spPr>
        <p:txBody>
          <a:bodyPr/>
          <a:lstStyle>
            <a:lvl1pPr marL="0" indent="0">
              <a:buNone/>
              <a:defRPr sz="2128"/>
            </a:lvl1pPr>
            <a:lvl2pPr marL="608008" indent="0">
              <a:buNone/>
              <a:defRPr sz="1862"/>
            </a:lvl2pPr>
            <a:lvl3pPr marL="1216015" indent="0">
              <a:buNone/>
              <a:defRPr sz="1596"/>
            </a:lvl3pPr>
            <a:lvl4pPr marL="1824024" indent="0">
              <a:buNone/>
              <a:defRPr sz="1330"/>
            </a:lvl4pPr>
            <a:lvl5pPr marL="2432032" indent="0">
              <a:buNone/>
              <a:defRPr sz="1330"/>
            </a:lvl5pPr>
            <a:lvl6pPr marL="3040039" indent="0">
              <a:buNone/>
              <a:defRPr sz="1330"/>
            </a:lvl6pPr>
            <a:lvl7pPr marL="3648047" indent="0">
              <a:buNone/>
              <a:defRPr sz="1330"/>
            </a:lvl7pPr>
            <a:lvl8pPr marL="4256056" indent="0">
              <a:buNone/>
              <a:defRPr sz="1330"/>
            </a:lvl8pPr>
            <a:lvl9pPr marL="4864063" indent="0">
              <a:buNone/>
              <a:defRPr sz="133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autor prezentace, datum prezentace, univerzitní oddělení, fakulta, adresa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28856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2870" y="1620000"/>
            <a:ext cx="10215134" cy="74808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870" y="2460570"/>
            <a:ext cx="10215134" cy="389866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72870" y="6450675"/>
            <a:ext cx="9619119" cy="216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35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autor prezentace, datum prezentace, univerzitní oddělení, fakulta, adresa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60473" y="6450675"/>
            <a:ext cx="427532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35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03B6205-E093-439F-9685-8F7A4FC3F425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872" y="540003"/>
            <a:ext cx="2560443" cy="710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032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3" r:id="rId2"/>
    <p:sldLayoutId id="2147483685" r:id="rId3"/>
    <p:sldLayoutId id="2147483674" r:id="rId4"/>
    <p:sldLayoutId id="2147483676" r:id="rId5"/>
    <p:sldLayoutId id="2147483677" r:id="rId6"/>
    <p:sldLayoutId id="2147483678" r:id="rId7"/>
    <p:sldLayoutId id="2147483679" r:id="rId8"/>
    <p:sldLayoutId id="2147483680" r:id="rId9"/>
  </p:sldLayoutIdLst>
  <p:hf hdr="0" ftr="0" dt="0"/>
  <p:txStyles>
    <p:titleStyle>
      <a:lvl1pPr algn="l" defTabSz="1216015" rtl="0" eaLnBrk="1" latinLnBrk="0" hangingPunct="1">
        <a:lnSpc>
          <a:spcPct val="100000"/>
        </a:lnSpc>
        <a:spcBef>
          <a:spcPct val="0"/>
        </a:spcBef>
        <a:buNone/>
        <a:defRPr sz="3513" b="1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60365" indent="-360365" algn="l" defTabSz="1216015" rtl="0" eaLnBrk="1" latinLnBrk="0" hangingPunct="1">
        <a:lnSpc>
          <a:spcPct val="100000"/>
        </a:lnSpc>
        <a:spcBef>
          <a:spcPts val="1330"/>
        </a:spcBef>
        <a:buFont typeface="Arial" panose="020B0604020202020204" pitchFamily="34" charset="0"/>
        <a:buChar char="−"/>
        <a:defRPr sz="2702" kern="120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29310" indent="-368945" algn="l" defTabSz="1216015" rtl="0" eaLnBrk="1" latinLnBrk="0" hangingPunct="1">
        <a:lnSpc>
          <a:spcPct val="100000"/>
        </a:lnSpc>
        <a:spcBef>
          <a:spcPts val="665"/>
        </a:spcBef>
        <a:buFont typeface="Arial" panose="020B0604020202020204" pitchFamily="34" charset="0"/>
        <a:buChar char="−"/>
        <a:defRPr sz="2432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089675" indent="-360365" algn="l" defTabSz="1216015" rtl="0" eaLnBrk="1" latinLnBrk="0" hangingPunct="1">
        <a:lnSpc>
          <a:spcPct val="100000"/>
        </a:lnSpc>
        <a:spcBef>
          <a:spcPts val="665"/>
        </a:spcBef>
        <a:buFont typeface="Arial" panose="020B0604020202020204" pitchFamily="34" charset="0"/>
        <a:buChar char="−"/>
        <a:defRPr sz="2162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447896" indent="-358221" algn="l" defTabSz="1216015" rtl="0" eaLnBrk="1" latinLnBrk="0" hangingPunct="1">
        <a:lnSpc>
          <a:spcPct val="100000"/>
        </a:lnSpc>
        <a:spcBef>
          <a:spcPts val="665"/>
        </a:spcBef>
        <a:buFont typeface="Arial" panose="020B0604020202020204" pitchFamily="34" charset="0"/>
        <a:buChar char="−"/>
        <a:defRPr sz="1892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18985" indent="-371091" algn="l" defTabSz="1216015" rtl="0" eaLnBrk="1" latinLnBrk="0" hangingPunct="1">
        <a:lnSpc>
          <a:spcPct val="100000"/>
        </a:lnSpc>
        <a:spcBef>
          <a:spcPts val="665"/>
        </a:spcBef>
        <a:buFont typeface="Arial" panose="020B0604020202020204" pitchFamily="34" charset="0"/>
        <a:buChar char="−"/>
        <a:defRPr sz="1892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344043" indent="-304004" algn="l" defTabSz="1216015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394" kern="1200">
          <a:solidFill>
            <a:schemeClr val="tx1"/>
          </a:solidFill>
          <a:latin typeface="+mn-lt"/>
          <a:ea typeface="+mn-ea"/>
          <a:cs typeface="+mn-cs"/>
        </a:defRPr>
      </a:lvl6pPr>
      <a:lvl7pPr marL="3952052" indent="-304004" algn="l" defTabSz="1216015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394" kern="1200">
          <a:solidFill>
            <a:schemeClr val="tx1"/>
          </a:solidFill>
          <a:latin typeface="+mn-lt"/>
          <a:ea typeface="+mn-ea"/>
          <a:cs typeface="+mn-cs"/>
        </a:defRPr>
      </a:lvl7pPr>
      <a:lvl8pPr marL="4560059" indent="-304004" algn="l" defTabSz="1216015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394" kern="1200">
          <a:solidFill>
            <a:schemeClr val="tx1"/>
          </a:solidFill>
          <a:latin typeface="+mn-lt"/>
          <a:ea typeface="+mn-ea"/>
          <a:cs typeface="+mn-cs"/>
        </a:defRPr>
      </a:lvl8pPr>
      <a:lvl9pPr marL="5168067" indent="-304004" algn="l" defTabSz="1216015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39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6015" rtl="0" eaLnBrk="1" latinLnBrk="0" hangingPunct="1">
        <a:defRPr sz="2394" kern="1200">
          <a:solidFill>
            <a:schemeClr val="tx1"/>
          </a:solidFill>
          <a:latin typeface="+mn-lt"/>
          <a:ea typeface="+mn-ea"/>
          <a:cs typeface="+mn-cs"/>
        </a:defRPr>
      </a:lvl1pPr>
      <a:lvl2pPr marL="608008" algn="l" defTabSz="1216015" rtl="0" eaLnBrk="1" latinLnBrk="0" hangingPunct="1">
        <a:defRPr sz="2394" kern="1200">
          <a:solidFill>
            <a:schemeClr val="tx1"/>
          </a:solidFill>
          <a:latin typeface="+mn-lt"/>
          <a:ea typeface="+mn-ea"/>
          <a:cs typeface="+mn-cs"/>
        </a:defRPr>
      </a:lvl2pPr>
      <a:lvl3pPr marL="1216015" algn="l" defTabSz="1216015" rtl="0" eaLnBrk="1" latinLnBrk="0" hangingPunct="1">
        <a:defRPr sz="2394" kern="1200">
          <a:solidFill>
            <a:schemeClr val="tx1"/>
          </a:solidFill>
          <a:latin typeface="+mn-lt"/>
          <a:ea typeface="+mn-ea"/>
          <a:cs typeface="+mn-cs"/>
        </a:defRPr>
      </a:lvl3pPr>
      <a:lvl4pPr marL="1824024" algn="l" defTabSz="1216015" rtl="0" eaLnBrk="1" latinLnBrk="0" hangingPunct="1">
        <a:defRPr sz="2394" kern="1200">
          <a:solidFill>
            <a:schemeClr val="tx1"/>
          </a:solidFill>
          <a:latin typeface="+mn-lt"/>
          <a:ea typeface="+mn-ea"/>
          <a:cs typeface="+mn-cs"/>
        </a:defRPr>
      </a:lvl4pPr>
      <a:lvl5pPr marL="2432032" algn="l" defTabSz="1216015" rtl="0" eaLnBrk="1" latinLnBrk="0" hangingPunct="1">
        <a:defRPr sz="2394" kern="1200">
          <a:solidFill>
            <a:schemeClr val="tx1"/>
          </a:solidFill>
          <a:latin typeface="+mn-lt"/>
          <a:ea typeface="+mn-ea"/>
          <a:cs typeface="+mn-cs"/>
        </a:defRPr>
      </a:lvl5pPr>
      <a:lvl6pPr marL="3040039" algn="l" defTabSz="1216015" rtl="0" eaLnBrk="1" latinLnBrk="0" hangingPunct="1">
        <a:defRPr sz="2394" kern="1200">
          <a:solidFill>
            <a:schemeClr val="tx1"/>
          </a:solidFill>
          <a:latin typeface="+mn-lt"/>
          <a:ea typeface="+mn-ea"/>
          <a:cs typeface="+mn-cs"/>
        </a:defRPr>
      </a:lvl6pPr>
      <a:lvl7pPr marL="3648047" algn="l" defTabSz="1216015" rtl="0" eaLnBrk="1" latinLnBrk="0" hangingPunct="1">
        <a:defRPr sz="2394" kern="1200">
          <a:solidFill>
            <a:schemeClr val="tx1"/>
          </a:solidFill>
          <a:latin typeface="+mn-lt"/>
          <a:ea typeface="+mn-ea"/>
          <a:cs typeface="+mn-cs"/>
        </a:defRPr>
      </a:lvl7pPr>
      <a:lvl8pPr marL="4256056" algn="l" defTabSz="1216015" rtl="0" eaLnBrk="1" latinLnBrk="0" hangingPunct="1">
        <a:defRPr sz="2394" kern="1200">
          <a:solidFill>
            <a:schemeClr val="tx1"/>
          </a:solidFill>
          <a:latin typeface="+mn-lt"/>
          <a:ea typeface="+mn-ea"/>
          <a:cs typeface="+mn-cs"/>
        </a:defRPr>
      </a:lvl8pPr>
      <a:lvl9pPr marL="4864063" algn="l" defTabSz="1216015" rtl="0" eaLnBrk="1" latinLnBrk="0" hangingPunct="1">
        <a:defRPr sz="239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4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oelonsoftware.com/2000/04/06/things-you-should-never-do-part-i/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9.xml"/><Relationship Id="rId5" Type="http://schemas.openxmlformats.org/officeDocument/2006/relationships/hyperlink" Target="https://mypmi.eu/2018/04/02/jak-se-zdolava-everest/" TargetMode="External"/><Relationship Id="rId4" Type="http://schemas.openxmlformats.org/officeDocument/2006/relationships/hyperlink" Target="https://blog.zvestov.cz/software%20development/2019/10/22/servisni-versus-produktova-firma.html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dirty="0">
                <a:latin typeface="+mn-lt"/>
              </a:rPr>
              <a:t>Podnikové informační systémy</a:t>
            </a:r>
            <a:endParaRPr lang="cs-CZ" sz="2700" dirty="0">
              <a:latin typeface="+mn-lt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sz="3200" dirty="0">
                <a:latin typeface="+mn-lt"/>
              </a:rPr>
              <a:t>KMI / POIS</a:t>
            </a:r>
            <a:endParaRPr lang="cs-CZ" dirty="0">
              <a:latin typeface="+mn-lt"/>
            </a:endParaRPr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97A1FBD3-261C-4DFC-A7FA-2E302E9C0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1</a:t>
            </a:fld>
            <a:endParaRPr lang="cs-CZ" dirty="0"/>
          </a:p>
        </p:txBody>
      </p:sp>
      <p:sp>
        <p:nvSpPr>
          <p:cNvPr id="10" name="Zástupný symbol pro zápatí 4">
            <a:extLst>
              <a:ext uri="{FF2B5EF4-FFF2-40B4-BE49-F238E27FC236}">
                <a16:creationId xmlns:a16="http://schemas.microsoft.com/office/drawing/2014/main" id="{039DC7F8-72C7-4A6C-A479-D6FC04900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59305" y="6450675"/>
            <a:ext cx="9242264" cy="216000"/>
          </a:xfrm>
        </p:spPr>
        <p:txBody>
          <a:bodyPr/>
          <a:lstStyle/>
          <a:p>
            <a:pPr algn="ctr"/>
            <a:r>
              <a:rPr lang="cs-CZ" dirty="0">
                <a:latin typeface="+mn-lt"/>
              </a:rPr>
              <a:t>Mgr. Petr Freiberg, Katedra informatiky</a:t>
            </a:r>
          </a:p>
        </p:txBody>
      </p:sp>
    </p:spTree>
    <p:extLst>
      <p:ext uri="{BB962C8B-B14F-4D97-AF65-F5344CB8AC3E}">
        <p14:creationId xmlns:p14="http://schemas.microsoft.com/office/powerpoint/2010/main" val="28741142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>
            <a:extLst>
              <a:ext uri="{FF2B5EF4-FFF2-40B4-BE49-F238E27FC236}">
                <a16:creationId xmlns:a16="http://schemas.microsoft.com/office/drawing/2014/main" id="{679D49BD-94F8-4E62-9E2B-2054D573E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870" y="193972"/>
            <a:ext cx="10215134" cy="748080"/>
          </a:xfrm>
        </p:spPr>
        <p:txBody>
          <a:bodyPr/>
          <a:lstStyle/>
          <a:p>
            <a:r>
              <a:rPr lang="cs-CZ" dirty="0">
                <a:latin typeface="+mn-lt"/>
              </a:rPr>
              <a:t>Dva hlavní typy informačních systémů</a:t>
            </a:r>
          </a:p>
        </p:txBody>
      </p:sp>
      <p:sp>
        <p:nvSpPr>
          <p:cNvPr id="11" name="Zástupný obsah 2">
            <a:extLst>
              <a:ext uri="{FF2B5EF4-FFF2-40B4-BE49-F238E27FC236}">
                <a16:creationId xmlns:a16="http://schemas.microsoft.com/office/drawing/2014/main" id="{3BD6D28C-FB9E-4F47-BCA1-6EED0A4DD8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2870" y="1034542"/>
            <a:ext cx="11187380" cy="5612024"/>
          </a:xfrm>
        </p:spPr>
        <p:txBody>
          <a:bodyPr>
            <a:normAutofit/>
          </a:bodyPr>
          <a:lstStyle/>
          <a:p>
            <a:pPr lvl="1">
              <a:buFontTx/>
              <a:buChar char="-"/>
            </a:pPr>
            <a:endParaRPr lang="cs-CZ" sz="1859" dirty="0">
              <a:latin typeface="+mn-lt"/>
            </a:endParaRPr>
          </a:p>
          <a:p>
            <a:pPr marL="360365" lvl="1" indent="0">
              <a:buNone/>
            </a:pPr>
            <a:endParaRPr lang="cs-CZ" sz="1859" dirty="0">
              <a:latin typeface="+mn-lt"/>
            </a:endParaRPr>
          </a:p>
          <a:p>
            <a:pPr>
              <a:buFontTx/>
              <a:buChar char="-"/>
            </a:pPr>
            <a:endParaRPr lang="cs-CZ" sz="2400" dirty="0">
              <a:latin typeface="+mn-lt"/>
            </a:endParaRPr>
          </a:p>
          <a:p>
            <a:pPr>
              <a:buFontTx/>
              <a:buChar char="-"/>
            </a:pPr>
            <a:endParaRPr lang="cs-CZ" sz="2400" dirty="0">
              <a:latin typeface="+mn-lt"/>
            </a:endParaRPr>
          </a:p>
          <a:p>
            <a:pPr>
              <a:buFontTx/>
              <a:buChar char="-"/>
            </a:pPr>
            <a:endParaRPr lang="cs-CZ" sz="2400" dirty="0">
              <a:latin typeface="+mn-lt"/>
            </a:endParaRPr>
          </a:p>
          <a:p>
            <a:pPr>
              <a:buFontTx/>
              <a:buChar char="-"/>
            </a:pPr>
            <a:endParaRPr lang="cs-CZ" sz="2400" dirty="0">
              <a:latin typeface="+mn-lt"/>
            </a:endParaRPr>
          </a:p>
          <a:p>
            <a:pPr>
              <a:buFontTx/>
              <a:buChar char="-"/>
            </a:pPr>
            <a:endParaRPr lang="cs-CZ" sz="2400" dirty="0">
              <a:latin typeface="+mn-lt"/>
            </a:endParaRPr>
          </a:p>
          <a:p>
            <a:pPr>
              <a:buFontTx/>
              <a:buChar char="-"/>
            </a:pPr>
            <a:endParaRPr lang="cs-CZ" sz="2400" dirty="0">
              <a:latin typeface="+mn-lt"/>
            </a:endParaRPr>
          </a:p>
          <a:p>
            <a:pPr>
              <a:buFontTx/>
              <a:buChar char="-"/>
            </a:pPr>
            <a:endParaRPr lang="cs-CZ" sz="2400" dirty="0">
              <a:latin typeface="+mn-lt"/>
            </a:endParaRPr>
          </a:p>
          <a:p>
            <a:pPr>
              <a:buFontTx/>
              <a:buChar char="-"/>
            </a:pPr>
            <a:endParaRPr lang="cs-CZ" sz="2400" dirty="0">
              <a:latin typeface="+mn-lt"/>
            </a:endParaRPr>
          </a:p>
          <a:p>
            <a:pPr>
              <a:buFontTx/>
              <a:buChar char="-"/>
            </a:pPr>
            <a:endParaRPr lang="cs-CZ" sz="2400" dirty="0">
              <a:latin typeface="+mn-lt"/>
            </a:endParaRPr>
          </a:p>
        </p:txBody>
      </p:sp>
      <p:pic>
        <p:nvPicPr>
          <p:cNvPr id="8" name="Obrázek 7" descr="Obsah obrázku kreslení&#10;&#10;Popis byl vytvořen automaticky">
            <a:extLst>
              <a:ext uri="{FF2B5EF4-FFF2-40B4-BE49-F238E27FC236}">
                <a16:creationId xmlns:a16="http://schemas.microsoft.com/office/drawing/2014/main" id="{4B2B5818-0AB8-4171-9AFC-298044FB60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9601"/>
            <a:ext cx="11904762" cy="4761905"/>
          </a:xfrm>
          <a:prstGeom prst="rect">
            <a:avLst/>
          </a:prstGeo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75654D86-C4A8-4E64-86D1-70F3CEB30CA1}"/>
              </a:ext>
            </a:extLst>
          </p:cNvPr>
          <p:cNvSpPr txBox="1"/>
          <p:nvPr/>
        </p:nvSpPr>
        <p:spPr>
          <a:xfrm>
            <a:off x="505279" y="1569026"/>
            <a:ext cx="503432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000" b="1" dirty="0"/>
              <a:t>Podnikové informační systémy</a:t>
            </a:r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1BFC3F76-20BC-47C9-9ECC-2F1A14F86BCA}"/>
              </a:ext>
            </a:extLst>
          </p:cNvPr>
          <p:cNvSpPr/>
          <p:nvPr/>
        </p:nvSpPr>
        <p:spPr>
          <a:xfrm>
            <a:off x="7164352" y="1569026"/>
            <a:ext cx="459452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3000" b="1" dirty="0"/>
              <a:t>Veřejné informační systémy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2C74060-8552-4BFD-B2B4-C27BA52C4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49348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>
            <a:extLst>
              <a:ext uri="{FF2B5EF4-FFF2-40B4-BE49-F238E27FC236}">
                <a16:creationId xmlns:a16="http://schemas.microsoft.com/office/drawing/2014/main" id="{679D49BD-94F8-4E62-9E2B-2054D573E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870" y="193972"/>
            <a:ext cx="10215134" cy="748080"/>
          </a:xfrm>
        </p:spPr>
        <p:txBody>
          <a:bodyPr/>
          <a:lstStyle/>
          <a:p>
            <a:r>
              <a:rPr lang="cs-CZ" dirty="0">
                <a:latin typeface="+mn-lt"/>
              </a:rPr>
              <a:t>Dva hlavní typy informačních systémů</a:t>
            </a:r>
          </a:p>
        </p:txBody>
      </p:sp>
      <p:sp>
        <p:nvSpPr>
          <p:cNvPr id="11" name="Zástupný obsah 2">
            <a:extLst>
              <a:ext uri="{FF2B5EF4-FFF2-40B4-BE49-F238E27FC236}">
                <a16:creationId xmlns:a16="http://schemas.microsoft.com/office/drawing/2014/main" id="{3BD6D28C-FB9E-4F47-BCA1-6EED0A4DD8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2870" y="1034542"/>
            <a:ext cx="11187380" cy="5612024"/>
          </a:xfrm>
        </p:spPr>
        <p:txBody>
          <a:bodyPr>
            <a:normAutofit/>
          </a:bodyPr>
          <a:lstStyle/>
          <a:p>
            <a:pPr lvl="1">
              <a:buFontTx/>
              <a:buChar char="-"/>
            </a:pPr>
            <a:endParaRPr lang="cs-CZ" sz="1859" dirty="0">
              <a:latin typeface="+mn-lt"/>
            </a:endParaRPr>
          </a:p>
          <a:p>
            <a:pPr marL="360365" lvl="1" indent="0">
              <a:buNone/>
            </a:pPr>
            <a:endParaRPr lang="cs-CZ" sz="1859" dirty="0">
              <a:latin typeface="+mn-lt"/>
            </a:endParaRPr>
          </a:p>
          <a:p>
            <a:pPr>
              <a:buFontTx/>
              <a:buChar char="-"/>
            </a:pPr>
            <a:endParaRPr lang="cs-CZ" sz="2400" dirty="0">
              <a:latin typeface="+mn-lt"/>
            </a:endParaRPr>
          </a:p>
          <a:p>
            <a:pPr>
              <a:buFontTx/>
              <a:buChar char="-"/>
            </a:pPr>
            <a:endParaRPr lang="cs-CZ" sz="2400" dirty="0">
              <a:latin typeface="+mn-lt"/>
            </a:endParaRPr>
          </a:p>
          <a:p>
            <a:pPr>
              <a:buFontTx/>
              <a:buChar char="-"/>
            </a:pPr>
            <a:endParaRPr lang="cs-CZ" sz="2400" dirty="0">
              <a:latin typeface="+mn-lt"/>
            </a:endParaRPr>
          </a:p>
          <a:p>
            <a:pPr>
              <a:buFontTx/>
              <a:buChar char="-"/>
            </a:pPr>
            <a:endParaRPr lang="cs-CZ" sz="2400" dirty="0">
              <a:latin typeface="+mn-lt"/>
            </a:endParaRPr>
          </a:p>
          <a:p>
            <a:pPr>
              <a:buFontTx/>
              <a:buChar char="-"/>
            </a:pPr>
            <a:endParaRPr lang="cs-CZ" sz="2400" dirty="0">
              <a:latin typeface="+mn-lt"/>
            </a:endParaRPr>
          </a:p>
          <a:p>
            <a:pPr marL="0" indent="0">
              <a:buNone/>
            </a:pPr>
            <a:endParaRPr lang="cs-CZ" sz="2400" dirty="0">
              <a:latin typeface="+mn-lt"/>
            </a:endParaRPr>
          </a:p>
          <a:p>
            <a:pPr>
              <a:buFontTx/>
              <a:buChar char="-"/>
            </a:pPr>
            <a:endParaRPr lang="cs-CZ" sz="2400" dirty="0">
              <a:latin typeface="+mn-lt"/>
            </a:endParaRPr>
          </a:p>
        </p:txBody>
      </p:sp>
      <p:sp>
        <p:nvSpPr>
          <p:cNvPr id="7" name="Zástupný obsah 2">
            <a:extLst>
              <a:ext uri="{FF2B5EF4-FFF2-40B4-BE49-F238E27FC236}">
                <a16:creationId xmlns:a16="http://schemas.microsoft.com/office/drawing/2014/main" id="{1B2D84B1-E359-4051-AF88-C8D5DF5D27F8}"/>
              </a:ext>
            </a:extLst>
          </p:cNvPr>
          <p:cNvSpPr txBox="1">
            <a:spLocks/>
          </p:cNvSpPr>
          <p:nvPr/>
        </p:nvSpPr>
        <p:spPr>
          <a:xfrm>
            <a:off x="972870" y="1127032"/>
            <a:ext cx="11187380" cy="56120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60365" indent="-360365" algn="l" defTabSz="1216015" rtl="0" eaLnBrk="1" latinLnBrk="0" hangingPunct="1">
              <a:lnSpc>
                <a:spcPct val="100000"/>
              </a:lnSpc>
              <a:spcBef>
                <a:spcPts val="1330"/>
              </a:spcBef>
              <a:buFont typeface="Arial" panose="020B0604020202020204" pitchFamily="34" charset="0"/>
              <a:buChar char="−"/>
              <a:defRPr sz="3243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29310" indent="-36894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70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89675" indent="-36036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43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47896" indent="-35822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18985" indent="-37109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44043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52052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0059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68067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Podnikové informační systémy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2000" dirty="0">
                <a:latin typeface="+mn-lt"/>
              </a:rPr>
              <a:t>Finance, plánování, výroba, marketing, HR, … (SAP, Oracle)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2000" dirty="0">
                <a:latin typeface="+mn-lt"/>
              </a:rPr>
              <a:t>Intranet pro zaměstnance (docházka, výplatní pásky, E-learning, FKSP, …)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2000" dirty="0">
                <a:latin typeface="+mn-lt"/>
              </a:rPr>
              <a:t>Spisová služba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2000" dirty="0">
                <a:latin typeface="+mn-lt"/>
              </a:rPr>
              <a:t>Specializované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2000" dirty="0">
                <a:latin typeface="+mn-lt"/>
              </a:rPr>
              <a:t>…</a:t>
            </a:r>
          </a:p>
          <a:p>
            <a:pPr lvl="1">
              <a:buFontTx/>
              <a:buChar char="-"/>
            </a:pPr>
            <a:endParaRPr lang="cs-CZ" sz="1859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Veřejné informační systémy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2000" dirty="0">
                <a:latin typeface="+mn-lt"/>
              </a:rPr>
              <a:t>Obchodní rejstřík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2000" dirty="0">
                <a:latin typeface="+mn-lt"/>
              </a:rPr>
              <a:t>Datové schránky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2000" dirty="0">
                <a:latin typeface="+mn-lt"/>
              </a:rPr>
              <a:t>Facebook, Twitter, YouTube, Wikipedia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2000" dirty="0">
                <a:latin typeface="+mn-lt"/>
              </a:rPr>
              <a:t>IDOS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2000" dirty="0">
                <a:latin typeface="+mn-lt"/>
              </a:rPr>
              <a:t>Portál Občana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2000" dirty="0">
                <a:latin typeface="+mn-lt"/>
              </a:rPr>
              <a:t>…</a:t>
            </a:r>
          </a:p>
          <a:p>
            <a:pPr>
              <a:buFontTx/>
              <a:buChar char="-"/>
            </a:pPr>
            <a:endParaRPr lang="cs-CZ" sz="2400" dirty="0">
              <a:latin typeface="+mn-lt"/>
            </a:endParaRPr>
          </a:p>
          <a:p>
            <a:pPr>
              <a:buFontTx/>
              <a:buChar char="-"/>
            </a:pPr>
            <a:endParaRPr lang="cs-CZ" sz="2400" dirty="0">
              <a:latin typeface="+mn-lt"/>
            </a:endParaRPr>
          </a:p>
          <a:p>
            <a:pPr>
              <a:buFontTx/>
              <a:buChar char="-"/>
            </a:pPr>
            <a:endParaRPr lang="cs-CZ" sz="2400" dirty="0">
              <a:latin typeface="+mn-lt"/>
            </a:endParaRPr>
          </a:p>
          <a:p>
            <a:pPr>
              <a:buFontTx/>
              <a:buChar char="-"/>
            </a:pPr>
            <a:endParaRPr lang="cs-CZ" sz="2400" dirty="0">
              <a:latin typeface="+mn-lt"/>
            </a:endParaRPr>
          </a:p>
          <a:p>
            <a:pPr>
              <a:buFontTx/>
              <a:buChar char="-"/>
            </a:pPr>
            <a:endParaRPr lang="cs-CZ" sz="2400" dirty="0">
              <a:latin typeface="+mn-lt"/>
            </a:endParaRPr>
          </a:p>
          <a:p>
            <a:pPr>
              <a:buFontTx/>
              <a:buChar char="-"/>
            </a:pPr>
            <a:endParaRPr lang="cs-CZ" sz="2400" dirty="0">
              <a:latin typeface="+mn-lt"/>
            </a:endParaRPr>
          </a:p>
          <a:p>
            <a:pPr>
              <a:buFontTx/>
              <a:buChar char="-"/>
            </a:pPr>
            <a:endParaRPr lang="cs-CZ" sz="2400" dirty="0">
              <a:latin typeface="+mn-lt"/>
            </a:endParaRPr>
          </a:p>
          <a:p>
            <a:pPr>
              <a:buFontTx/>
              <a:buChar char="-"/>
            </a:pPr>
            <a:endParaRPr lang="cs-CZ" sz="2400" dirty="0">
              <a:latin typeface="+mn-lt"/>
            </a:endParaRPr>
          </a:p>
          <a:p>
            <a:pPr>
              <a:buFontTx/>
              <a:buChar char="-"/>
            </a:pPr>
            <a:endParaRPr lang="cs-CZ" sz="2400" dirty="0">
              <a:latin typeface="+mn-lt"/>
            </a:endParaRP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939C6E6-E3C4-4A3A-AF2F-CEBFFBE45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386142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obsah 2">
            <a:extLst>
              <a:ext uri="{FF2B5EF4-FFF2-40B4-BE49-F238E27FC236}">
                <a16:creationId xmlns:a16="http://schemas.microsoft.com/office/drawing/2014/main" id="{1B2D84B1-E359-4051-AF88-C8D5DF5D27F8}"/>
              </a:ext>
            </a:extLst>
          </p:cNvPr>
          <p:cNvSpPr txBox="1">
            <a:spLocks/>
          </p:cNvSpPr>
          <p:nvPr/>
        </p:nvSpPr>
        <p:spPr>
          <a:xfrm>
            <a:off x="982641" y="1168951"/>
            <a:ext cx="11187380" cy="56120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60365" indent="-360365" algn="l" defTabSz="1216015" rtl="0" eaLnBrk="1" latinLnBrk="0" hangingPunct="1">
              <a:lnSpc>
                <a:spcPct val="100000"/>
              </a:lnSpc>
              <a:spcBef>
                <a:spcPts val="1330"/>
              </a:spcBef>
              <a:buFont typeface="Arial" panose="020B0604020202020204" pitchFamily="34" charset="0"/>
              <a:buChar char="−"/>
              <a:defRPr sz="3243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29310" indent="-36894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70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89675" indent="-36036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43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47896" indent="-35822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18985" indent="-37109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44043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52052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0059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68067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univerzální systémy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1860" dirty="0">
                <a:latin typeface="+mn-lt"/>
              </a:rPr>
              <a:t>obecný systém, který se přizpůsobuje prostředí zákazníka (konfiguračně, „ohýbáním funkcionalit“, …)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1860" dirty="0">
                <a:latin typeface="+mn-lt"/>
              </a:rPr>
              <a:t>implementuje buď samotný výrobce nebo jeho partnerská síť (příklad SAP Partner)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1860" dirty="0">
                <a:latin typeface="+mn-lt"/>
              </a:rPr>
              <a:t>nutnost kompromisu</a:t>
            </a:r>
          </a:p>
          <a:p>
            <a:pPr>
              <a:buFontTx/>
              <a:buChar char="-"/>
            </a:pPr>
            <a:endParaRPr lang="cs-CZ" sz="2401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2401" dirty="0">
                <a:latin typeface="+mn-lt"/>
              </a:rPr>
              <a:t>specializované systémy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1860" dirty="0">
                <a:latin typeface="+mn-lt"/>
              </a:rPr>
              <a:t>systém určený pro vybranou skupinu organizací (např. univerzity, nemocnice, …)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1860" dirty="0">
                <a:latin typeface="+mn-lt"/>
              </a:rPr>
              <a:t>přizpůsoben konkrétní problematice (doméně)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1860" dirty="0">
                <a:latin typeface="+mn-lt"/>
              </a:rPr>
              <a:t>nutnost kompromisu je menší, ale i organizace řešící stejnou problematikou se liší</a:t>
            </a:r>
          </a:p>
          <a:p>
            <a:pPr lvl="1">
              <a:buFontTx/>
              <a:buChar char="-"/>
            </a:pPr>
            <a:endParaRPr lang="cs-CZ" sz="186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2401" dirty="0">
                <a:latin typeface="+mn-lt"/>
              </a:rPr>
              <a:t>systémy na míru (bespoke software)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1860" dirty="0">
                <a:latin typeface="+mn-lt"/>
              </a:rPr>
              <a:t>nejrizikovější implementace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1860" dirty="0">
                <a:latin typeface="+mn-lt"/>
              </a:rPr>
              <a:t>kompromis není zapotřebí, i přesto výsledek často nebývá uspokojivý </a:t>
            </a:r>
          </a:p>
          <a:p>
            <a:pPr marL="360365" lvl="1" indent="0">
              <a:buNone/>
            </a:pPr>
            <a:endParaRPr lang="cs-CZ" sz="1860" dirty="0">
              <a:latin typeface="+mn-lt"/>
            </a:endParaRPr>
          </a:p>
          <a:p>
            <a:pPr lvl="1">
              <a:buFontTx/>
              <a:buChar char="-"/>
            </a:pPr>
            <a:endParaRPr lang="cs-CZ" sz="2400" dirty="0">
              <a:latin typeface="+mn-lt"/>
            </a:endParaRPr>
          </a:p>
          <a:p>
            <a:pPr>
              <a:buFontTx/>
              <a:buChar char="-"/>
            </a:pPr>
            <a:endParaRPr lang="cs-CZ" sz="2400" dirty="0">
              <a:latin typeface="+mn-lt"/>
            </a:endParaRPr>
          </a:p>
          <a:p>
            <a:pPr>
              <a:buFontTx/>
              <a:buChar char="-"/>
            </a:pPr>
            <a:endParaRPr lang="cs-CZ" sz="2400" dirty="0">
              <a:latin typeface="+mn-lt"/>
            </a:endParaRPr>
          </a:p>
          <a:p>
            <a:pPr>
              <a:buFontTx/>
              <a:buChar char="-"/>
            </a:pPr>
            <a:endParaRPr lang="cs-CZ" sz="2400" dirty="0">
              <a:latin typeface="+mn-lt"/>
            </a:endParaRPr>
          </a:p>
          <a:p>
            <a:pPr>
              <a:buFontTx/>
              <a:buChar char="-"/>
            </a:pPr>
            <a:endParaRPr lang="cs-CZ" sz="2400" dirty="0">
              <a:latin typeface="+mn-lt"/>
            </a:endParaRPr>
          </a:p>
          <a:p>
            <a:pPr>
              <a:buFontTx/>
              <a:buChar char="-"/>
            </a:pPr>
            <a:endParaRPr lang="cs-CZ" sz="2400" dirty="0">
              <a:latin typeface="+mn-lt"/>
            </a:endParaRPr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679D49BD-94F8-4E62-9E2B-2054D573E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870" y="193972"/>
            <a:ext cx="10215134" cy="748080"/>
          </a:xfrm>
        </p:spPr>
        <p:txBody>
          <a:bodyPr/>
          <a:lstStyle/>
          <a:p>
            <a:r>
              <a:rPr lang="cs-CZ" dirty="0">
                <a:latin typeface="+mn-lt"/>
              </a:rPr>
              <a:t>Rozdělení dle univerzálnosti</a:t>
            </a:r>
          </a:p>
        </p:txBody>
      </p:sp>
      <p:pic>
        <p:nvPicPr>
          <p:cNvPr id="3" name="Obrázek 2" descr="Obsah obrázku místnost, kreslení&#10;&#10;Popis byl vytvořen automaticky">
            <a:extLst>
              <a:ext uri="{FF2B5EF4-FFF2-40B4-BE49-F238E27FC236}">
                <a16:creationId xmlns:a16="http://schemas.microsoft.com/office/drawing/2014/main" id="{F106275F-6076-4F9D-822D-F4915616A5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0070" y="1910603"/>
            <a:ext cx="1929951" cy="1929951"/>
          </a:xfrm>
          <a:prstGeom prst="rect">
            <a:avLst/>
          </a:prstGeom>
        </p:spPr>
      </p:pic>
      <p:sp>
        <p:nvSpPr>
          <p:cNvPr id="16" name="TextovéPole 15">
            <a:extLst>
              <a:ext uri="{FF2B5EF4-FFF2-40B4-BE49-F238E27FC236}">
                <a16:creationId xmlns:a16="http://schemas.microsoft.com/office/drawing/2014/main" id="{9998F39C-459D-487B-8E4E-65CC2394D6E3}"/>
              </a:ext>
            </a:extLst>
          </p:cNvPr>
          <p:cNvSpPr txBox="1"/>
          <p:nvPr/>
        </p:nvSpPr>
        <p:spPr>
          <a:xfrm>
            <a:off x="10304970" y="3473979"/>
            <a:ext cx="1840056" cy="3665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produktová firma</a:t>
            </a:r>
          </a:p>
        </p:txBody>
      </p:sp>
      <p:pic>
        <p:nvPicPr>
          <p:cNvPr id="20" name="Obrázek 19" descr="Obsah obrázku hodiny, kreslení&#10;&#10;Popis byl vytvořen automaticky">
            <a:extLst>
              <a:ext uri="{FF2B5EF4-FFF2-40B4-BE49-F238E27FC236}">
                <a16:creationId xmlns:a16="http://schemas.microsoft.com/office/drawing/2014/main" id="{7CDBAF17-C5C4-42EF-A7FB-AC0102D967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8327" y="4927941"/>
            <a:ext cx="1613148" cy="1613148"/>
          </a:xfrm>
          <a:prstGeom prst="rect">
            <a:avLst/>
          </a:prstGeom>
        </p:spPr>
      </p:pic>
      <p:sp>
        <p:nvSpPr>
          <p:cNvPr id="21" name="TextovéPole 20">
            <a:extLst>
              <a:ext uri="{FF2B5EF4-FFF2-40B4-BE49-F238E27FC236}">
                <a16:creationId xmlns:a16="http://schemas.microsoft.com/office/drawing/2014/main" id="{57ADCC24-F730-49D8-BDB0-2CE8EF243075}"/>
              </a:ext>
            </a:extLst>
          </p:cNvPr>
          <p:cNvSpPr txBox="1"/>
          <p:nvPr/>
        </p:nvSpPr>
        <p:spPr>
          <a:xfrm>
            <a:off x="10490372" y="4730801"/>
            <a:ext cx="1469057" cy="366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servisní firma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9D1D0CB-B6BD-45B9-B269-54A1085FB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60473" y="6564975"/>
            <a:ext cx="427532" cy="216000"/>
          </a:xfrm>
        </p:spPr>
        <p:txBody>
          <a:bodyPr/>
          <a:lstStyle/>
          <a:p>
            <a:fld id="{103B6205-E093-439F-9685-8F7A4FC3F425}" type="slidenum">
              <a:rPr lang="cs-CZ" smtClean="0"/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654194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obsah 2">
            <a:extLst>
              <a:ext uri="{FF2B5EF4-FFF2-40B4-BE49-F238E27FC236}">
                <a16:creationId xmlns:a16="http://schemas.microsoft.com/office/drawing/2014/main" id="{1B2D84B1-E359-4051-AF88-C8D5DF5D27F8}"/>
              </a:ext>
            </a:extLst>
          </p:cNvPr>
          <p:cNvSpPr txBox="1">
            <a:spLocks/>
          </p:cNvSpPr>
          <p:nvPr/>
        </p:nvSpPr>
        <p:spPr>
          <a:xfrm>
            <a:off x="972245" y="1186942"/>
            <a:ext cx="10855448" cy="56120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60365" indent="-360365" algn="l" defTabSz="1216015" rtl="0" eaLnBrk="1" latinLnBrk="0" hangingPunct="1">
              <a:lnSpc>
                <a:spcPct val="100000"/>
              </a:lnSpc>
              <a:spcBef>
                <a:spcPts val="1330"/>
              </a:spcBef>
              <a:buFont typeface="Arial" panose="020B0604020202020204" pitchFamily="34" charset="0"/>
              <a:buChar char="−"/>
              <a:defRPr sz="3243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29310" indent="-36894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70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89675" indent="-36036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43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47896" indent="-35822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18985" indent="-37109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44043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52052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0059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68067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dříve: hlavním cílem zvýšení efektivity organizace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dnes: IT a IS přímo generují hodnotu podniku a jeho postavení na trhu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2400" dirty="0">
                <a:latin typeface="+mn-lt"/>
              </a:rPr>
              <a:t>v soukromé </a:t>
            </a:r>
            <a:r>
              <a:rPr lang="cs-CZ" sz="2400" dirty="0">
                <a:latin typeface="+mn-lt"/>
              </a:rPr>
              <a:t>i</a:t>
            </a:r>
            <a:r>
              <a:rPr lang="pt-BR" sz="2400" dirty="0">
                <a:latin typeface="+mn-lt"/>
              </a:rPr>
              <a:t> státní sfé</a:t>
            </a:r>
            <a:r>
              <a:rPr lang="cs-CZ" sz="2400" dirty="0">
                <a:latin typeface="+mn-lt"/>
              </a:rPr>
              <a:t>ř</a:t>
            </a:r>
            <a:r>
              <a:rPr lang="pt-BR" sz="2400" dirty="0">
                <a:latin typeface="+mn-lt"/>
              </a:rPr>
              <a:t>e</a:t>
            </a:r>
            <a:r>
              <a:rPr lang="cs-CZ" sz="2400" dirty="0">
                <a:latin typeface="+mn-lt"/>
              </a:rPr>
              <a:t> dochází</a:t>
            </a:r>
            <a:r>
              <a:rPr lang="pt-BR" sz="2400" dirty="0">
                <a:latin typeface="+mn-lt"/>
              </a:rPr>
              <a:t> k masivnímu </a:t>
            </a:r>
            <a:r>
              <a:rPr lang="cs-CZ" sz="2400" dirty="0">
                <a:latin typeface="+mn-lt"/>
              </a:rPr>
              <a:t>přesunu </a:t>
            </a:r>
            <a:r>
              <a:rPr lang="pt-BR" sz="2400" dirty="0">
                <a:latin typeface="+mn-lt"/>
              </a:rPr>
              <a:t>na internet a s tím spjaté rozsáhlé digitalizaci</a:t>
            </a:r>
            <a:r>
              <a:rPr lang="cs-CZ" sz="2400" dirty="0">
                <a:latin typeface="+mn-lt"/>
              </a:rPr>
              <a:t>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informační systém se zavádí v rámci </a:t>
            </a:r>
            <a:r>
              <a:rPr lang="cs-CZ" sz="2400" b="1" u="sng" dirty="0">
                <a:latin typeface="+mn-lt"/>
              </a:rPr>
              <a:t>projektu</a:t>
            </a:r>
            <a:r>
              <a:rPr lang="cs-CZ" sz="2400" dirty="0">
                <a:latin typeface="+mn-lt"/>
              </a:rPr>
              <a:t> (je jeho výstupem)</a:t>
            </a:r>
            <a:endParaRPr lang="cs-CZ" sz="2400" b="1" u="sng" dirty="0">
              <a:latin typeface="+mn-lt"/>
            </a:endParaRPr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679D49BD-94F8-4E62-9E2B-2054D573E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870" y="193972"/>
            <a:ext cx="10215134" cy="748080"/>
          </a:xfrm>
        </p:spPr>
        <p:txBody>
          <a:bodyPr/>
          <a:lstStyle/>
          <a:p>
            <a:r>
              <a:rPr lang="cs-CZ" dirty="0">
                <a:latin typeface="+mn-lt"/>
              </a:rPr>
              <a:t>Proč vůbec IS zavádět?</a:t>
            </a:r>
          </a:p>
        </p:txBody>
      </p:sp>
      <p:pic>
        <p:nvPicPr>
          <p:cNvPr id="9" name="Obrázek 8" descr="Obsah obrázku text, mapa&#10;&#10;Popis byl vytvořen automaticky">
            <a:extLst>
              <a:ext uri="{FF2B5EF4-FFF2-40B4-BE49-F238E27FC236}">
                <a16:creationId xmlns:a16="http://schemas.microsoft.com/office/drawing/2014/main" id="{FAE95941-304C-4D3C-88ED-E46BAB4817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757" y="4038598"/>
            <a:ext cx="5520736" cy="2760368"/>
          </a:xfrm>
          <a:prstGeom prst="rect">
            <a:avLst/>
          </a:prstGeom>
        </p:spPr>
      </p:pic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2F4AF26-4DC1-4612-BA79-AD8ECB20C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13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421796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01B61954-1909-422B-BF0C-0112AB8AC7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024" y="1646392"/>
            <a:ext cx="1984489" cy="1984489"/>
          </a:xfrm>
          <a:prstGeom prst="rect">
            <a:avLst/>
          </a:prstGeom>
        </p:spPr>
      </p:pic>
      <p:sp>
        <p:nvSpPr>
          <p:cNvPr id="7" name="Zástupný obsah 2">
            <a:extLst>
              <a:ext uri="{FF2B5EF4-FFF2-40B4-BE49-F238E27FC236}">
                <a16:creationId xmlns:a16="http://schemas.microsoft.com/office/drawing/2014/main" id="{1B2D84B1-E359-4051-AF88-C8D5DF5D27F8}"/>
              </a:ext>
            </a:extLst>
          </p:cNvPr>
          <p:cNvSpPr txBox="1">
            <a:spLocks/>
          </p:cNvSpPr>
          <p:nvPr/>
        </p:nvSpPr>
        <p:spPr>
          <a:xfrm>
            <a:off x="1001151" y="1228514"/>
            <a:ext cx="10215134" cy="56120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60365" indent="-360365" algn="l" defTabSz="1216015" rtl="0" eaLnBrk="1" latinLnBrk="0" hangingPunct="1">
              <a:lnSpc>
                <a:spcPct val="100000"/>
              </a:lnSpc>
              <a:spcBef>
                <a:spcPts val="1330"/>
              </a:spcBef>
              <a:buFont typeface="Arial" panose="020B0604020202020204" pitchFamily="34" charset="0"/>
              <a:buChar char="−"/>
              <a:defRPr sz="3243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29310" indent="-36894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70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89675" indent="-36036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43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47896" indent="-35822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18985" indent="-37109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44043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52052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0059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68067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400" u="sng" dirty="0">
                <a:latin typeface="+mn-lt"/>
              </a:rPr>
              <a:t>Projekty v USA i ve světě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z</a:t>
            </a:r>
            <a:r>
              <a:rPr lang="en-US" sz="1859" dirty="0">
                <a:latin typeface="+mn-lt"/>
              </a:rPr>
              <a:t> 840 </a:t>
            </a:r>
            <a:r>
              <a:rPr lang="cs-CZ" sz="1859" dirty="0">
                <a:latin typeface="+mn-lt"/>
              </a:rPr>
              <a:t>projektů placených z federálního rozpočtu bylo špatně naplánováno nebo implementováno </a:t>
            </a:r>
          </a:p>
          <a:p>
            <a:pPr marL="360365" lvl="1" indent="0">
              <a:buNone/>
              <a:tabLst>
                <a:tab pos="720725" algn="l"/>
              </a:tabLst>
            </a:pPr>
            <a:r>
              <a:rPr lang="cs-CZ" sz="1859" dirty="0">
                <a:latin typeface="+mn-lt"/>
              </a:rPr>
              <a:t>	49 % z nich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podle studie z roku 2020 společnosti KPMG 70 % organizací zažilo alespoň jeden neúspěšný </a:t>
            </a:r>
            <a:br>
              <a:rPr lang="cs-CZ" sz="1859" dirty="0">
                <a:latin typeface="+mn-lt"/>
              </a:rPr>
            </a:br>
            <a:r>
              <a:rPr lang="cs-CZ" sz="1859" dirty="0">
                <a:latin typeface="+mn-lt"/>
              </a:rPr>
              <a:t>projekt v předchozích 12 měsících.</a:t>
            </a:r>
            <a:endParaRPr lang="cs-CZ" sz="2400" dirty="0">
              <a:latin typeface="+mn-lt"/>
            </a:endParaRPr>
          </a:p>
          <a:p>
            <a:pPr marL="0" indent="-8580">
              <a:spcBef>
                <a:spcPts val="1800"/>
              </a:spcBef>
              <a:buNone/>
            </a:pPr>
            <a:r>
              <a:rPr lang="cs-CZ" sz="2400" u="sng" dirty="0">
                <a:latin typeface="+mn-lt"/>
              </a:rPr>
              <a:t>Ohrožení existence firmy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z 5 400</a:t>
            </a:r>
            <a:r>
              <a:rPr lang="en-US" sz="1859" dirty="0">
                <a:latin typeface="+mn-lt"/>
              </a:rPr>
              <a:t> </a:t>
            </a:r>
            <a:r>
              <a:rPr lang="cs-CZ" sz="1859" dirty="0">
                <a:latin typeface="+mn-lt"/>
              </a:rPr>
              <a:t>velkých </a:t>
            </a:r>
            <a:r>
              <a:rPr lang="en-US" sz="1859" dirty="0">
                <a:latin typeface="+mn-lt"/>
              </a:rPr>
              <a:t>IT proje</a:t>
            </a:r>
            <a:r>
              <a:rPr lang="cs-CZ" sz="1859" dirty="0">
                <a:latin typeface="+mn-lt"/>
              </a:rPr>
              <a:t>ktů (rozpočet přesahující 15 milionů dolarů) se 17 % </a:t>
            </a:r>
            <a:r>
              <a:rPr lang="cs-CZ" sz="1859" i="1" dirty="0">
                <a:latin typeface="+mn-lt"/>
              </a:rPr>
              <a:t>zvrhlo</a:t>
            </a:r>
            <a:r>
              <a:rPr lang="cs-CZ" sz="1859" dirty="0">
                <a:latin typeface="+mn-lt"/>
              </a:rPr>
              <a:t> natolik, že ohrožují samotnou existenci firmy</a:t>
            </a:r>
          </a:p>
          <a:p>
            <a:pPr lvl="1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černá labuť: projekt, který překročí rozpočet o 200 % - 400 % oproti plánu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cs-CZ" sz="2400" u="sng" dirty="0">
                <a:latin typeface="+mn-lt"/>
              </a:rPr>
              <a:t>Velké projekty, velké ztráty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velké IT projekty v průměru překročí rozpočet o 45 % a  dodají o 56 % méně funkcionalit </a:t>
            </a:r>
          </a:p>
          <a:p>
            <a:pPr marL="360365" lvl="1" indent="0">
              <a:buNone/>
              <a:tabLst>
                <a:tab pos="720725" algn="l"/>
              </a:tabLst>
            </a:pPr>
            <a:r>
              <a:rPr lang="cs-CZ" sz="1859" dirty="0">
                <a:latin typeface="+mn-lt"/>
              </a:rPr>
              <a:t>	než se předpokládalo</a:t>
            </a:r>
          </a:p>
          <a:p>
            <a:pPr lvl="1">
              <a:buFont typeface="Courier New" panose="02070309020205020404" pitchFamily="49" charset="0"/>
              <a:buChar char="o"/>
              <a:tabLst>
                <a:tab pos="720725" algn="l"/>
              </a:tabLst>
            </a:pPr>
            <a:r>
              <a:rPr lang="cs-CZ" sz="1859" dirty="0">
                <a:latin typeface="+mn-lt"/>
              </a:rPr>
              <a:t>podle studie </a:t>
            </a:r>
            <a:r>
              <a:rPr lang="cs-CZ" sz="1859" dirty="0" err="1">
                <a:latin typeface="+mn-lt"/>
              </a:rPr>
              <a:t>Standish</a:t>
            </a:r>
            <a:r>
              <a:rPr lang="cs-CZ" sz="1859" dirty="0">
                <a:latin typeface="+mn-lt"/>
              </a:rPr>
              <a:t> Group 66 % technologických projektů končí neúspěchem </a:t>
            </a:r>
          </a:p>
          <a:p>
            <a:pPr lvl="1">
              <a:buFont typeface="Courier New" panose="02070309020205020404" pitchFamily="49" charset="0"/>
              <a:buChar char="o"/>
              <a:tabLst>
                <a:tab pos="720725" algn="l"/>
              </a:tabLst>
            </a:pPr>
            <a:r>
              <a:rPr lang="cs-CZ" sz="1859" dirty="0">
                <a:latin typeface="+mn-lt"/>
              </a:rPr>
              <a:t>příklady: eLWIS (Lidl a SAP), Everest (Raiffeisenbank a eBank)</a:t>
            </a:r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679D49BD-94F8-4E62-9E2B-2054D573E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870" y="193972"/>
            <a:ext cx="10215134" cy="748080"/>
          </a:xfrm>
        </p:spPr>
        <p:txBody>
          <a:bodyPr/>
          <a:lstStyle/>
          <a:p>
            <a:r>
              <a:rPr lang="cs-CZ" dirty="0">
                <a:latin typeface="+mn-lt"/>
              </a:rPr>
              <a:t>Několik statistik o projektech </a:t>
            </a:r>
            <a:r>
              <a:rPr lang="cs-CZ" sz="1800" dirty="0">
                <a:latin typeface="+mn-lt"/>
              </a:rPr>
              <a:t>(McKinsey)</a:t>
            </a:r>
          </a:p>
        </p:txBody>
      </p:sp>
      <p:pic>
        <p:nvPicPr>
          <p:cNvPr id="5" name="Obrázek 4" descr="Obsah obrázku květina, světlo&#10;&#10;Popis byl vytvořen automaticky">
            <a:extLst>
              <a:ext uri="{FF2B5EF4-FFF2-40B4-BE49-F238E27FC236}">
                <a16:creationId xmlns:a16="http://schemas.microsoft.com/office/drawing/2014/main" id="{8EC5DDC7-D15C-4A64-9BA3-847E827C85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7089" y="2021860"/>
            <a:ext cx="3218041" cy="3218041"/>
          </a:xfrm>
          <a:prstGeom prst="rect">
            <a:avLst/>
          </a:prstGeom>
        </p:spPr>
      </p:pic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128297DA-2EAC-468D-9CEE-8F154A63C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14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721241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černá, tmavé, vsedě, podepsat&#10;&#10;Popis byl vytvořen automaticky">
            <a:extLst>
              <a:ext uri="{FF2B5EF4-FFF2-40B4-BE49-F238E27FC236}">
                <a16:creationId xmlns:a16="http://schemas.microsoft.com/office/drawing/2014/main" id="{69933BEF-20D7-4EA8-B370-E9909706EE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0299" y="1897379"/>
            <a:ext cx="2185185" cy="2185185"/>
          </a:xfrm>
          <a:prstGeom prst="rect">
            <a:avLst/>
          </a:prstGeom>
        </p:spPr>
      </p:pic>
      <p:sp>
        <p:nvSpPr>
          <p:cNvPr id="7" name="Zástupný obsah 2">
            <a:extLst>
              <a:ext uri="{FF2B5EF4-FFF2-40B4-BE49-F238E27FC236}">
                <a16:creationId xmlns:a16="http://schemas.microsoft.com/office/drawing/2014/main" id="{1B2D84B1-E359-4051-AF88-C8D5DF5D27F8}"/>
              </a:ext>
            </a:extLst>
          </p:cNvPr>
          <p:cNvSpPr txBox="1">
            <a:spLocks/>
          </p:cNvSpPr>
          <p:nvPr/>
        </p:nvSpPr>
        <p:spPr>
          <a:xfrm>
            <a:off x="972245" y="1228514"/>
            <a:ext cx="10855448" cy="56120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60365" indent="-360365" algn="l" defTabSz="1216015" rtl="0" eaLnBrk="1" latinLnBrk="0" hangingPunct="1">
              <a:lnSpc>
                <a:spcPct val="100000"/>
              </a:lnSpc>
              <a:spcBef>
                <a:spcPts val="1330"/>
              </a:spcBef>
              <a:buFont typeface="Arial" panose="020B0604020202020204" pitchFamily="34" charset="0"/>
              <a:buChar char="−"/>
              <a:defRPr sz="3243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29310" indent="-36894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70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89675" indent="-36036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43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47896" indent="-35822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18985" indent="-37109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44043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52052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0059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68067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400" u="sng" dirty="0">
                <a:latin typeface="+mn-lt"/>
              </a:rPr>
              <a:t>Pesimismus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75 % respondentů přiznalo, že jejich softwarové projekty jsou podle nich téměř vždy odsouzeny k neúspěchu</a:t>
            </a:r>
          </a:p>
          <a:p>
            <a:pPr marL="360365" lvl="1" indent="0">
              <a:buNone/>
            </a:pPr>
            <a:endParaRPr lang="cs-CZ" sz="1859" dirty="0">
              <a:latin typeface="+mn-lt"/>
            </a:endParaRPr>
          </a:p>
          <a:p>
            <a:pPr lvl="1"/>
            <a:endParaRPr lang="cs-CZ" sz="1859" dirty="0">
              <a:latin typeface="+mn-lt"/>
            </a:endParaRPr>
          </a:p>
          <a:p>
            <a:pPr marL="0" indent="-8580">
              <a:buNone/>
            </a:pPr>
            <a:r>
              <a:rPr lang="cs-CZ" sz="2400" u="sng" dirty="0">
                <a:latin typeface="+mn-lt"/>
              </a:rPr>
              <a:t>Předěláváme a předěláváme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78 % respondentů uvedlo, že business v podstatě nikdy neví co od IT projektu chtít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80 % respondentů uvedlo, že nejméně polovinu času stráví předělávkami hotových funkcionalit</a:t>
            </a:r>
          </a:p>
          <a:p>
            <a:pPr marL="360365" lvl="1" indent="0">
              <a:spcBef>
                <a:spcPts val="1800"/>
              </a:spcBef>
              <a:buNone/>
            </a:pPr>
            <a:endParaRPr lang="cs-CZ" sz="1859" dirty="0">
              <a:latin typeface="+mn-lt"/>
            </a:endParaRPr>
          </a:p>
          <a:p>
            <a:pPr marL="0" indent="0">
              <a:buNone/>
            </a:pPr>
            <a:r>
              <a:rPr lang="cs-CZ" sz="2400" u="sng" dirty="0">
                <a:latin typeface="+mn-lt"/>
              </a:rPr>
              <a:t>Nevíme kam míříme, ale letíme tam tou nejvyšší rychlostí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pouze 55 % respondentů má pocit, že jim jsou jasné cíle projektu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pouze 23 % respondentů uvedlo, že se jako projektový tým vždy shodnou, že je</a:t>
            </a:r>
          </a:p>
          <a:p>
            <a:pPr marL="360365" lvl="1" indent="0">
              <a:buNone/>
              <a:tabLst>
                <a:tab pos="720725" algn="l"/>
              </a:tabLst>
            </a:pPr>
            <a:r>
              <a:rPr lang="cs-CZ" sz="1859" dirty="0">
                <a:latin typeface="+mn-lt"/>
              </a:rPr>
              <a:t>	projekt dokončen</a:t>
            </a:r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679D49BD-94F8-4E62-9E2B-2054D573E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870" y="193972"/>
            <a:ext cx="10215134" cy="748080"/>
          </a:xfrm>
        </p:spPr>
        <p:txBody>
          <a:bodyPr/>
          <a:lstStyle/>
          <a:p>
            <a:r>
              <a:rPr lang="cs-CZ" dirty="0">
                <a:latin typeface="+mn-lt"/>
              </a:rPr>
              <a:t>Několik statistik o projektech </a:t>
            </a:r>
            <a:r>
              <a:rPr lang="cs-CZ" sz="1800" dirty="0">
                <a:latin typeface="+mn-lt"/>
              </a:rPr>
              <a:t>(</a:t>
            </a:r>
            <a:r>
              <a:rPr lang="cs-CZ" sz="1800" dirty="0" err="1">
                <a:latin typeface="+mn-lt"/>
              </a:rPr>
              <a:t>Geneca</a:t>
            </a:r>
            <a:r>
              <a:rPr lang="cs-CZ" sz="1800" dirty="0">
                <a:latin typeface="+mn-lt"/>
              </a:rPr>
              <a:t>)</a:t>
            </a:r>
          </a:p>
        </p:txBody>
      </p:sp>
      <p:pic>
        <p:nvPicPr>
          <p:cNvPr id="3" name="Obrázek 2" descr="Obsah obrázku jídlo&#10;&#10;Popis byl vytvořen automaticky">
            <a:extLst>
              <a:ext uri="{FF2B5EF4-FFF2-40B4-BE49-F238E27FC236}">
                <a16:creationId xmlns:a16="http://schemas.microsoft.com/office/drawing/2014/main" id="{E03D6E7C-9BF7-445E-8361-9E0309A8FA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0338" y="3766580"/>
            <a:ext cx="3429000" cy="3429000"/>
          </a:xfrm>
          <a:prstGeom prst="rect">
            <a:avLst/>
          </a:prstGeom>
        </p:spPr>
      </p:pic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B08D7628-8754-4B53-938C-C262E10D8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15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848260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obsah 2">
            <a:extLst>
              <a:ext uri="{FF2B5EF4-FFF2-40B4-BE49-F238E27FC236}">
                <a16:creationId xmlns:a16="http://schemas.microsoft.com/office/drawing/2014/main" id="{240CD790-A3AD-43E8-A803-0B7CA2B2B4D5}"/>
              </a:ext>
            </a:extLst>
          </p:cNvPr>
          <p:cNvSpPr txBox="1">
            <a:spLocks/>
          </p:cNvSpPr>
          <p:nvPr/>
        </p:nvSpPr>
        <p:spPr>
          <a:xfrm>
            <a:off x="652401" y="5971020"/>
            <a:ext cx="10855448" cy="56120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60365" indent="-360365" algn="l" defTabSz="1216015" rtl="0" eaLnBrk="1" latinLnBrk="0" hangingPunct="1">
              <a:lnSpc>
                <a:spcPct val="100000"/>
              </a:lnSpc>
              <a:spcBef>
                <a:spcPts val="1330"/>
              </a:spcBef>
              <a:buFont typeface="Arial" panose="020B0604020202020204" pitchFamily="34" charset="0"/>
              <a:buChar char="−"/>
              <a:defRPr sz="3243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29310" indent="-36894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70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89675" indent="-36036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43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47896" indent="-35822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18985" indent="-37109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44043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52052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0059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68067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365" lvl="1" indent="0" algn="ctr">
              <a:buNone/>
            </a:pPr>
            <a:r>
              <a:rPr lang="cs-CZ" sz="1859" b="1" dirty="0">
                <a:solidFill>
                  <a:schemeClr val="tx1"/>
                </a:solidFill>
                <a:latin typeface="+mn-lt"/>
              </a:rPr>
              <a:t>Kdyby míra selhání, kterou zažíváme v IT byla analogická i ve stavebnictví, tak by byla města plná rozestavěných budov a děravých mostů.</a:t>
            </a:r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679D49BD-94F8-4E62-9E2B-2054D573E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870" y="193972"/>
            <a:ext cx="10215134" cy="748080"/>
          </a:xfrm>
        </p:spPr>
        <p:txBody>
          <a:bodyPr/>
          <a:lstStyle/>
          <a:p>
            <a:r>
              <a:rPr lang="cs-CZ" dirty="0">
                <a:latin typeface="+mn-lt"/>
              </a:rPr>
              <a:t>IT projekty jsou prostě </a:t>
            </a:r>
            <a:r>
              <a:rPr lang="cs-CZ" i="1" dirty="0">
                <a:latin typeface="+mn-lt"/>
              </a:rPr>
              <a:t>výjimečné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CD8C98C5-3908-4893-BCC3-7DDA3C1863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3117" y="1402772"/>
            <a:ext cx="8214016" cy="418753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9CC5D447-FBE5-4BFA-9040-0577599A2569}"/>
              </a:ext>
            </a:extLst>
          </p:cNvPr>
          <p:cNvSpPr txBox="1"/>
          <p:nvPr/>
        </p:nvSpPr>
        <p:spPr>
          <a:xfrm>
            <a:off x="8677322" y="5246573"/>
            <a:ext cx="15119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/>
              <a:t>Zdroj: McKinsey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49877F8-575D-47EC-88DE-3F192C49E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16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553871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>
            <a:extLst>
              <a:ext uri="{FF2B5EF4-FFF2-40B4-BE49-F238E27FC236}">
                <a16:creationId xmlns:a16="http://schemas.microsoft.com/office/drawing/2014/main" id="{679D49BD-94F8-4E62-9E2B-2054D573E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870" y="193972"/>
            <a:ext cx="10215134" cy="748080"/>
          </a:xfrm>
        </p:spPr>
        <p:txBody>
          <a:bodyPr/>
          <a:lstStyle/>
          <a:p>
            <a:r>
              <a:rPr lang="cs-CZ" dirty="0">
                <a:latin typeface="+mn-lt"/>
              </a:rPr>
              <a:t>Předpoklady nemusí být vždy správné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49877F8-575D-47EC-88DE-3F192C49E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17</a:t>
            </a:fld>
            <a:endParaRPr lang="cs-CZ" dirty="0"/>
          </a:p>
        </p:txBody>
      </p:sp>
      <p:pic>
        <p:nvPicPr>
          <p:cNvPr id="1026" name="Picture 2" descr="DOG &amp; PUPPY &#10;BIRTH &#10;(PRESENT) &#10;20 WEEKS &#10;Jesic &#10;Posted in r/wallstreetbets &#10;d WEEKS &#10;PROJECTED GROWTH &#10;BASED ON TREND &#10;S reddit ">
            <a:extLst>
              <a:ext uri="{FF2B5EF4-FFF2-40B4-BE49-F238E27FC236}">
                <a16:creationId xmlns:a16="http://schemas.microsoft.com/office/drawing/2014/main" id="{C2429E3C-C29E-41BC-90BB-4FF7084CC8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73"/>
          <a:stretch/>
        </p:blipFill>
        <p:spPr bwMode="auto">
          <a:xfrm>
            <a:off x="4392480" y="1313569"/>
            <a:ext cx="3375290" cy="513710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34394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>
            <a:extLst>
              <a:ext uri="{FF2B5EF4-FFF2-40B4-BE49-F238E27FC236}">
                <a16:creationId xmlns:a16="http://schemas.microsoft.com/office/drawing/2014/main" id="{679D49BD-94F8-4E62-9E2B-2054D573E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870" y="193972"/>
            <a:ext cx="10215134" cy="748080"/>
          </a:xfrm>
        </p:spPr>
        <p:txBody>
          <a:bodyPr/>
          <a:lstStyle/>
          <a:p>
            <a:r>
              <a:rPr lang="cs-CZ" dirty="0">
                <a:latin typeface="+mn-lt"/>
              </a:rPr>
              <a:t>Co je to vlastně ten Projekt?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F113179-47EC-48B5-A37C-266220804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18</a:t>
            </a:fld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5A168005-93E4-4FC5-8B43-63545F0C730A}"/>
              </a:ext>
            </a:extLst>
          </p:cNvPr>
          <p:cNvSpPr txBox="1"/>
          <p:nvPr/>
        </p:nvSpPr>
        <p:spPr>
          <a:xfrm>
            <a:off x="490765" y="1297151"/>
            <a:ext cx="1114497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cs-CZ" sz="2400" b="1" dirty="0"/>
          </a:p>
          <a:p>
            <a:pPr algn="ctr"/>
            <a:r>
              <a:rPr lang="cs-CZ" sz="2400" dirty="0">
                <a:solidFill>
                  <a:schemeClr val="accent1"/>
                </a:solidFill>
                <a:cs typeface="Arial" panose="020B0604020202020204" pitchFamily="34" charset="0"/>
              </a:rPr>
              <a:t>Projekt je dočasná organizace vytvořená za účelem dodání jednoho nebo více produktů, které popisuje obchodní případ </a:t>
            </a:r>
            <a:r>
              <a:rPr lang="cs-CZ" sz="1500" dirty="0">
                <a:cs typeface="Arial" panose="020B0604020202020204" pitchFamily="34" charset="0"/>
              </a:rPr>
              <a:t>(PRINCE2)</a:t>
            </a:r>
          </a:p>
          <a:p>
            <a:pPr algn="ctr"/>
            <a:endParaRPr lang="cs-CZ" sz="2400" b="1" dirty="0"/>
          </a:p>
          <a:p>
            <a:pPr algn="ctr"/>
            <a:r>
              <a:rPr lang="cs-CZ" sz="2400" b="1" dirty="0">
                <a:solidFill>
                  <a:schemeClr val="accent1"/>
                </a:solidFill>
                <a:cs typeface="Arial" panose="020B0604020202020204" pitchFamily="34" charset="0"/>
              </a:rPr>
              <a:t>nebo</a:t>
            </a:r>
          </a:p>
          <a:p>
            <a:pPr algn="ctr"/>
            <a:endParaRPr lang="cs-CZ" sz="2400" dirty="0">
              <a:solidFill>
                <a:schemeClr val="accent1"/>
              </a:solidFill>
              <a:cs typeface="Arial" panose="020B0604020202020204" pitchFamily="34" charset="0"/>
            </a:endParaRPr>
          </a:p>
          <a:p>
            <a:pPr algn="ctr"/>
            <a:r>
              <a:rPr lang="cs-CZ" sz="2400" dirty="0">
                <a:solidFill>
                  <a:schemeClr val="accent1"/>
                </a:solidFill>
                <a:cs typeface="Arial" panose="020B0604020202020204" pitchFamily="34" charset="0"/>
              </a:rPr>
              <a:t>Projekt je dočasné úsilí s cílem vytvořit unikátní produkt nebo službu </a:t>
            </a:r>
            <a:r>
              <a:rPr lang="cs-CZ" sz="1500" dirty="0">
                <a:cs typeface="Arial" panose="020B0604020202020204" pitchFamily="34" charset="0"/>
              </a:rPr>
              <a:t>(PMBOOK)</a:t>
            </a:r>
          </a:p>
          <a:p>
            <a:pPr algn="ctr"/>
            <a:endParaRPr lang="cs-CZ" sz="2400" b="1" dirty="0">
              <a:solidFill>
                <a:schemeClr val="accent1"/>
              </a:solidFill>
              <a:cs typeface="Arial" panose="020B0604020202020204" pitchFamily="34" charset="0"/>
            </a:endParaRPr>
          </a:p>
          <a:p>
            <a:pPr algn="ctr"/>
            <a:r>
              <a:rPr lang="cs-CZ" sz="2400" b="1" dirty="0">
                <a:solidFill>
                  <a:schemeClr val="accent1"/>
                </a:solidFill>
                <a:cs typeface="Arial" panose="020B0604020202020204" pitchFamily="34" charset="0"/>
              </a:rPr>
              <a:t>nebo</a:t>
            </a:r>
          </a:p>
          <a:p>
            <a:pPr algn="ctr"/>
            <a:endParaRPr lang="cs-CZ" sz="2400" dirty="0">
              <a:solidFill>
                <a:schemeClr val="accent1"/>
              </a:solidFill>
              <a:cs typeface="Arial" panose="020B0604020202020204" pitchFamily="34" charset="0"/>
            </a:endParaRPr>
          </a:p>
          <a:p>
            <a:pPr algn="ctr"/>
            <a:r>
              <a:rPr lang="cs-CZ" sz="2400" dirty="0">
                <a:solidFill>
                  <a:schemeClr val="accent1"/>
                </a:solidFill>
                <a:cs typeface="Arial" panose="020B0604020202020204" pitchFamily="34" charset="0"/>
              </a:rPr>
              <a:t>Soubor činností vedoucích k přípravě a zavedení IS nebo jeho části v podniku, a to jak z hlediska Zákazníka tak z hlediska Dodavatele </a:t>
            </a:r>
            <a:r>
              <a:rPr lang="cs-CZ" sz="1500" dirty="0">
                <a:cs typeface="Arial" panose="020B0604020202020204" pitchFamily="34" charset="0"/>
              </a:rPr>
              <a:t>(Vymětal)</a:t>
            </a:r>
          </a:p>
        </p:txBody>
      </p:sp>
      <p:pic>
        <p:nvPicPr>
          <p:cNvPr id="3" name="Obrázek 2" descr="Obsah obrázku podepsat&#10;&#10;Popis byl vytvořen automaticky">
            <a:extLst>
              <a:ext uri="{FF2B5EF4-FFF2-40B4-BE49-F238E27FC236}">
                <a16:creationId xmlns:a16="http://schemas.microsoft.com/office/drawing/2014/main" id="{7F820F16-D363-4490-8C4F-AD3EECD4A4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3339" y="-405301"/>
            <a:ext cx="2394268" cy="2394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9046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>
            <a:extLst>
              <a:ext uri="{FF2B5EF4-FFF2-40B4-BE49-F238E27FC236}">
                <a16:creationId xmlns:a16="http://schemas.microsoft.com/office/drawing/2014/main" id="{679D49BD-94F8-4E62-9E2B-2054D573E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870" y="193972"/>
            <a:ext cx="10215134" cy="748080"/>
          </a:xfrm>
        </p:spPr>
        <p:txBody>
          <a:bodyPr>
            <a:normAutofit/>
          </a:bodyPr>
          <a:lstStyle/>
          <a:p>
            <a:r>
              <a:rPr lang="cs-CZ" sz="3600" dirty="0"/>
              <a:t>Vztah mezi projektem a IS</a:t>
            </a:r>
            <a:endParaRPr lang="cs-CZ" dirty="0">
              <a:latin typeface="+mn-lt"/>
            </a:endParaRPr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CF9FA5DD-5E38-4338-BC36-85BDF669EA6A}"/>
              </a:ext>
            </a:extLst>
          </p:cNvPr>
          <p:cNvSpPr txBox="1">
            <a:spLocks/>
          </p:cNvSpPr>
          <p:nvPr/>
        </p:nvSpPr>
        <p:spPr>
          <a:xfrm>
            <a:off x="490766" y="4037519"/>
            <a:ext cx="11144973" cy="469446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60365" indent="-360365" algn="l" defTabSz="1216015" rtl="0" eaLnBrk="1" latinLnBrk="0" hangingPunct="1">
              <a:lnSpc>
                <a:spcPct val="100000"/>
              </a:lnSpc>
              <a:spcBef>
                <a:spcPts val="1330"/>
              </a:spcBef>
              <a:buFont typeface="Arial" panose="020B0604020202020204" pitchFamily="34" charset="0"/>
              <a:buChar char="−"/>
              <a:defRPr sz="3243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29310" indent="-36894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70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89675" indent="-36036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43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47896" indent="-35822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18985" indent="-37109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44043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52052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0059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68067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endParaRPr lang="cs-CZ" sz="2400" dirty="0">
              <a:latin typeface="+mn-lt"/>
            </a:endParaRP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F113179-47EC-48B5-A37C-266220804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19</a:t>
            </a:fld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5A168005-93E4-4FC5-8B43-63545F0C730A}"/>
              </a:ext>
            </a:extLst>
          </p:cNvPr>
          <p:cNvSpPr txBox="1"/>
          <p:nvPr/>
        </p:nvSpPr>
        <p:spPr>
          <a:xfrm>
            <a:off x="1" y="6132041"/>
            <a:ext cx="12160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cs typeface="Arial" panose="020B0604020202020204" pitchFamily="34" charset="0"/>
              </a:rPr>
              <a:t>Cílem našeho projektu je zavést informační systém</a:t>
            </a:r>
          </a:p>
        </p:txBody>
      </p:sp>
      <p:pic>
        <p:nvPicPr>
          <p:cNvPr id="8" name="Obrázek 7" descr="Obsah obrázku obrazovka, televizor, muž, počítač&#10;&#10;Popis byl vytvořen automaticky">
            <a:extLst>
              <a:ext uri="{FF2B5EF4-FFF2-40B4-BE49-F238E27FC236}">
                <a16:creationId xmlns:a16="http://schemas.microsoft.com/office/drawing/2014/main" id="{CC5EFA6D-FE12-4F1D-95BB-EC3AA75145C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85" b="29232"/>
          <a:stretch/>
        </p:blipFill>
        <p:spPr>
          <a:xfrm>
            <a:off x="2845344" y="985809"/>
            <a:ext cx="6435815" cy="5146980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927BBFDC-11A0-4826-B80F-EBC520FB54BB}"/>
              </a:ext>
            </a:extLst>
          </p:cNvPr>
          <p:cNvSpPr txBox="1"/>
          <p:nvPr/>
        </p:nvSpPr>
        <p:spPr>
          <a:xfrm>
            <a:off x="268098" y="1899240"/>
            <a:ext cx="11075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/>
              <a:t>projekt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5BF3BCF1-AB47-4E8E-8713-FF7A4FFB9842}"/>
              </a:ext>
            </a:extLst>
          </p:cNvPr>
          <p:cNvSpPr txBox="1"/>
          <p:nvPr/>
        </p:nvSpPr>
        <p:spPr>
          <a:xfrm>
            <a:off x="9597607" y="3993762"/>
            <a:ext cx="252248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400" b="1" dirty="0"/>
              <a:t>informační systém</a:t>
            </a:r>
          </a:p>
          <a:p>
            <a:pPr algn="ctr"/>
            <a:r>
              <a:rPr lang="cs-CZ" sz="1800" b="1" dirty="0"/>
              <a:t>(cíl projektu)</a:t>
            </a:r>
          </a:p>
        </p:txBody>
      </p:sp>
      <p:cxnSp>
        <p:nvCxnSpPr>
          <p:cNvPr id="13" name="Přímá spojnice se šipkou 12">
            <a:extLst>
              <a:ext uri="{FF2B5EF4-FFF2-40B4-BE49-F238E27FC236}">
                <a16:creationId xmlns:a16="http://schemas.microsoft.com/office/drawing/2014/main" id="{4C88CE8A-E078-4EF5-9BD5-BB6C31B26DDE}"/>
              </a:ext>
            </a:extLst>
          </p:cNvPr>
          <p:cNvCxnSpPr>
            <a:cxnSpLocks/>
            <a:stCxn id="11" idx="3"/>
          </p:cNvCxnSpPr>
          <p:nvPr/>
        </p:nvCxnSpPr>
        <p:spPr>
          <a:xfrm>
            <a:off x="1375645" y="2130073"/>
            <a:ext cx="1469699" cy="154425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se šipkou 20">
            <a:extLst>
              <a:ext uri="{FF2B5EF4-FFF2-40B4-BE49-F238E27FC236}">
                <a16:creationId xmlns:a16="http://schemas.microsoft.com/office/drawing/2014/main" id="{EA3FE9B5-3750-42F5-9C1C-04F5BCE573A0}"/>
              </a:ext>
            </a:extLst>
          </p:cNvPr>
          <p:cNvCxnSpPr>
            <a:cxnSpLocks/>
          </p:cNvCxnSpPr>
          <p:nvPr/>
        </p:nvCxnSpPr>
        <p:spPr>
          <a:xfrm flipH="1" flipV="1">
            <a:off x="6926581" y="3755825"/>
            <a:ext cx="2671026" cy="563387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5268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cs-CZ" dirty="0">
                <a:latin typeface="+mn-lt"/>
              </a:rPr>
              <a:t>1. SEMINÁŘ</a:t>
            </a:r>
            <a:br>
              <a:rPr lang="cs-CZ" dirty="0">
                <a:latin typeface="+mn-lt"/>
              </a:rPr>
            </a:br>
            <a:br>
              <a:rPr lang="cs-CZ" sz="700" dirty="0">
                <a:latin typeface="+mn-lt"/>
              </a:rPr>
            </a:br>
            <a:r>
              <a:rPr lang="cs-CZ" sz="2400" dirty="0">
                <a:latin typeface="+mn-lt"/>
              </a:rPr>
              <a:t>19.02.2025 (LS 2024/2025)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3200" dirty="0">
                <a:latin typeface="+mn-lt"/>
              </a:rPr>
              <a:t>„KICK-OFF“</a:t>
            </a:r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567CAAC2-7052-45AF-9BAE-EBD98CCA8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2</a:t>
            </a:fld>
            <a:endParaRPr lang="cs-CZ" dirty="0"/>
          </a:p>
        </p:txBody>
      </p:sp>
      <p:sp>
        <p:nvSpPr>
          <p:cNvPr id="10" name="Zástupný symbol pro zápatí 4">
            <a:extLst>
              <a:ext uri="{FF2B5EF4-FFF2-40B4-BE49-F238E27FC236}">
                <a16:creationId xmlns:a16="http://schemas.microsoft.com/office/drawing/2014/main" id="{31F5B231-5863-493D-99AF-7C1A552B8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72245" y="6450675"/>
            <a:ext cx="9242264" cy="216000"/>
          </a:xfrm>
        </p:spPr>
        <p:txBody>
          <a:bodyPr/>
          <a:lstStyle/>
          <a:p>
            <a:r>
              <a:rPr lang="cs-CZ" dirty="0">
                <a:latin typeface="+mn-lt"/>
              </a:rPr>
              <a:t>Mgr. Petr Freiberg, Katedra informatiky</a:t>
            </a:r>
          </a:p>
        </p:txBody>
      </p:sp>
    </p:spTree>
    <p:extLst>
      <p:ext uri="{BB962C8B-B14F-4D97-AF65-F5344CB8AC3E}">
        <p14:creationId xmlns:p14="http://schemas.microsoft.com/office/powerpoint/2010/main" val="25862524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>
            <a:extLst>
              <a:ext uri="{FF2B5EF4-FFF2-40B4-BE49-F238E27FC236}">
                <a16:creationId xmlns:a16="http://schemas.microsoft.com/office/drawing/2014/main" id="{679D49BD-94F8-4E62-9E2B-2054D573E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870" y="193972"/>
            <a:ext cx="10215134" cy="748080"/>
          </a:xfrm>
        </p:spPr>
        <p:txBody>
          <a:bodyPr/>
          <a:lstStyle/>
          <a:p>
            <a:r>
              <a:rPr lang="cs-CZ" dirty="0">
                <a:latin typeface="+mn-lt"/>
              </a:rPr>
              <a:t>Typické znaky projektu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F113179-47EC-48B5-A37C-266220804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20</a:t>
            </a:fld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5A168005-93E4-4FC5-8B43-63545F0C730A}"/>
              </a:ext>
            </a:extLst>
          </p:cNvPr>
          <p:cNvSpPr txBox="1"/>
          <p:nvPr/>
        </p:nvSpPr>
        <p:spPr>
          <a:xfrm>
            <a:off x="972870" y="1233008"/>
            <a:ext cx="11144973" cy="3763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accent1"/>
                </a:solidFill>
                <a:cs typeface="Arial" panose="020B0604020202020204" pitchFamily="34" charset="0"/>
              </a:rPr>
              <a:t>pevně daný začátek a konec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accent1"/>
                </a:solidFill>
                <a:cs typeface="Arial" panose="020B0604020202020204" pitchFamily="34" charset="0"/>
              </a:rPr>
              <a:t>jasný cíl a užitek (SMART) – </a:t>
            </a:r>
            <a:r>
              <a:rPr lang="en-GB" sz="2400" dirty="0">
                <a:solidFill>
                  <a:schemeClr val="accent1"/>
                </a:solidFill>
                <a:cs typeface="Arial" panose="020B0604020202020204" pitchFamily="34" charset="0"/>
              </a:rPr>
              <a:t>Specific, Measurable, Achievable, Realistic, Time-bound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accent1"/>
                </a:solidFill>
                <a:cs typeface="Arial" panose="020B0604020202020204" pitchFamily="34" charset="0"/>
              </a:rPr>
              <a:t>jedinečný a unikátní sled událostí, které vyžadují specifický způsob řízení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accent1"/>
                </a:solidFill>
                <a:cs typeface="Arial" panose="020B0604020202020204" pitchFamily="34" charset="0"/>
              </a:rPr>
              <a:t>vyšší riziko než business as usual (dodání IS vs. jeho každodenní používání)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accent1"/>
                </a:solidFill>
                <a:cs typeface="Arial" panose="020B0604020202020204" pitchFamily="34" charset="0"/>
              </a:rPr>
              <a:t>u Zákazníka nebývá běžnou událostí a způsobuje nervozitu</a:t>
            </a:r>
          </a:p>
          <a:p>
            <a:pPr marL="795437" lvl="1" indent="-342900">
              <a:spcBef>
                <a:spcPts val="1200"/>
              </a:spcBef>
              <a:buFont typeface="Courier New" panose="02070309020205020404" pitchFamily="49" charset="0"/>
              <a:buChar char="o"/>
            </a:pPr>
            <a:endParaRPr lang="cs-CZ" sz="1859" dirty="0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  <p:pic>
        <p:nvPicPr>
          <p:cNvPr id="4" name="Obrázek 3" descr="Obsah obrázku hydrant&#10;&#10;Popis byl vytvořen automaticky">
            <a:extLst>
              <a:ext uri="{FF2B5EF4-FFF2-40B4-BE49-F238E27FC236}">
                <a16:creationId xmlns:a16="http://schemas.microsoft.com/office/drawing/2014/main" id="{D12C9B71-CE5F-4FF2-AF8E-AD7920808C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0057" y="3949702"/>
            <a:ext cx="3378061" cy="3378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9340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>
            <a:extLst>
              <a:ext uri="{FF2B5EF4-FFF2-40B4-BE49-F238E27FC236}">
                <a16:creationId xmlns:a16="http://schemas.microsoft.com/office/drawing/2014/main" id="{679D49BD-94F8-4E62-9E2B-2054D573E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870" y="193972"/>
            <a:ext cx="10215134" cy="748080"/>
          </a:xfrm>
        </p:spPr>
        <p:txBody>
          <a:bodyPr/>
          <a:lstStyle/>
          <a:p>
            <a:r>
              <a:rPr lang="cs-CZ" dirty="0">
                <a:latin typeface="+mn-lt"/>
              </a:rPr>
              <a:t>Co je to projektové řízení?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F113179-47EC-48B5-A37C-266220804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21</a:t>
            </a:fld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5A168005-93E4-4FC5-8B43-63545F0C730A}"/>
              </a:ext>
            </a:extLst>
          </p:cNvPr>
          <p:cNvSpPr txBox="1"/>
          <p:nvPr/>
        </p:nvSpPr>
        <p:spPr>
          <a:xfrm>
            <a:off x="972245" y="1285721"/>
            <a:ext cx="11144973" cy="6668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accent1"/>
                </a:solidFill>
                <a:cs typeface="Arial" panose="020B0604020202020204" pitchFamily="34" charset="0"/>
              </a:rPr>
              <a:t>projektové řízení = projektový management = řízení projektů = project management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dirty="0">
              <a:solidFill>
                <a:schemeClr val="accent1"/>
              </a:solidFill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accent1"/>
                </a:solidFill>
                <a:cs typeface="Arial" panose="020B0604020202020204" pitchFamily="34" charset="0"/>
              </a:rPr>
              <a:t>zabývá se realizací projektů a řízení jednotlivých činností při těchto realizacích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dirty="0">
              <a:solidFill>
                <a:schemeClr val="accent1"/>
              </a:solidFill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accent1"/>
                </a:solidFill>
                <a:cs typeface="Arial" panose="020B0604020202020204" pitchFamily="34" charset="0"/>
              </a:rPr>
              <a:t>ve světě neomezeného času a peněz by projektové řízení nebylo příliš důležité</a:t>
            </a:r>
          </a:p>
          <a:p>
            <a:endParaRPr lang="cs-CZ" sz="2400" dirty="0">
              <a:solidFill>
                <a:schemeClr val="accent1"/>
              </a:solidFill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accent1"/>
                </a:solidFill>
                <a:cs typeface="Arial" panose="020B0604020202020204" pitchFamily="34" charset="0"/>
              </a:rPr>
              <a:t>specifické v tom, že řídící pracovníci mají </a:t>
            </a:r>
            <a:r>
              <a:rPr lang="cs-CZ" sz="2400" i="1" dirty="0">
                <a:solidFill>
                  <a:schemeClr val="accent1"/>
                </a:solidFill>
                <a:cs typeface="Arial" panose="020B0604020202020204" pitchFamily="34" charset="0"/>
              </a:rPr>
              <a:t>vliv</a:t>
            </a:r>
            <a:r>
              <a:rPr lang="cs-CZ" sz="2400" dirty="0">
                <a:solidFill>
                  <a:schemeClr val="accent1"/>
                </a:solidFill>
                <a:cs typeface="Arial" panose="020B0604020202020204" pitchFamily="34" charset="0"/>
              </a:rPr>
              <a:t> na podřízené pouze v rámci projektu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dirty="0">
              <a:solidFill>
                <a:schemeClr val="accent1"/>
              </a:solidFill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accent1"/>
                </a:solidFill>
                <a:cs typeface="Arial" panose="020B0604020202020204" pitchFamily="34" charset="0"/>
              </a:rPr>
              <a:t>přístup</a:t>
            </a:r>
          </a:p>
          <a:p>
            <a:pPr marL="795437" lvl="1" indent="-342900">
              <a:buFont typeface="Arial" panose="020B0604020202020204" pitchFamily="34" charset="0"/>
              <a:buChar char="•"/>
            </a:pPr>
            <a:endParaRPr lang="cs-CZ" sz="1859" dirty="0">
              <a:solidFill>
                <a:schemeClr val="accent2"/>
              </a:solidFill>
              <a:cs typeface="Arial" panose="020B0604020202020204" pitchFamily="34" charset="0"/>
            </a:endParaRPr>
          </a:p>
          <a:p>
            <a:pPr marL="795437" lvl="1" indent="-342900">
              <a:buFont typeface="Courier New" panose="02070309020205020404" pitchFamily="49" charset="0"/>
              <a:buChar char="o"/>
            </a:pPr>
            <a:r>
              <a:rPr lang="cs-CZ" sz="1859" dirty="0">
                <a:solidFill>
                  <a:schemeClr val="accent2"/>
                </a:solidFill>
                <a:cs typeface="Arial" panose="020B0604020202020204" pitchFamily="34" charset="0"/>
              </a:rPr>
              <a:t>PRINCE2, PMP (metodiky) vs. </a:t>
            </a:r>
            <a:r>
              <a:rPr lang="pl-PL" sz="1859" dirty="0">
                <a:solidFill>
                  <a:schemeClr val="accent2"/>
                </a:solidFill>
                <a:cs typeface="Arial" panose="020B0604020202020204" pitchFamily="34" charset="0"/>
              </a:rPr>
              <a:t>Reaktivní řízení (vedu to tak nějak po svém)</a:t>
            </a:r>
          </a:p>
          <a:p>
            <a:pPr marL="795437" lvl="1" indent="-342900">
              <a:buFont typeface="Courier New" panose="02070309020205020404" pitchFamily="49" charset="0"/>
              <a:buChar char="o"/>
            </a:pPr>
            <a:endParaRPr lang="pl-PL" sz="1859" dirty="0">
              <a:solidFill>
                <a:schemeClr val="accent2"/>
              </a:solidFill>
              <a:cs typeface="Arial" panose="020B0604020202020204" pitchFamily="34" charset="0"/>
            </a:endParaRPr>
          </a:p>
          <a:p>
            <a:pPr marL="795437" lvl="1" indent="-342900">
              <a:buFont typeface="Courier New" panose="02070309020205020404" pitchFamily="49" charset="0"/>
              <a:buChar char="o"/>
            </a:pPr>
            <a:r>
              <a:rPr lang="pl-PL" sz="1859" dirty="0">
                <a:solidFill>
                  <a:schemeClr val="accent2"/>
                </a:solidFill>
                <a:cs typeface="Arial" panose="020B0604020202020204" pitchFamily="34" charset="0"/>
              </a:rPr>
              <a:t>nevymýšlet znovu kolo (analogie s frameworky nebo knihovnami v programování)</a:t>
            </a:r>
          </a:p>
          <a:p>
            <a:pPr marL="795437" lvl="1" indent="-342900">
              <a:buFont typeface="Courier New" panose="02070309020205020404" pitchFamily="49" charset="0"/>
              <a:buChar char="o"/>
            </a:pPr>
            <a:endParaRPr lang="pl-PL" sz="1859" dirty="0">
              <a:solidFill>
                <a:schemeClr val="accent2"/>
              </a:solidFill>
              <a:cs typeface="Arial" panose="020B0604020202020204" pitchFamily="34" charset="0"/>
            </a:endParaRPr>
          </a:p>
          <a:p>
            <a:pPr marL="795437" lvl="1" indent="-342900">
              <a:buFont typeface="Courier New" panose="02070309020205020404" pitchFamily="49" charset="0"/>
              <a:buChar char="o"/>
            </a:pPr>
            <a:r>
              <a:rPr lang="pl-PL" sz="1859" dirty="0">
                <a:solidFill>
                  <a:schemeClr val="accent2"/>
                </a:solidFill>
                <a:cs typeface="Arial" panose="020B0604020202020204" pitchFamily="34" charset="0"/>
              </a:rPr>
              <a:t>musím vždy přizpůsobit konkrétní firmě a projektu (robot vs. hrdina)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1859" dirty="0">
              <a:solidFill>
                <a:schemeClr val="accent2"/>
              </a:solidFill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1859" dirty="0">
              <a:solidFill>
                <a:schemeClr val="accent2"/>
              </a:solidFill>
              <a:cs typeface="Arial" panose="020B0604020202020204" pitchFamily="34" charset="0"/>
            </a:endParaRPr>
          </a:p>
          <a:p>
            <a:pPr marL="795437" lvl="1" indent="-342900">
              <a:buFont typeface="Arial" panose="020B0604020202020204" pitchFamily="34" charset="0"/>
              <a:buChar char="•"/>
            </a:pPr>
            <a:endParaRPr lang="cs-CZ" sz="1859" dirty="0">
              <a:solidFill>
                <a:schemeClr val="accent2"/>
              </a:solidFill>
              <a:cs typeface="Arial" panose="020B0604020202020204" pitchFamily="34" charset="0"/>
            </a:endParaRPr>
          </a:p>
          <a:p>
            <a:pPr>
              <a:spcBef>
                <a:spcPts val="2400"/>
              </a:spcBef>
            </a:pPr>
            <a:endParaRPr lang="cs-CZ" sz="2400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pic>
        <p:nvPicPr>
          <p:cNvPr id="8" name="Obrázek 7" descr="Obsah obrázku stůl&#10;&#10;Popis byl vytvořen automaticky">
            <a:extLst>
              <a:ext uri="{FF2B5EF4-FFF2-40B4-BE49-F238E27FC236}">
                <a16:creationId xmlns:a16="http://schemas.microsoft.com/office/drawing/2014/main" id="{3679B633-E755-4143-916D-77C8E60E04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0515" y="4083247"/>
            <a:ext cx="2367428" cy="2367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8061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>
            <a:extLst>
              <a:ext uri="{FF2B5EF4-FFF2-40B4-BE49-F238E27FC236}">
                <a16:creationId xmlns:a16="http://schemas.microsoft.com/office/drawing/2014/main" id="{679D49BD-94F8-4E62-9E2B-2054D573E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870" y="193972"/>
            <a:ext cx="10215134" cy="748080"/>
          </a:xfrm>
        </p:spPr>
        <p:txBody>
          <a:bodyPr/>
          <a:lstStyle/>
          <a:p>
            <a:r>
              <a:rPr lang="cs-CZ" dirty="0">
                <a:latin typeface="+mn-lt"/>
              </a:rPr>
              <a:t>Základní parametry projektu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F113179-47EC-48B5-A37C-266220804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22</a:t>
            </a:fld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5A168005-93E4-4FC5-8B43-63545F0C730A}"/>
              </a:ext>
            </a:extLst>
          </p:cNvPr>
          <p:cNvSpPr txBox="1"/>
          <p:nvPr/>
        </p:nvSpPr>
        <p:spPr>
          <a:xfrm>
            <a:off x="972870" y="1217141"/>
            <a:ext cx="11144973" cy="3184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accent1"/>
                </a:solidFill>
                <a:cs typeface="Arial" panose="020B0604020202020204" pitchFamily="34" charset="0"/>
              </a:rPr>
              <a:t>projekt řídíme</a:t>
            </a:r>
            <a:endParaRPr lang="cs-CZ" sz="1859" dirty="0">
              <a:solidFill>
                <a:schemeClr val="accent2"/>
              </a:solidFill>
              <a:cs typeface="Arial" panose="020B0604020202020204" pitchFamily="34" charset="0"/>
            </a:endParaRPr>
          </a:p>
          <a:p>
            <a:pPr marL="795437" lvl="1" indent="-342900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cs-CZ" sz="1859" dirty="0">
                <a:solidFill>
                  <a:schemeClr val="accent2"/>
                </a:solidFill>
                <a:cs typeface="Arial" panose="020B0604020202020204" pitchFamily="34" charset="0"/>
              </a:rPr>
              <a:t>časem (harmonogram)</a:t>
            </a:r>
          </a:p>
          <a:p>
            <a:pPr marL="795437" lvl="1" indent="-342900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cs-CZ" sz="1859" dirty="0">
                <a:solidFill>
                  <a:schemeClr val="accent2"/>
                </a:solidFill>
                <a:cs typeface="Arial" panose="020B0604020202020204" pitchFamily="34" charset="0"/>
              </a:rPr>
              <a:t>cenou (rozpočet)</a:t>
            </a:r>
          </a:p>
          <a:p>
            <a:pPr marL="795437" lvl="1" indent="-342900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cs-CZ" sz="1859" dirty="0">
                <a:solidFill>
                  <a:schemeClr val="accent2"/>
                </a:solidFill>
                <a:cs typeface="Arial" panose="020B0604020202020204" pitchFamily="34" charset="0"/>
              </a:rPr>
              <a:t>rozsahem</a:t>
            </a:r>
          </a:p>
          <a:p>
            <a:pPr marL="795437" lvl="1" indent="-342900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cs-CZ" sz="1859" dirty="0">
                <a:solidFill>
                  <a:schemeClr val="accent2"/>
                </a:solidFill>
                <a:cs typeface="Arial" panose="020B0604020202020204" pitchFamily="34" charset="0"/>
              </a:rPr>
              <a:t>kvalitou</a:t>
            </a:r>
          </a:p>
          <a:p>
            <a:pPr marL="795437" lvl="1" indent="-342900">
              <a:buFont typeface="Arial" panose="020B0604020202020204" pitchFamily="34" charset="0"/>
              <a:buChar char="•"/>
            </a:pPr>
            <a:endParaRPr lang="cs-CZ" sz="1859" dirty="0">
              <a:solidFill>
                <a:schemeClr val="accent2"/>
              </a:solidFill>
              <a:cs typeface="Arial" panose="020B0604020202020204" pitchFamily="34" charset="0"/>
            </a:endParaRPr>
          </a:p>
          <a:p>
            <a:pPr>
              <a:spcBef>
                <a:spcPts val="2400"/>
              </a:spcBef>
            </a:pPr>
            <a:endParaRPr lang="cs-CZ" sz="2400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EFDE49E8-D84F-49CB-BA17-E99902F7A9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015" y="3420269"/>
            <a:ext cx="3328472" cy="3328472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91C12682-20BF-4FEA-881B-3565928287C8}"/>
              </a:ext>
            </a:extLst>
          </p:cNvPr>
          <p:cNvSpPr txBox="1"/>
          <p:nvPr/>
        </p:nvSpPr>
        <p:spPr>
          <a:xfrm>
            <a:off x="8423910" y="2889574"/>
            <a:ext cx="30165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/>
              <a:t>projektový „trojimperativ“</a:t>
            </a:r>
          </a:p>
        </p:txBody>
      </p:sp>
      <p:cxnSp>
        <p:nvCxnSpPr>
          <p:cNvPr id="5" name="Přímá spojnice se šipkou 4">
            <a:extLst>
              <a:ext uri="{FF2B5EF4-FFF2-40B4-BE49-F238E27FC236}">
                <a16:creationId xmlns:a16="http://schemas.microsoft.com/office/drawing/2014/main" id="{4F20FDA7-3EBD-41AF-AFA3-5539A5263990}"/>
              </a:ext>
            </a:extLst>
          </p:cNvPr>
          <p:cNvCxnSpPr>
            <a:cxnSpLocks/>
          </p:cNvCxnSpPr>
          <p:nvPr/>
        </p:nvCxnSpPr>
        <p:spPr>
          <a:xfrm flipH="1">
            <a:off x="7166610" y="3289684"/>
            <a:ext cx="1257300" cy="97370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43783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>
            <a:extLst>
              <a:ext uri="{FF2B5EF4-FFF2-40B4-BE49-F238E27FC236}">
                <a16:creationId xmlns:a16="http://schemas.microsoft.com/office/drawing/2014/main" id="{679D49BD-94F8-4E62-9E2B-2054D573E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870" y="193972"/>
            <a:ext cx="10215134" cy="748080"/>
          </a:xfrm>
        </p:spPr>
        <p:txBody>
          <a:bodyPr/>
          <a:lstStyle/>
          <a:p>
            <a:r>
              <a:rPr lang="cs-CZ" dirty="0">
                <a:latin typeface="+mn-lt"/>
              </a:rPr>
              <a:t>Proč projekty končí neslavně?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F113179-47EC-48B5-A37C-266220804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23</a:t>
            </a:fld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5A168005-93E4-4FC5-8B43-63545F0C730A}"/>
              </a:ext>
            </a:extLst>
          </p:cNvPr>
          <p:cNvSpPr txBox="1"/>
          <p:nvPr/>
        </p:nvSpPr>
        <p:spPr>
          <a:xfrm>
            <a:off x="972870" y="1217141"/>
            <a:ext cx="11144973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36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accent1"/>
                </a:solidFill>
                <a:cs typeface="Arial" panose="020B0604020202020204" pitchFamily="34" charset="0"/>
              </a:rPr>
              <a:t>neschopnost vést (leadership na bodu mrazu)</a:t>
            </a:r>
          </a:p>
          <a:p>
            <a:pPr marL="342900" indent="-342900">
              <a:spcBef>
                <a:spcPts val="36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accent1"/>
                </a:solidFill>
                <a:cs typeface="Arial" panose="020B0604020202020204" pitchFamily="34" charset="0"/>
              </a:rPr>
              <a:t>nedostatečné nebo nerealistické plánování</a:t>
            </a:r>
          </a:p>
          <a:p>
            <a:pPr marL="342900" indent="-342900">
              <a:spcBef>
                <a:spcPts val="36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accent1"/>
                </a:solidFill>
                <a:cs typeface="Arial" panose="020B0604020202020204" pitchFamily="34" charset="0"/>
              </a:rPr>
              <a:t>scope creep (nekontrolovaný růst rozsahu)</a:t>
            </a:r>
          </a:p>
          <a:p>
            <a:pPr marL="342900" indent="-342900">
              <a:spcBef>
                <a:spcPts val="36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accent1"/>
                </a:solidFill>
                <a:cs typeface="Arial" panose="020B0604020202020204" pitchFamily="34" charset="0"/>
              </a:rPr>
              <a:t>nepřesné nebo mylné požadavky vedoucí k předělávkám</a:t>
            </a:r>
          </a:p>
          <a:p>
            <a:pPr marL="342900" indent="-342900">
              <a:spcBef>
                <a:spcPts val="36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accent1"/>
                </a:solidFill>
                <a:cs typeface="Arial" panose="020B0604020202020204" pitchFamily="34" charset="0"/>
              </a:rPr>
              <a:t>špatné rozdělení odpovědností, nedostatečné schopnosti</a:t>
            </a:r>
          </a:p>
          <a:p>
            <a:pPr marL="342900" indent="-342900">
              <a:spcBef>
                <a:spcPts val="36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accent1"/>
                </a:solidFill>
                <a:cs typeface="Arial" panose="020B0604020202020204" pitchFamily="34" charset="0"/>
              </a:rPr>
              <a:t>neexistující pravidla pro spolupráci </a:t>
            </a:r>
          </a:p>
          <a:p>
            <a:pPr marL="342900" indent="-342900">
              <a:spcBef>
                <a:spcPts val="36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accent1"/>
                </a:solidFill>
                <a:cs typeface="Arial" panose="020B0604020202020204" pitchFamily="34" charset="0"/>
              </a:rPr>
              <a:t>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AD3F7408-92AD-4F06-A7A4-9F544DE9A0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970" y="2560107"/>
            <a:ext cx="1301376" cy="1301376"/>
          </a:xfrm>
          <a:prstGeom prst="rect">
            <a:avLst/>
          </a:prstGeom>
        </p:spPr>
      </p:pic>
      <p:pic>
        <p:nvPicPr>
          <p:cNvPr id="11" name="Obrázek 10" descr="Obsah obrázku kreslení&#10;&#10;Popis byl vytvořen automaticky">
            <a:extLst>
              <a:ext uri="{FF2B5EF4-FFF2-40B4-BE49-F238E27FC236}">
                <a16:creationId xmlns:a16="http://schemas.microsoft.com/office/drawing/2014/main" id="{613DECE4-02F1-4C8A-B797-41BFB3EC4A8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503" y="642611"/>
            <a:ext cx="1507634" cy="1507634"/>
          </a:xfrm>
          <a:prstGeom prst="rect">
            <a:avLst/>
          </a:prstGeom>
        </p:spPr>
      </p:pic>
      <p:pic>
        <p:nvPicPr>
          <p:cNvPr id="13" name="Obrázek 12" descr="Obsah obrázku kreslení, květina, podepsat, místnost&#10;&#10;Popis byl vytvořen automaticky">
            <a:extLst>
              <a:ext uri="{FF2B5EF4-FFF2-40B4-BE49-F238E27FC236}">
                <a16:creationId xmlns:a16="http://schemas.microsoft.com/office/drawing/2014/main" id="{D82810B3-6B70-479A-AC05-DDC96737D08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090" y="5155823"/>
            <a:ext cx="1707575" cy="1707575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7F28DDAE-10C7-4E1C-B297-7C51A73B03F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542"/>
          <a:stretch/>
        </p:blipFill>
        <p:spPr>
          <a:xfrm>
            <a:off x="10098699" y="2934019"/>
            <a:ext cx="964411" cy="660213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EBF67A60-B2F8-4AFA-BEE4-B5C5CC5C31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542"/>
          <a:stretch/>
        </p:blipFill>
        <p:spPr>
          <a:xfrm>
            <a:off x="9769779" y="2150245"/>
            <a:ext cx="803614" cy="550135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860A3C40-D1E1-4F6E-8587-19D5B017A33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542"/>
          <a:stretch/>
        </p:blipFill>
        <p:spPr>
          <a:xfrm>
            <a:off x="10251100" y="2589706"/>
            <a:ext cx="487674" cy="33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9876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>
            <a:extLst>
              <a:ext uri="{FF2B5EF4-FFF2-40B4-BE49-F238E27FC236}">
                <a16:creationId xmlns:a16="http://schemas.microsoft.com/office/drawing/2014/main" id="{679D49BD-94F8-4E62-9E2B-2054D573E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870" y="193972"/>
            <a:ext cx="10215134" cy="748080"/>
          </a:xfrm>
        </p:spPr>
        <p:txBody>
          <a:bodyPr/>
          <a:lstStyle/>
          <a:p>
            <a:r>
              <a:rPr lang="cs-CZ" dirty="0">
                <a:latin typeface="+mn-lt"/>
              </a:rPr>
              <a:t>Rozdílná očekávání</a:t>
            </a:r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CF9FA5DD-5E38-4338-BC36-85BDF669EA6A}"/>
              </a:ext>
            </a:extLst>
          </p:cNvPr>
          <p:cNvSpPr txBox="1">
            <a:spLocks/>
          </p:cNvSpPr>
          <p:nvPr/>
        </p:nvSpPr>
        <p:spPr>
          <a:xfrm>
            <a:off x="972870" y="1186941"/>
            <a:ext cx="11187380" cy="56120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60365" indent="-360365" algn="l" defTabSz="1216015" rtl="0" eaLnBrk="1" latinLnBrk="0" hangingPunct="1">
              <a:lnSpc>
                <a:spcPct val="100000"/>
              </a:lnSpc>
              <a:spcBef>
                <a:spcPts val="1330"/>
              </a:spcBef>
              <a:buFont typeface="Arial" panose="020B0604020202020204" pitchFamily="34" charset="0"/>
              <a:buChar char="−"/>
              <a:defRPr sz="3243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29310" indent="-36894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70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89675" indent="-36036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43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47896" indent="-35822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18985" indent="-37109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44043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52052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0059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68067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Zákazník vs. Dodavatel: rozdílná projektová očekávání</a:t>
            </a:r>
          </a:p>
          <a:p>
            <a:pPr marL="0" indent="0">
              <a:buNone/>
            </a:pPr>
            <a:endParaRPr lang="cs-CZ" sz="2400" dirty="0">
              <a:latin typeface="+mn-lt"/>
            </a:endParaRPr>
          </a:p>
          <a:p>
            <a:pPr>
              <a:buFontTx/>
              <a:buChar char="-"/>
            </a:pPr>
            <a:endParaRPr lang="cs-CZ" sz="2400" dirty="0">
              <a:latin typeface="+mn-lt"/>
            </a:endParaRPr>
          </a:p>
          <a:p>
            <a:pPr>
              <a:buFontTx/>
              <a:buChar char="-"/>
            </a:pPr>
            <a:endParaRPr lang="cs-CZ" sz="2400" dirty="0">
              <a:latin typeface="+mn-lt"/>
            </a:endParaRPr>
          </a:p>
          <a:p>
            <a:pPr>
              <a:buFontTx/>
              <a:buChar char="-"/>
            </a:pPr>
            <a:endParaRPr lang="cs-CZ" sz="2400" dirty="0">
              <a:latin typeface="+mn-lt"/>
            </a:endParaRPr>
          </a:p>
          <a:p>
            <a:pPr>
              <a:buFontTx/>
              <a:buChar char="-"/>
            </a:pPr>
            <a:endParaRPr lang="cs-CZ" sz="2400" dirty="0">
              <a:latin typeface="+mn-lt"/>
            </a:endParaRPr>
          </a:p>
          <a:p>
            <a:pPr>
              <a:buFontTx/>
              <a:buChar char="-"/>
            </a:pPr>
            <a:endParaRPr lang="cs-CZ" sz="2400" dirty="0">
              <a:latin typeface="+mn-lt"/>
            </a:endParaRPr>
          </a:p>
          <a:p>
            <a:pPr>
              <a:buFontTx/>
              <a:buChar char="-"/>
            </a:pPr>
            <a:endParaRPr lang="cs-CZ" sz="2400" dirty="0">
              <a:latin typeface="+mn-lt"/>
            </a:endParaRPr>
          </a:p>
          <a:p>
            <a:pPr>
              <a:buFontTx/>
              <a:buChar char="-"/>
            </a:pPr>
            <a:endParaRPr lang="cs-CZ" sz="2400" dirty="0">
              <a:latin typeface="+mn-lt"/>
            </a:endParaRPr>
          </a:p>
        </p:txBody>
      </p:sp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17D791CB-3FA7-4751-8041-3756695F22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7717289"/>
              </p:ext>
            </p:extLst>
          </p:nvPr>
        </p:nvGraphicFramePr>
        <p:xfrm>
          <a:off x="2026708" y="2164598"/>
          <a:ext cx="8106834" cy="36567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53417">
                  <a:extLst>
                    <a:ext uri="{9D8B030D-6E8A-4147-A177-3AD203B41FA5}">
                      <a16:colId xmlns:a16="http://schemas.microsoft.com/office/drawing/2014/main" val="1816004594"/>
                    </a:ext>
                  </a:extLst>
                </a:gridCol>
                <a:gridCol w="4053417">
                  <a:extLst>
                    <a:ext uri="{9D8B030D-6E8A-4147-A177-3AD203B41FA5}">
                      <a16:colId xmlns:a16="http://schemas.microsoft.com/office/drawing/2014/main" val="24966379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Zákazník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Dodavatel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49119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800" dirty="0"/>
                        <a:t>Dodržení smluvené ceny, ideálně její snížení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Vyčerpání rozpočtu, získání dalších zakázek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31946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800" dirty="0"/>
                        <a:t>Dodávka ve smluveném rozsahu, změny a rozšíření na vrub Dodavatele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Změnové požadavky a rozšíření řešeny jako vícepráce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1904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800" dirty="0"/>
                        <a:t>Dokumentace, manuály, zaškolení uživatelů, podpora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Využití kapacit Zákazníka pro určité projektové úkoly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48561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800" dirty="0"/>
                        <a:t>Dosažení předpokládaných výsledků zavedení 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Využití již existujících řešení a vlastních zdrojů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1839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800" dirty="0"/>
                        <a:t>Výhodné akceptační podmínky – platba až po odevzdání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Výhodné akceptační podmínky – platby po dosažení milníků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7020581"/>
                  </a:ext>
                </a:extLst>
              </a:tr>
            </a:tbl>
          </a:graphicData>
        </a:graphic>
      </p:graphicFrame>
      <p:pic>
        <p:nvPicPr>
          <p:cNvPr id="8" name="Obrázek 7">
            <a:extLst>
              <a:ext uri="{FF2B5EF4-FFF2-40B4-BE49-F238E27FC236}">
                <a16:creationId xmlns:a16="http://schemas.microsoft.com/office/drawing/2014/main" id="{D1E92CFD-1B44-4F0E-9251-17E7CA8471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7888" y="2870224"/>
            <a:ext cx="1904762" cy="1904762"/>
          </a:xfrm>
          <a:prstGeom prst="rect">
            <a:avLst/>
          </a:prstGeom>
        </p:spPr>
      </p:pic>
      <p:cxnSp>
        <p:nvCxnSpPr>
          <p:cNvPr id="12" name="Přímá spojnice se šipkou 11">
            <a:extLst>
              <a:ext uri="{FF2B5EF4-FFF2-40B4-BE49-F238E27FC236}">
                <a16:creationId xmlns:a16="http://schemas.microsoft.com/office/drawing/2014/main" id="{99640FBD-5B30-4720-8832-ED18D98836C3}"/>
              </a:ext>
            </a:extLst>
          </p:cNvPr>
          <p:cNvCxnSpPr/>
          <p:nvPr/>
        </p:nvCxnSpPr>
        <p:spPr>
          <a:xfrm>
            <a:off x="10133542" y="3538728"/>
            <a:ext cx="61065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975DA48-0C09-47BD-BE88-CFFADD217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24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884400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>
            <a:extLst>
              <a:ext uri="{FF2B5EF4-FFF2-40B4-BE49-F238E27FC236}">
                <a16:creationId xmlns:a16="http://schemas.microsoft.com/office/drawing/2014/main" id="{679D49BD-94F8-4E62-9E2B-2054D573E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870" y="193972"/>
            <a:ext cx="10215134" cy="748080"/>
          </a:xfrm>
        </p:spPr>
        <p:txBody>
          <a:bodyPr/>
          <a:lstStyle/>
          <a:p>
            <a:r>
              <a:rPr lang="cs-CZ" dirty="0">
                <a:latin typeface="+mn-lt"/>
              </a:rPr>
              <a:t>Rozdílné startovní body</a:t>
            </a:r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CF9FA5DD-5E38-4338-BC36-85BDF669EA6A}"/>
              </a:ext>
            </a:extLst>
          </p:cNvPr>
          <p:cNvSpPr txBox="1">
            <a:spLocks/>
          </p:cNvSpPr>
          <p:nvPr/>
        </p:nvSpPr>
        <p:spPr>
          <a:xfrm>
            <a:off x="972870" y="1228514"/>
            <a:ext cx="11187380" cy="56120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60365" indent="-360365" algn="l" defTabSz="1216015" rtl="0" eaLnBrk="1" latinLnBrk="0" hangingPunct="1">
              <a:lnSpc>
                <a:spcPct val="100000"/>
              </a:lnSpc>
              <a:spcBef>
                <a:spcPts val="1330"/>
              </a:spcBef>
              <a:buFont typeface="Arial" panose="020B0604020202020204" pitchFamily="34" charset="0"/>
              <a:buChar char="−"/>
              <a:defRPr sz="3243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29310" indent="-36894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70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89675" indent="-36036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43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47896" indent="-35822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18985" indent="-37109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44043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52052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0059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68067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Greenfield vs. Brownfield</a:t>
            </a:r>
          </a:p>
          <a:p>
            <a:pPr>
              <a:buFontTx/>
              <a:buChar char="-"/>
            </a:pPr>
            <a:endParaRPr lang="cs-CZ" sz="2400" dirty="0">
              <a:latin typeface="+mn-lt"/>
            </a:endParaRPr>
          </a:p>
          <a:p>
            <a:pPr>
              <a:buFontTx/>
              <a:buChar char="-"/>
            </a:pPr>
            <a:endParaRPr lang="cs-CZ" sz="2400" dirty="0">
              <a:latin typeface="+mn-lt"/>
            </a:endParaRPr>
          </a:p>
          <a:p>
            <a:pPr>
              <a:buFontTx/>
              <a:buChar char="-"/>
            </a:pPr>
            <a:endParaRPr lang="cs-CZ" sz="2400" dirty="0">
              <a:latin typeface="+mn-lt"/>
            </a:endParaRPr>
          </a:p>
          <a:p>
            <a:pPr>
              <a:buFontTx/>
              <a:buChar char="-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Greenfield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nové eCommerce řešení, Zákaznický Portál, HR aplikace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přepsání staré aplikace (zůstávají business pravidla) – příklad Netscape, Windows projekt Pyramid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zavedení nové generace technologie - 4G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Brownfield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přidání nové funkcionality, refaktor legacy kódu, upgrade a migrace technologií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integrace mezi systémy</a:t>
            </a:r>
          </a:p>
          <a:p>
            <a:pPr lvl="1">
              <a:buFontTx/>
              <a:buChar char="-"/>
            </a:pPr>
            <a:endParaRPr lang="cs-CZ" sz="1859" dirty="0">
              <a:latin typeface="+mn-lt"/>
            </a:endParaRPr>
          </a:p>
          <a:p>
            <a:pPr>
              <a:buFontTx/>
              <a:buChar char="-"/>
            </a:pPr>
            <a:endParaRPr lang="cs-CZ" sz="2400" dirty="0">
              <a:latin typeface="+mn-lt"/>
            </a:endParaRPr>
          </a:p>
          <a:p>
            <a:pPr>
              <a:buFontTx/>
              <a:buChar char="-"/>
            </a:pPr>
            <a:endParaRPr lang="cs-CZ" sz="2400" dirty="0">
              <a:latin typeface="+mn-lt"/>
            </a:endParaRPr>
          </a:p>
          <a:p>
            <a:pPr>
              <a:buFontTx/>
              <a:buChar char="-"/>
            </a:pPr>
            <a:endParaRPr lang="cs-CZ" sz="2400" dirty="0">
              <a:latin typeface="+mn-lt"/>
            </a:endParaRPr>
          </a:p>
        </p:txBody>
      </p:sp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17D791CB-3FA7-4751-8041-3756695F22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0683969"/>
              </p:ext>
            </p:extLst>
          </p:nvPr>
        </p:nvGraphicFramePr>
        <p:xfrm>
          <a:off x="2026708" y="1766002"/>
          <a:ext cx="8106834" cy="18380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53417">
                  <a:extLst>
                    <a:ext uri="{9D8B030D-6E8A-4147-A177-3AD203B41FA5}">
                      <a16:colId xmlns:a16="http://schemas.microsoft.com/office/drawing/2014/main" val="1816004594"/>
                    </a:ext>
                  </a:extLst>
                </a:gridCol>
                <a:gridCol w="4053417">
                  <a:extLst>
                    <a:ext uri="{9D8B030D-6E8A-4147-A177-3AD203B41FA5}">
                      <a16:colId xmlns:a16="http://schemas.microsoft.com/office/drawing/2014/main" val="24966379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Greenfield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Brownfield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49119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800" dirty="0"/>
                        <a:t>Nejsme omezeni předchozí technologií: architektura, framework, 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Musíme se přizpůsobit existujícímu prostředí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31946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800" dirty="0"/>
                        <a:t>Minimum Viable Product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End-to-end audit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1904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800" dirty="0"/>
                        <a:t>Riziko nezvládnutí komplexnosti systému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Riziko pomalého vývoje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5273071"/>
                  </a:ext>
                </a:extLst>
              </a:tr>
            </a:tbl>
          </a:graphicData>
        </a:graphic>
      </p:graphicFrame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F16E7DE-4294-4D71-80EB-F8FE4E1AF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25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762026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>
            <a:extLst>
              <a:ext uri="{FF2B5EF4-FFF2-40B4-BE49-F238E27FC236}">
                <a16:creationId xmlns:a16="http://schemas.microsoft.com/office/drawing/2014/main" id="{679D49BD-94F8-4E62-9E2B-2054D573E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870" y="193972"/>
            <a:ext cx="10215134" cy="748080"/>
          </a:xfrm>
        </p:spPr>
        <p:txBody>
          <a:bodyPr/>
          <a:lstStyle/>
          <a:p>
            <a:r>
              <a:rPr lang="cs-CZ" dirty="0">
                <a:latin typeface="+mn-lt"/>
              </a:rPr>
              <a:t>Odlišná pozice vůči Zákazníkovi</a:t>
            </a:r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CF9FA5DD-5E38-4338-BC36-85BDF669EA6A}"/>
              </a:ext>
            </a:extLst>
          </p:cNvPr>
          <p:cNvSpPr txBox="1">
            <a:spLocks/>
          </p:cNvSpPr>
          <p:nvPr/>
        </p:nvSpPr>
        <p:spPr>
          <a:xfrm>
            <a:off x="972870" y="1224309"/>
            <a:ext cx="11187380" cy="56120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60365" indent="-360365" algn="l" defTabSz="1216015" rtl="0" eaLnBrk="1" latinLnBrk="0" hangingPunct="1">
              <a:lnSpc>
                <a:spcPct val="100000"/>
              </a:lnSpc>
              <a:spcBef>
                <a:spcPts val="1330"/>
              </a:spcBef>
              <a:buFont typeface="Arial" panose="020B0604020202020204" pitchFamily="34" charset="0"/>
              <a:buChar char="−"/>
              <a:defRPr sz="3243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29310" indent="-36894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70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89675" indent="-36036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43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47896" indent="-35822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18985" indent="-37109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44043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52052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0059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68067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Hlavní dodavatel vs. subdodavatel</a:t>
            </a:r>
          </a:p>
          <a:p>
            <a:pPr>
              <a:buFontTx/>
              <a:buChar char="-"/>
            </a:pPr>
            <a:endParaRPr lang="cs-CZ" sz="2400" dirty="0">
              <a:latin typeface="+mn-lt"/>
            </a:endParaRPr>
          </a:p>
          <a:p>
            <a:pPr>
              <a:buFontTx/>
              <a:buChar char="-"/>
            </a:pPr>
            <a:endParaRPr lang="cs-CZ" sz="2400" dirty="0">
              <a:latin typeface="+mn-lt"/>
            </a:endParaRPr>
          </a:p>
          <a:p>
            <a:pPr>
              <a:buFontTx/>
              <a:buChar char="-"/>
            </a:pPr>
            <a:endParaRPr lang="cs-CZ" sz="2400" dirty="0">
              <a:latin typeface="+mn-lt"/>
            </a:endParaRPr>
          </a:p>
          <a:p>
            <a:pPr>
              <a:buFontTx/>
              <a:buChar char="-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Externí dodávky</a:t>
            </a:r>
          </a:p>
          <a:p>
            <a:pPr lvl="1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Interní vs. Externí dodávky</a:t>
            </a:r>
          </a:p>
          <a:p>
            <a:pPr lvl="1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externí dodávky jsou vždy nejrizikovější</a:t>
            </a:r>
          </a:p>
          <a:p>
            <a:pPr lvl="1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Hlavní dodavatel balancuje mezi Zákazníkem a Subdodavatelem</a:t>
            </a:r>
          </a:p>
          <a:p>
            <a:pPr lvl="1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důležité je nastavit od začátku jasná pravidla  (což však neznamená, že nebudou ignorovány)</a:t>
            </a:r>
          </a:p>
          <a:p>
            <a:pPr>
              <a:buFontTx/>
              <a:buChar char="-"/>
            </a:pPr>
            <a:endParaRPr lang="cs-CZ" sz="2400" dirty="0">
              <a:latin typeface="+mn-lt"/>
            </a:endParaRPr>
          </a:p>
          <a:p>
            <a:pPr>
              <a:buFontTx/>
              <a:buChar char="-"/>
            </a:pPr>
            <a:endParaRPr lang="cs-CZ" sz="2400" dirty="0">
              <a:latin typeface="+mn-lt"/>
            </a:endParaRPr>
          </a:p>
          <a:p>
            <a:pPr>
              <a:buFontTx/>
              <a:buChar char="-"/>
            </a:pPr>
            <a:endParaRPr lang="cs-CZ" sz="2400" dirty="0">
              <a:latin typeface="+mn-lt"/>
            </a:endParaRPr>
          </a:p>
        </p:txBody>
      </p:sp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17D791CB-3FA7-4751-8041-3756695F22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8850637"/>
              </p:ext>
            </p:extLst>
          </p:nvPr>
        </p:nvGraphicFramePr>
        <p:xfrm>
          <a:off x="2026706" y="1766002"/>
          <a:ext cx="8925312" cy="15688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2656">
                  <a:extLst>
                    <a:ext uri="{9D8B030D-6E8A-4147-A177-3AD203B41FA5}">
                      <a16:colId xmlns:a16="http://schemas.microsoft.com/office/drawing/2014/main" val="1816004594"/>
                    </a:ext>
                  </a:extLst>
                </a:gridCol>
                <a:gridCol w="4462656">
                  <a:extLst>
                    <a:ext uri="{9D8B030D-6E8A-4147-A177-3AD203B41FA5}">
                      <a16:colId xmlns:a16="http://schemas.microsoft.com/office/drawing/2014/main" val="24966379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Hlavní dodavatel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Subdodavatel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49119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800" dirty="0"/>
                        <a:t>Řeší systém jako celek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Řeší určitou část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31946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800" dirty="0"/>
                        <a:t>Důležitý je vztah se Zákazníkem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Důležitý je vztah s Hlavním dodavatelem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1904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800" dirty="0"/>
                        <a:t>Riziko externí dodávky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Riziko, že projekt nebude zvládnut jako celek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5273071"/>
                  </a:ext>
                </a:extLst>
              </a:tr>
            </a:tbl>
          </a:graphicData>
        </a:graphic>
      </p:graphicFrame>
      <p:pic>
        <p:nvPicPr>
          <p:cNvPr id="7" name="Obrázek 6" descr="Obsah obrázku objekt, hodiny, tmavé, ulice&#10;&#10;Popis byl vytvořen automaticky">
            <a:extLst>
              <a:ext uri="{FF2B5EF4-FFF2-40B4-BE49-F238E27FC236}">
                <a16:creationId xmlns:a16="http://schemas.microsoft.com/office/drawing/2014/main" id="{376FD0B5-F484-4D18-8908-D99371EF93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331" y="3756001"/>
            <a:ext cx="2073156" cy="2073156"/>
          </a:xfrm>
          <a:prstGeom prst="rect">
            <a:avLst/>
          </a:prstGeom>
        </p:spPr>
      </p:pic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DCABB7C2-465F-47E3-A7C4-74A322125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26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641348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>
            <a:extLst>
              <a:ext uri="{FF2B5EF4-FFF2-40B4-BE49-F238E27FC236}">
                <a16:creationId xmlns:a16="http://schemas.microsoft.com/office/drawing/2014/main" id="{679D49BD-94F8-4E62-9E2B-2054D573E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870" y="193972"/>
            <a:ext cx="10215134" cy="748080"/>
          </a:xfrm>
        </p:spPr>
        <p:txBody>
          <a:bodyPr/>
          <a:lstStyle/>
          <a:p>
            <a:r>
              <a:rPr lang="cs-CZ" dirty="0">
                <a:latin typeface="+mn-lt"/>
              </a:rPr>
              <a:t>Moje role v týmu</a:t>
            </a:r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CF9FA5DD-5E38-4338-BC36-85BDF669EA6A}"/>
              </a:ext>
            </a:extLst>
          </p:cNvPr>
          <p:cNvSpPr txBox="1">
            <a:spLocks/>
          </p:cNvSpPr>
          <p:nvPr/>
        </p:nvSpPr>
        <p:spPr>
          <a:xfrm>
            <a:off x="1125270" y="1186942"/>
            <a:ext cx="11187380" cy="56120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60365" indent="-360365" algn="l" defTabSz="1216015" rtl="0" eaLnBrk="1" latinLnBrk="0" hangingPunct="1">
              <a:lnSpc>
                <a:spcPct val="100000"/>
              </a:lnSpc>
              <a:spcBef>
                <a:spcPts val="1330"/>
              </a:spcBef>
              <a:buFont typeface="Arial" panose="020B0604020202020204" pitchFamily="34" charset="0"/>
              <a:buChar char="−"/>
              <a:defRPr sz="3243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29310" indent="-36894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70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89675" indent="-36036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43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47896" indent="-35822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18985" indent="-37109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44043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52052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0059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68067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naše role v týmu a role našeho týmu v projektu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na začátku si ujasněte </a:t>
            </a:r>
            <a:r>
              <a:rPr lang="cs-CZ" sz="2400" b="1" dirty="0">
                <a:latin typeface="+mn-lt"/>
              </a:rPr>
              <a:t>CO</a:t>
            </a:r>
            <a:r>
              <a:rPr lang="cs-CZ" sz="2400" dirty="0">
                <a:latin typeface="+mn-lt"/>
              </a:rPr>
              <a:t> se od váš čeká a </a:t>
            </a:r>
            <a:r>
              <a:rPr lang="cs-CZ" sz="2400" b="1" dirty="0">
                <a:latin typeface="+mn-lt"/>
              </a:rPr>
              <a:t>CO</a:t>
            </a:r>
            <a:r>
              <a:rPr lang="cs-CZ" sz="2400" dirty="0">
                <a:latin typeface="+mn-lt"/>
              </a:rPr>
              <a:t> můžete očekávat od ostatních</a:t>
            </a:r>
          </a:p>
          <a:p>
            <a:pPr>
              <a:spcBef>
                <a:spcPts val="18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zjednodušeně dle PRINCE2 (existují i jiná rozdělení)</a:t>
            </a:r>
          </a:p>
          <a:p>
            <a:pPr lvl="1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Sponzor (Executive):</a:t>
            </a:r>
            <a:r>
              <a:rPr lang="cs-CZ" sz="1859" b="1" dirty="0">
                <a:latin typeface="+mn-lt"/>
              </a:rPr>
              <a:t> </a:t>
            </a:r>
            <a:r>
              <a:rPr lang="cs-CZ" sz="1859" dirty="0">
                <a:latin typeface="+mn-lt"/>
              </a:rPr>
              <a:t>osoba pověřená a plně zodpovědná za dodání projektu</a:t>
            </a:r>
          </a:p>
          <a:p>
            <a:pPr lvl="1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Hlavní uživatel (Senior User): jeden nebo více koncových uživatelů, kteří budou výstup projektu (systém) používat</a:t>
            </a:r>
          </a:p>
          <a:p>
            <a:pPr lvl="1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Hlavní dodavatel (Senior Supplier): jeden nebo více uživatelů, kteří zodpovídají za výběr Dodavatele (nejčastěji IT odd.)</a:t>
            </a:r>
          </a:p>
          <a:p>
            <a:pPr lvl="1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Projektový manažer (Project Manager): řídí projekt na základě mandátu projektového výboru</a:t>
            </a:r>
          </a:p>
          <a:p>
            <a:pPr lvl="1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Týmový manažer (Team Manager): zástupce Dodavatele (My)</a:t>
            </a:r>
            <a:endParaRPr lang="cs-CZ" sz="1589" dirty="0">
              <a:latin typeface="+mn-lt"/>
            </a:endParaRPr>
          </a:p>
          <a:p>
            <a:pPr>
              <a:buFontTx/>
              <a:buChar char="-"/>
            </a:pPr>
            <a:endParaRPr lang="cs-CZ" sz="2400" dirty="0">
              <a:latin typeface="+mn-lt"/>
            </a:endParaRPr>
          </a:p>
          <a:p>
            <a:pPr>
              <a:buFontTx/>
              <a:buChar char="-"/>
            </a:pPr>
            <a:endParaRPr lang="cs-CZ" sz="2400" dirty="0">
              <a:latin typeface="+mn-lt"/>
            </a:endParaRPr>
          </a:p>
          <a:p>
            <a:pPr>
              <a:buFontTx/>
              <a:buChar char="-"/>
            </a:pPr>
            <a:endParaRPr lang="cs-CZ" sz="2400" dirty="0">
              <a:latin typeface="+mn-lt"/>
            </a:endParaRPr>
          </a:p>
          <a:p>
            <a:pPr>
              <a:buFontTx/>
              <a:buChar char="-"/>
            </a:pPr>
            <a:endParaRPr lang="cs-CZ" sz="2400" dirty="0">
              <a:latin typeface="+mn-lt"/>
            </a:endParaRPr>
          </a:p>
          <a:p>
            <a:pPr>
              <a:buFontTx/>
              <a:buChar char="-"/>
            </a:pPr>
            <a:endParaRPr lang="cs-CZ" sz="2400" dirty="0">
              <a:latin typeface="+mn-lt"/>
            </a:endParaRPr>
          </a:p>
          <a:p>
            <a:pPr marL="0" indent="0">
              <a:buNone/>
            </a:pPr>
            <a:endParaRPr lang="cs-CZ" sz="2400" dirty="0">
              <a:latin typeface="+mn-lt"/>
            </a:endParaRPr>
          </a:p>
          <a:p>
            <a:pPr>
              <a:buFontTx/>
              <a:buChar char="-"/>
            </a:pPr>
            <a:endParaRPr lang="cs-CZ" sz="2400" dirty="0">
              <a:latin typeface="+mn-lt"/>
            </a:endParaRPr>
          </a:p>
          <a:p>
            <a:pPr>
              <a:buFontTx/>
              <a:buChar char="-"/>
            </a:pPr>
            <a:endParaRPr lang="cs-CZ" sz="2400" dirty="0">
              <a:latin typeface="+mn-lt"/>
            </a:endParaRP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F113179-47EC-48B5-A37C-266220804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27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49381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>
            <a:extLst>
              <a:ext uri="{FF2B5EF4-FFF2-40B4-BE49-F238E27FC236}">
                <a16:creationId xmlns:a16="http://schemas.microsoft.com/office/drawing/2014/main" id="{679D49BD-94F8-4E62-9E2B-2054D573E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870" y="193972"/>
            <a:ext cx="10215134" cy="748080"/>
          </a:xfrm>
        </p:spPr>
        <p:txBody>
          <a:bodyPr/>
          <a:lstStyle/>
          <a:p>
            <a:r>
              <a:rPr lang="pl-PL" dirty="0">
                <a:latin typeface="+mn-lt"/>
              </a:rPr>
              <a:t>V jaké fázi vstupujeme do hry?</a:t>
            </a:r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DCABB7C2-465F-47E3-A7C4-74A322125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28</a:t>
            </a:fld>
            <a:endParaRPr lang="cs-CZ" dirty="0"/>
          </a:p>
        </p:txBody>
      </p:sp>
      <p:sp>
        <p:nvSpPr>
          <p:cNvPr id="12" name="Zástupný obsah 2">
            <a:extLst>
              <a:ext uri="{FF2B5EF4-FFF2-40B4-BE49-F238E27FC236}">
                <a16:creationId xmlns:a16="http://schemas.microsoft.com/office/drawing/2014/main" id="{640E724A-556E-4F2B-A31A-D6221326C3A7}"/>
              </a:ext>
            </a:extLst>
          </p:cNvPr>
          <p:cNvSpPr txBox="1">
            <a:spLocks/>
          </p:cNvSpPr>
          <p:nvPr/>
        </p:nvSpPr>
        <p:spPr>
          <a:xfrm>
            <a:off x="972245" y="1228514"/>
            <a:ext cx="11034980" cy="56120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60365" indent="-360365" algn="l" defTabSz="1216015" rtl="0" eaLnBrk="1" latinLnBrk="0" hangingPunct="1">
              <a:lnSpc>
                <a:spcPct val="100000"/>
              </a:lnSpc>
              <a:spcBef>
                <a:spcPts val="1330"/>
              </a:spcBef>
              <a:buFont typeface="Arial" panose="020B0604020202020204" pitchFamily="34" charset="0"/>
              <a:buChar char="−"/>
              <a:defRPr sz="3243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29310" indent="-36894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70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89675" indent="-36036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43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47896" indent="-35822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18985" indent="-37109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44043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52052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0059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68067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cs-CZ" sz="2500" b="1" dirty="0">
                <a:latin typeface="+mn-lt"/>
              </a:rPr>
              <a:t>Předprojektová fáze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prvotní myšlenka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hrubý souhrn požadavků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studium proveditelnosti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SWOT analýza, cíl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business case (obchodní případ)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…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rozhodnutí o zahájení projektu</a:t>
            </a:r>
          </a:p>
        </p:txBody>
      </p:sp>
      <p:pic>
        <p:nvPicPr>
          <p:cNvPr id="3" name="Obrázek 2" descr="Obsah obrázku budova, tmavé, dveře, okno&#10;&#10;Popis byl vytvořen automaticky">
            <a:extLst>
              <a:ext uri="{FF2B5EF4-FFF2-40B4-BE49-F238E27FC236}">
                <a16:creationId xmlns:a16="http://schemas.microsoft.com/office/drawing/2014/main" id="{CE573E29-2F2C-49F8-96A0-2F0727B3BA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438" y="1039316"/>
            <a:ext cx="4761905" cy="47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4207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>
            <a:extLst>
              <a:ext uri="{FF2B5EF4-FFF2-40B4-BE49-F238E27FC236}">
                <a16:creationId xmlns:a16="http://schemas.microsoft.com/office/drawing/2014/main" id="{679D49BD-94F8-4E62-9E2B-2054D573E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870" y="193972"/>
            <a:ext cx="10215134" cy="748080"/>
          </a:xfrm>
        </p:spPr>
        <p:txBody>
          <a:bodyPr/>
          <a:lstStyle/>
          <a:p>
            <a:r>
              <a:rPr lang="pl-PL" dirty="0">
                <a:latin typeface="+mn-lt"/>
              </a:rPr>
              <a:t>V jaké fázi vstupujeme do hry?</a:t>
            </a:r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DCABB7C2-465F-47E3-A7C4-74A322125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29</a:t>
            </a:fld>
            <a:endParaRPr lang="cs-CZ" dirty="0"/>
          </a:p>
        </p:txBody>
      </p:sp>
      <p:sp>
        <p:nvSpPr>
          <p:cNvPr id="12" name="Zástupný obsah 2">
            <a:extLst>
              <a:ext uri="{FF2B5EF4-FFF2-40B4-BE49-F238E27FC236}">
                <a16:creationId xmlns:a16="http://schemas.microsoft.com/office/drawing/2014/main" id="{640E724A-556E-4F2B-A31A-D6221326C3A7}"/>
              </a:ext>
            </a:extLst>
          </p:cNvPr>
          <p:cNvSpPr txBox="1">
            <a:spLocks/>
          </p:cNvSpPr>
          <p:nvPr/>
        </p:nvSpPr>
        <p:spPr>
          <a:xfrm>
            <a:off x="972245" y="1228514"/>
            <a:ext cx="11034980" cy="56120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60365" indent="-360365" algn="l" defTabSz="1216015" rtl="0" eaLnBrk="1" latinLnBrk="0" hangingPunct="1">
              <a:lnSpc>
                <a:spcPct val="100000"/>
              </a:lnSpc>
              <a:spcBef>
                <a:spcPts val="1330"/>
              </a:spcBef>
              <a:buFont typeface="Arial" panose="020B0604020202020204" pitchFamily="34" charset="0"/>
              <a:buChar char="−"/>
              <a:defRPr sz="3243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29310" indent="-36894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70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89675" indent="-36036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43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47896" indent="-35822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18985" indent="-37109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44043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52052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0059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68067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500" b="1" dirty="0">
                <a:latin typeface="+mn-lt"/>
              </a:rPr>
              <a:t>Projektová fáze</a:t>
            </a:r>
          </a:p>
          <a:p>
            <a:pPr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Iniciace projektu</a:t>
            </a:r>
          </a:p>
          <a:p>
            <a:pPr lvl="1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cs-CZ" sz="1820" dirty="0">
                <a:latin typeface="+mn-lt"/>
              </a:rPr>
              <a:t>soupis požadovaných funkcí</a:t>
            </a:r>
          </a:p>
          <a:p>
            <a:pPr lvl="1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cs-CZ" sz="1820" dirty="0">
                <a:latin typeface="+mn-lt"/>
              </a:rPr>
              <a:t>výběr Dodavatele</a:t>
            </a:r>
          </a:p>
          <a:p>
            <a:pPr lvl="1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cs-CZ" sz="1820" dirty="0">
                <a:latin typeface="+mn-lt"/>
              </a:rPr>
              <a:t>uzavření smlouvy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Realizace projektu</a:t>
            </a:r>
          </a:p>
          <a:p>
            <a:pPr lvl="1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cs-CZ" sz="1820" dirty="0">
                <a:latin typeface="+mn-lt"/>
              </a:rPr>
              <a:t>analýza</a:t>
            </a:r>
          </a:p>
          <a:p>
            <a:pPr lvl="1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cs-CZ" sz="1820" dirty="0">
                <a:latin typeface="+mn-lt"/>
              </a:rPr>
              <a:t>návrh řešení</a:t>
            </a:r>
          </a:p>
          <a:p>
            <a:pPr lvl="1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cs-CZ" sz="1820" dirty="0">
                <a:latin typeface="+mn-lt"/>
              </a:rPr>
              <a:t>realizace</a:t>
            </a:r>
          </a:p>
          <a:p>
            <a:pPr lvl="1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cs-CZ" sz="1820" dirty="0">
                <a:latin typeface="+mn-lt"/>
              </a:rPr>
              <a:t>testování</a:t>
            </a:r>
          </a:p>
          <a:p>
            <a:pPr lvl="1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cs-CZ" sz="1820" dirty="0">
                <a:latin typeface="+mn-lt"/>
              </a:rPr>
              <a:t>akceptace a nasazení do provozu</a:t>
            </a:r>
          </a:p>
          <a:p>
            <a:pPr lvl="1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cs-CZ" sz="1820" dirty="0">
                <a:latin typeface="+mn-lt"/>
              </a:rPr>
              <a:t>ukončení projektu</a:t>
            </a:r>
          </a:p>
        </p:txBody>
      </p:sp>
      <p:cxnSp>
        <p:nvCxnSpPr>
          <p:cNvPr id="3" name="Přímá spojnice se šipkou 2">
            <a:extLst>
              <a:ext uri="{FF2B5EF4-FFF2-40B4-BE49-F238E27FC236}">
                <a16:creationId xmlns:a16="http://schemas.microsoft.com/office/drawing/2014/main" id="{C1019A83-92B7-47D6-8AB0-CEDD6D8B1149}"/>
              </a:ext>
            </a:extLst>
          </p:cNvPr>
          <p:cNvCxnSpPr>
            <a:cxnSpLocks/>
          </p:cNvCxnSpPr>
          <p:nvPr/>
        </p:nvCxnSpPr>
        <p:spPr>
          <a:xfrm flipH="1">
            <a:off x="3499556" y="2535126"/>
            <a:ext cx="2383316" cy="33233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D1343849-81F4-4A79-B85E-EF9684FC3298}"/>
              </a:ext>
            </a:extLst>
          </p:cNvPr>
          <p:cNvCxnSpPr>
            <a:cxnSpLocks/>
          </p:cNvCxnSpPr>
          <p:nvPr/>
        </p:nvCxnSpPr>
        <p:spPr>
          <a:xfrm flipH="1" flipV="1">
            <a:off x="3499556" y="3872089"/>
            <a:ext cx="2299362" cy="63098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ovéPole 6">
            <a:extLst>
              <a:ext uri="{FF2B5EF4-FFF2-40B4-BE49-F238E27FC236}">
                <a16:creationId xmlns:a16="http://schemas.microsoft.com/office/drawing/2014/main" id="{89CF8D9D-F1E6-4C39-877D-6D4D455A3E70}"/>
              </a:ext>
            </a:extLst>
          </p:cNvPr>
          <p:cNvSpPr txBox="1"/>
          <p:nvPr/>
        </p:nvSpPr>
        <p:spPr>
          <a:xfrm>
            <a:off x="5882871" y="2947468"/>
            <a:ext cx="2098267" cy="3665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vstupuje náš obchod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D11BA436-9C51-4B66-A80F-914B05B6F02F}"/>
              </a:ext>
            </a:extLst>
          </p:cNvPr>
          <p:cNvSpPr txBox="1"/>
          <p:nvPr/>
        </p:nvSpPr>
        <p:spPr>
          <a:xfrm>
            <a:off x="5704426" y="5488520"/>
            <a:ext cx="2715936" cy="3665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vstupuje náš vývojový tým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BAA17C58-5075-42D5-B89D-1F8E2795D7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317"/>
          <a:stretch/>
        </p:blipFill>
        <p:spPr>
          <a:xfrm>
            <a:off x="5980069" y="1228514"/>
            <a:ext cx="2165541" cy="1638943"/>
          </a:xfrm>
          <a:prstGeom prst="rect">
            <a:avLst/>
          </a:prstGeom>
        </p:spPr>
      </p:pic>
      <p:pic>
        <p:nvPicPr>
          <p:cNvPr id="16" name="Obrázek 15" descr="Obsah obrázku oblek, muž, tmavé, vpředu&#10;&#10;Popis byl vytvořen automaticky">
            <a:extLst>
              <a:ext uri="{FF2B5EF4-FFF2-40B4-BE49-F238E27FC236}">
                <a16:creationId xmlns:a16="http://schemas.microsoft.com/office/drawing/2014/main" id="{68882885-3518-4027-BAEE-B4D7148020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2871" y="3394055"/>
            <a:ext cx="2359047" cy="2359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570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5861F7-4ED7-4DD8-A75B-FE9229AAB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571" y="165935"/>
            <a:ext cx="4059167" cy="748800"/>
          </a:xfrm>
        </p:spPr>
        <p:txBody>
          <a:bodyPr/>
          <a:lstStyle/>
          <a:p>
            <a:r>
              <a:rPr lang="cs-CZ" dirty="0">
                <a:latin typeface="+mn-lt"/>
              </a:rPr>
              <a:t>Harmonogram</a:t>
            </a:r>
          </a:p>
        </p:txBody>
      </p:sp>
      <p:graphicFrame>
        <p:nvGraphicFramePr>
          <p:cNvPr id="6" name="Tabulka 6">
            <a:extLst>
              <a:ext uri="{FF2B5EF4-FFF2-40B4-BE49-F238E27FC236}">
                <a16:creationId xmlns:a16="http://schemas.microsoft.com/office/drawing/2014/main" id="{D022617F-7376-4CEF-A2E0-829782EEC5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9709475"/>
              </p:ext>
            </p:extLst>
          </p:nvPr>
        </p:nvGraphicFramePr>
        <p:xfrm>
          <a:off x="1971677" y="1028332"/>
          <a:ext cx="8502316" cy="53894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1802">
                  <a:extLst>
                    <a:ext uri="{9D8B030D-6E8A-4147-A177-3AD203B41FA5}">
                      <a16:colId xmlns:a16="http://schemas.microsoft.com/office/drawing/2014/main" val="4027119251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1808771824"/>
                    </a:ext>
                  </a:extLst>
                </a:gridCol>
                <a:gridCol w="5475514">
                  <a:extLst>
                    <a:ext uri="{9D8B030D-6E8A-4147-A177-3AD203B41FA5}">
                      <a16:colId xmlns:a16="http://schemas.microsoft.com/office/drawing/2014/main" val="2096256300"/>
                    </a:ext>
                  </a:extLst>
                </a:gridCol>
              </a:tblGrid>
              <a:tr h="398508">
                <a:tc>
                  <a:txBody>
                    <a:bodyPr/>
                    <a:lstStyle/>
                    <a:p>
                      <a:pPr algn="ctr"/>
                      <a:r>
                        <a:rPr lang="cs-CZ" sz="1800" baseline="0" dirty="0">
                          <a:latin typeface="+mn-lt"/>
                          <a:cs typeface="Arial" panose="020B0604020202020204" pitchFamily="34" charset="0"/>
                        </a:rPr>
                        <a:t>Seminář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aseline="0" dirty="0">
                          <a:latin typeface="+mn-lt"/>
                          <a:cs typeface="Arial" panose="020B0604020202020204" pitchFamily="34" charset="0"/>
                        </a:rPr>
                        <a:t>Datum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aseline="0" dirty="0">
                          <a:latin typeface="+mn-lt"/>
                          <a:cs typeface="Arial" panose="020B0604020202020204" pitchFamily="34" charset="0"/>
                        </a:rPr>
                        <a:t>Téma semináře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4732776"/>
                  </a:ext>
                </a:extLst>
              </a:tr>
              <a:tr h="3633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aseline="0" dirty="0">
                          <a:latin typeface="+mn-lt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aseline="0" dirty="0">
                          <a:latin typeface="+mn-lt"/>
                          <a:cs typeface="Arial" panose="020B0604020202020204" pitchFamily="34" charset="0"/>
                        </a:rPr>
                        <a:t>19.02.2025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aseline="0" dirty="0">
                          <a:latin typeface="+mn-lt"/>
                          <a:cs typeface="Arial" panose="020B0604020202020204" pitchFamily="34" charset="0"/>
                        </a:rPr>
                        <a:t>Úvod do předmětu: IS, projekt, projektové řízení, obchod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13003222"/>
                  </a:ext>
                </a:extLst>
              </a:tr>
              <a:tr h="39850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0" baseline="0" dirty="0">
                          <a:latin typeface="+mn-lt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0" baseline="0" dirty="0">
                          <a:latin typeface="+mn-lt"/>
                          <a:cs typeface="Arial" panose="020B0604020202020204" pitchFamily="34" charset="0"/>
                        </a:rPr>
                        <a:t>26.02.2025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0" baseline="0" dirty="0">
                          <a:latin typeface="+mn-lt"/>
                          <a:cs typeface="Arial" panose="020B0604020202020204" pitchFamily="34" charset="0"/>
                        </a:rPr>
                        <a:t>Smlouva, Kick-off u zákazníka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30576380"/>
                  </a:ext>
                </a:extLst>
              </a:tr>
              <a:tr h="39850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0" baseline="0" dirty="0">
                          <a:latin typeface="+mn-lt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0" baseline="0" dirty="0">
                          <a:latin typeface="+mn-lt"/>
                          <a:cs typeface="Arial" panose="020B0604020202020204" pitchFamily="34" charset="0"/>
                        </a:rPr>
                        <a:t>05.03.2025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0" baseline="0" dirty="0">
                          <a:latin typeface="+mn-lt"/>
                          <a:cs typeface="Arial" panose="020B0604020202020204" pitchFamily="34" charset="0"/>
                        </a:rPr>
                        <a:t>Plán, Cílový koncept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31504627"/>
                  </a:ext>
                </a:extLst>
              </a:tr>
              <a:tr h="39850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1" baseline="0">
                          <a:latin typeface="+mn-lt"/>
                          <a:cs typeface="Arial" panose="020B0604020202020204" pitchFamily="34" charset="0"/>
                        </a:rPr>
                        <a:t>4</a:t>
                      </a:r>
                      <a:endParaRPr lang="cs-CZ" sz="1800" b="1" baseline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1" baseline="0">
                          <a:latin typeface="+mn-lt"/>
                          <a:cs typeface="Arial" panose="020B0604020202020204" pitchFamily="34" charset="0"/>
                        </a:rPr>
                        <a:t>12.03.2025</a:t>
                      </a:r>
                      <a:endParaRPr lang="cs-CZ" sz="1800" b="1" baseline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121601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baseline="0" dirty="0">
                          <a:latin typeface="+mn-lt"/>
                          <a:cs typeface="Arial" panose="020B0604020202020204" pitchFamily="34" charset="0"/>
                        </a:rPr>
                        <a:t>Vyhodnocení úkolu 1, Metodiky vývoje: Vodopád, </a:t>
                      </a:r>
                      <a:r>
                        <a:rPr lang="cs-CZ" sz="1800" b="1" baseline="0" dirty="0" err="1">
                          <a:latin typeface="+mn-lt"/>
                          <a:cs typeface="Arial" panose="020B0604020202020204" pitchFamily="34" charset="0"/>
                        </a:rPr>
                        <a:t>Agile</a:t>
                      </a:r>
                      <a:r>
                        <a:rPr lang="cs-CZ" sz="1800" b="1" baseline="0" dirty="0">
                          <a:latin typeface="+mn-lt"/>
                          <a:cs typeface="Arial" panose="020B0604020202020204" pitchFamily="34" charset="0"/>
                        </a:rPr>
                        <a:t> a Hybrid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46704576"/>
                  </a:ext>
                </a:extLst>
              </a:tr>
              <a:tr h="39850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aseline="0" dirty="0">
                          <a:latin typeface="+mn-lt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aseline="0" dirty="0">
                          <a:latin typeface="+mn-lt"/>
                          <a:cs typeface="Arial" panose="020B0604020202020204" pitchFamily="34" charset="0"/>
                        </a:rPr>
                        <a:t>19.03.2025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121601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aseline="0" dirty="0">
                          <a:latin typeface="+mn-lt"/>
                          <a:cs typeface="Arial" panose="020B0604020202020204" pitchFamily="34" charset="0"/>
                        </a:rPr>
                        <a:t>Agilní metodika Scrum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83515960"/>
                  </a:ext>
                </a:extLst>
              </a:tr>
              <a:tr h="39850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aseline="0" dirty="0">
                          <a:latin typeface="+mn-lt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aseline="0" dirty="0">
                          <a:latin typeface="+mn-lt"/>
                          <a:cs typeface="Arial" panose="020B0604020202020204" pitchFamily="34" charset="0"/>
                        </a:rPr>
                        <a:t>26.03.2025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121601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aseline="0" dirty="0">
                          <a:latin typeface="+mn-lt"/>
                          <a:cs typeface="Arial" panose="020B0604020202020204" pitchFamily="34" charset="0"/>
                        </a:rPr>
                        <a:t>Podrobněji o Scrumu, propojení s Kanbanem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02328872"/>
                  </a:ext>
                </a:extLst>
              </a:tr>
              <a:tr h="39850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aseline="0" dirty="0">
                          <a:latin typeface="+mn-lt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aseline="0" dirty="0">
                          <a:latin typeface="+mn-lt"/>
                          <a:cs typeface="Arial" panose="020B0604020202020204" pitchFamily="34" charset="0"/>
                        </a:rPr>
                        <a:t>02.04.2025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121601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aseline="0" dirty="0">
                          <a:latin typeface="+mn-lt"/>
                          <a:cs typeface="Arial" panose="020B0604020202020204" pitchFamily="34" charset="0"/>
                        </a:rPr>
                        <a:t>Nasazení a akceptace, Helpdesk, Rozvoj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78689417"/>
                  </a:ext>
                </a:extLst>
              </a:tr>
              <a:tr h="39850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aseline="0" dirty="0">
                          <a:latin typeface="+mn-lt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aseline="0" dirty="0">
                          <a:latin typeface="+mn-lt"/>
                          <a:cs typeface="Arial" panose="020B0604020202020204" pitchFamily="34" charset="0"/>
                        </a:rPr>
                        <a:t>09.04.2025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121601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aseline="0" dirty="0">
                          <a:latin typeface="+mn-lt"/>
                          <a:cs typeface="Arial" panose="020B0604020202020204" pitchFamily="34" charset="0"/>
                        </a:rPr>
                        <a:t>Vyhodnocení úkolu 2, Jak </a:t>
                      </a:r>
                      <a:r>
                        <a:rPr lang="cs-CZ" sz="1800" i="0" u="none" baseline="0" dirty="0">
                          <a:latin typeface="+mn-lt"/>
                          <a:cs typeface="Arial" panose="020B0604020202020204" pitchFamily="34" charset="0"/>
                        </a:rPr>
                        <a:t>budovat tým (pozn. </a:t>
                      </a:r>
                      <a:r>
                        <a:rPr lang="cs-CZ" sz="1800" i="0" u="sng" baseline="0" dirty="0">
                          <a:latin typeface="+mn-lt"/>
                          <a:cs typeface="Arial" panose="020B0604020202020204" pitchFamily="34" charset="0"/>
                        </a:rPr>
                        <a:t>kvalitně</a:t>
                      </a:r>
                      <a:r>
                        <a:rPr lang="cs-CZ" sz="1800" i="0" u="none" baseline="0" dirty="0">
                          <a:latin typeface="+mn-lt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26747904"/>
                  </a:ext>
                </a:extLst>
              </a:tr>
              <a:tr h="398508">
                <a:tc>
                  <a:txBody>
                    <a:bodyPr/>
                    <a:lstStyle/>
                    <a:p>
                      <a:pPr marL="0" algn="ctr" defTabSz="1216015" rtl="0" eaLnBrk="1" latinLnBrk="0" hangingPunct="1">
                        <a:lnSpc>
                          <a:spcPct val="100000"/>
                        </a:lnSpc>
                      </a:pPr>
                      <a:r>
                        <a:rPr lang="cs-CZ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anchor="ctr">
                    <a:solidFill>
                      <a:srgbClr val="CBD4E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6015" rtl="0" eaLnBrk="1" latinLnBrk="0" hangingPunct="1">
                        <a:lnSpc>
                          <a:spcPct val="100000"/>
                        </a:lnSpc>
                      </a:pPr>
                      <a:r>
                        <a:rPr lang="cs-CZ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16.04.2025</a:t>
                      </a:r>
                    </a:p>
                  </a:txBody>
                  <a:tcPr anchor="ctr">
                    <a:solidFill>
                      <a:srgbClr val="CBD4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601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aseline="0" dirty="0">
                          <a:latin typeface="+mn-lt"/>
                          <a:cs typeface="Arial" panose="020B0604020202020204" pitchFamily="34" charset="0"/>
                        </a:rPr>
                        <a:t>Úkol 3: prezentace/diskuze na vybraná témata</a:t>
                      </a:r>
                    </a:p>
                  </a:txBody>
                  <a:tcPr anchor="ctr">
                    <a:solidFill>
                      <a:srgbClr val="CBD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3291124"/>
                  </a:ext>
                </a:extLst>
              </a:tr>
              <a:tr h="39850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aseline="0" dirty="0">
                          <a:latin typeface="+mn-lt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aseline="0" dirty="0">
                          <a:latin typeface="+mn-lt"/>
                          <a:cs typeface="Arial" panose="020B0604020202020204" pitchFamily="34" charset="0"/>
                        </a:rPr>
                        <a:t>23.04.2025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121601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Úkol 3: prezentace/diskuze na vybraná témata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54178691"/>
                  </a:ext>
                </a:extLst>
              </a:tr>
              <a:tr h="39850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aseline="0" dirty="0">
                          <a:latin typeface="+mn-lt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aseline="0" dirty="0">
                          <a:latin typeface="+mn-lt"/>
                          <a:cs typeface="Arial" panose="020B0604020202020204" pitchFamily="34" charset="0"/>
                        </a:rPr>
                        <a:t>30.04.2025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121601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Úkol 3: prezentace/diskuze na vybraná témata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94042590"/>
                  </a:ext>
                </a:extLst>
              </a:tr>
              <a:tr h="39850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anchor="ctr">
                    <a:solidFill>
                      <a:srgbClr val="E7EB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07.05.2025</a:t>
                      </a:r>
                    </a:p>
                  </a:txBody>
                  <a:tcPr anchor="ctr">
                    <a:solidFill>
                      <a:srgbClr val="E7EB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601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</a:rPr>
                        <a:t>Cestou zaměstnance, freelancera nebo majitele firmy?</a:t>
                      </a:r>
                      <a:endParaRPr lang="cs-CZ" sz="1800" baseline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7EB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1138502"/>
                  </a:ext>
                </a:extLst>
              </a:tr>
            </a:tbl>
          </a:graphicData>
        </a:graphic>
      </p:graphicFrame>
      <p:sp>
        <p:nvSpPr>
          <p:cNvPr id="12" name="TextovéPole 11">
            <a:extLst>
              <a:ext uri="{FF2B5EF4-FFF2-40B4-BE49-F238E27FC236}">
                <a16:creationId xmlns:a16="http://schemas.microsoft.com/office/drawing/2014/main" id="{CA366398-AE9A-4508-BDB5-8CADE3FF03E8}"/>
              </a:ext>
            </a:extLst>
          </p:cNvPr>
          <p:cNvSpPr txBox="1"/>
          <p:nvPr/>
        </p:nvSpPr>
        <p:spPr>
          <a:xfrm rot="1544556">
            <a:off x="10490123" y="3662661"/>
            <a:ext cx="17604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400" b="1" u="sng" dirty="0">
                <a:cs typeface="Arial" panose="020B0604020202020204" pitchFamily="34" charset="0"/>
              </a:rPr>
              <a:t>12 seminářů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6C136B8-C3F1-4092-8C23-AD674DCD0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3</a:t>
            </a:fld>
            <a:endParaRPr lang="cs-CZ" dirty="0"/>
          </a:p>
        </p:txBody>
      </p:sp>
      <p:pic>
        <p:nvPicPr>
          <p:cNvPr id="4" name="Obrázek 3" descr="Obsah obrázku hrníček, jídelní nádobí, nádobí, šálek kávy&#10;&#10;Popis byl vytvořen automaticky">
            <a:extLst>
              <a:ext uri="{FF2B5EF4-FFF2-40B4-BE49-F238E27FC236}">
                <a16:creationId xmlns:a16="http://schemas.microsoft.com/office/drawing/2014/main" id="{B774E4F9-2A96-4560-9EBF-928CD040A3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245" y="5802926"/>
            <a:ext cx="871677" cy="871677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96183A58-02F4-8CE6-76A6-B64C9A1ED62D}"/>
              </a:ext>
            </a:extLst>
          </p:cNvPr>
          <p:cNvSpPr txBox="1"/>
          <p:nvPr/>
        </p:nvSpPr>
        <p:spPr>
          <a:xfrm>
            <a:off x="118463" y="2515093"/>
            <a:ext cx="12891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000" b="1" u="sng" dirty="0">
                <a:cs typeface="Arial" panose="020B0604020202020204" pitchFamily="34" charset="0"/>
              </a:rPr>
              <a:t>seminář 4 </a:t>
            </a:r>
            <a:br>
              <a:rPr lang="cs-CZ" sz="2000" b="1" u="sng" dirty="0">
                <a:cs typeface="Arial" panose="020B0604020202020204" pitchFamily="34" charset="0"/>
              </a:rPr>
            </a:br>
            <a:r>
              <a:rPr lang="cs-CZ" sz="2000" b="1" u="sng" dirty="0">
                <a:cs typeface="Arial" panose="020B0604020202020204" pitchFamily="34" charset="0"/>
              </a:rPr>
              <a:t>online</a:t>
            </a:r>
          </a:p>
        </p:txBody>
      </p:sp>
      <p:cxnSp>
        <p:nvCxnSpPr>
          <p:cNvPr id="5" name="Přímá spojnice se šipkou 8">
            <a:extLst>
              <a:ext uri="{FF2B5EF4-FFF2-40B4-BE49-F238E27FC236}">
                <a16:creationId xmlns:a16="http://schemas.microsoft.com/office/drawing/2014/main" id="{EA951533-EBEB-902F-B8CF-5C504F144C41}"/>
              </a:ext>
            </a:extLst>
          </p:cNvPr>
          <p:cNvCxnSpPr/>
          <p:nvPr/>
        </p:nvCxnSpPr>
        <p:spPr>
          <a:xfrm>
            <a:off x="1408083" y="2953878"/>
            <a:ext cx="52578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36909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>
            <a:extLst>
              <a:ext uri="{FF2B5EF4-FFF2-40B4-BE49-F238E27FC236}">
                <a16:creationId xmlns:a16="http://schemas.microsoft.com/office/drawing/2014/main" id="{679D49BD-94F8-4E62-9E2B-2054D573E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870" y="193972"/>
            <a:ext cx="10215134" cy="748080"/>
          </a:xfrm>
        </p:spPr>
        <p:txBody>
          <a:bodyPr/>
          <a:lstStyle/>
          <a:p>
            <a:r>
              <a:rPr lang="pl-PL" dirty="0">
                <a:latin typeface="+mn-lt"/>
              </a:rPr>
              <a:t>V jaké fázi vstupujeme do hry?</a:t>
            </a:r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DCABB7C2-465F-47E3-A7C4-74A322125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30</a:t>
            </a:fld>
            <a:endParaRPr lang="cs-CZ" dirty="0"/>
          </a:p>
        </p:txBody>
      </p:sp>
      <p:sp>
        <p:nvSpPr>
          <p:cNvPr id="12" name="Zástupný obsah 2">
            <a:extLst>
              <a:ext uri="{FF2B5EF4-FFF2-40B4-BE49-F238E27FC236}">
                <a16:creationId xmlns:a16="http://schemas.microsoft.com/office/drawing/2014/main" id="{640E724A-556E-4F2B-A31A-D6221326C3A7}"/>
              </a:ext>
            </a:extLst>
          </p:cNvPr>
          <p:cNvSpPr txBox="1">
            <a:spLocks/>
          </p:cNvSpPr>
          <p:nvPr/>
        </p:nvSpPr>
        <p:spPr>
          <a:xfrm>
            <a:off x="972245" y="1228514"/>
            <a:ext cx="11034980" cy="56120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60365" indent="-360365" algn="l" defTabSz="1216015" rtl="0" eaLnBrk="1" latinLnBrk="0" hangingPunct="1">
              <a:lnSpc>
                <a:spcPct val="100000"/>
              </a:lnSpc>
              <a:spcBef>
                <a:spcPts val="1330"/>
              </a:spcBef>
              <a:buFont typeface="Arial" panose="020B0604020202020204" pitchFamily="34" charset="0"/>
              <a:buChar char="−"/>
              <a:defRPr sz="3243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29310" indent="-36894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70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89675" indent="-36036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43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47896" indent="-35822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18985" indent="-37109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44043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52052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0059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68067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cs-CZ" sz="2500" b="1" dirty="0">
                <a:latin typeface="+mn-lt"/>
              </a:rPr>
              <a:t>Poprojektová</a:t>
            </a:r>
            <a:r>
              <a:rPr lang="cs-CZ" sz="2400" b="1" dirty="0">
                <a:latin typeface="+mn-lt"/>
              </a:rPr>
              <a:t> fáze</a:t>
            </a:r>
            <a:endParaRPr lang="cs-CZ" sz="1550" b="1" dirty="0">
              <a:latin typeface="+mn-lt"/>
            </a:endParaRPr>
          </a:p>
          <a:p>
            <a:pPr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090" dirty="0">
                <a:latin typeface="+mn-lt"/>
              </a:rPr>
              <a:t>systém je v běžném provozu, probíhá servis (pokud je zasmluvněn)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090" dirty="0">
                <a:latin typeface="+mn-lt"/>
              </a:rPr>
              <a:t>může započít příprava případného rozvoje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090" dirty="0">
                <a:latin typeface="+mn-lt"/>
              </a:rPr>
              <a:t>po skončení projektu je vhodný čas na retrospektivu (</a:t>
            </a:r>
            <a:r>
              <a:rPr lang="cs-CZ" sz="2090" i="1" dirty="0">
                <a:latin typeface="+mn-lt"/>
              </a:rPr>
              <a:t>terapie </a:t>
            </a:r>
            <a:r>
              <a:rPr lang="cs-CZ" sz="2090" dirty="0">
                <a:latin typeface="+mn-lt"/>
              </a:rPr>
              <a:t>– říct si jak to šlo)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090" dirty="0">
                <a:latin typeface="+mn-lt"/>
              </a:rPr>
              <a:t>případná rozvojová smlouva je opět projektem</a:t>
            </a:r>
          </a:p>
        </p:txBody>
      </p:sp>
      <p:pic>
        <p:nvPicPr>
          <p:cNvPr id="3" name="Obrázek 2" descr="Obsah obrázku kreslení&#10;&#10;Popis byl vytvořen automaticky">
            <a:extLst>
              <a:ext uri="{FF2B5EF4-FFF2-40B4-BE49-F238E27FC236}">
                <a16:creationId xmlns:a16="http://schemas.microsoft.com/office/drawing/2014/main" id="{EC616E87-8C56-4864-91C6-4FC58EE687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201" y="3990039"/>
            <a:ext cx="2850499" cy="2850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1016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>
            <a:extLst>
              <a:ext uri="{FF2B5EF4-FFF2-40B4-BE49-F238E27FC236}">
                <a16:creationId xmlns:a16="http://schemas.microsoft.com/office/drawing/2014/main" id="{679D49BD-94F8-4E62-9E2B-2054D573E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870" y="193972"/>
            <a:ext cx="10215134" cy="748080"/>
          </a:xfrm>
        </p:spPr>
        <p:txBody>
          <a:bodyPr/>
          <a:lstStyle/>
          <a:p>
            <a:r>
              <a:rPr lang="cs-CZ" dirty="0">
                <a:latin typeface="+mn-lt"/>
              </a:rPr>
              <a:t>Shrnutí</a:t>
            </a:r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CF9FA5DD-5E38-4338-BC36-85BDF669EA6A}"/>
              </a:ext>
            </a:extLst>
          </p:cNvPr>
          <p:cNvSpPr txBox="1">
            <a:spLocks/>
          </p:cNvSpPr>
          <p:nvPr/>
        </p:nvSpPr>
        <p:spPr>
          <a:xfrm>
            <a:off x="490766" y="4037519"/>
            <a:ext cx="11144973" cy="469446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60365" indent="-360365" algn="l" defTabSz="1216015" rtl="0" eaLnBrk="1" latinLnBrk="0" hangingPunct="1">
              <a:lnSpc>
                <a:spcPct val="100000"/>
              </a:lnSpc>
              <a:spcBef>
                <a:spcPts val="1330"/>
              </a:spcBef>
              <a:buFont typeface="Arial" panose="020B0604020202020204" pitchFamily="34" charset="0"/>
              <a:buChar char="−"/>
              <a:defRPr sz="3243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29310" indent="-36894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70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89675" indent="-36036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43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47896" indent="-35822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18985" indent="-37109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44043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52052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0059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68067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sz="2400" dirty="0">
              <a:latin typeface="+mn-lt"/>
            </a:endParaRPr>
          </a:p>
          <a:p>
            <a:pPr>
              <a:buFontTx/>
              <a:buChar char="-"/>
            </a:pPr>
            <a:endParaRPr lang="cs-CZ" sz="2400" dirty="0">
              <a:latin typeface="+mn-lt"/>
            </a:endParaRPr>
          </a:p>
          <a:p>
            <a:pPr>
              <a:buFontTx/>
              <a:buChar char="-"/>
            </a:pPr>
            <a:endParaRPr lang="cs-CZ" sz="2400" dirty="0">
              <a:latin typeface="+mn-lt"/>
            </a:endParaRP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F113179-47EC-48B5-A37C-266220804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31</a:t>
            </a:fld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5A168005-93E4-4FC5-8B43-63545F0C730A}"/>
              </a:ext>
            </a:extLst>
          </p:cNvPr>
          <p:cNvSpPr txBox="1"/>
          <p:nvPr/>
        </p:nvSpPr>
        <p:spPr>
          <a:xfrm>
            <a:off x="490765" y="1297151"/>
            <a:ext cx="111449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cs-CZ" sz="2400" i="1" dirty="0"/>
          </a:p>
        </p:txBody>
      </p:sp>
      <p:sp>
        <p:nvSpPr>
          <p:cNvPr id="8" name="Zástupný obsah 2">
            <a:extLst>
              <a:ext uri="{FF2B5EF4-FFF2-40B4-BE49-F238E27FC236}">
                <a16:creationId xmlns:a16="http://schemas.microsoft.com/office/drawing/2014/main" id="{570631AC-3123-4DEC-8266-2DE37ECE811B}"/>
              </a:ext>
            </a:extLst>
          </p:cNvPr>
          <p:cNvSpPr txBox="1">
            <a:spLocks/>
          </p:cNvSpPr>
          <p:nvPr/>
        </p:nvSpPr>
        <p:spPr>
          <a:xfrm>
            <a:off x="1125270" y="1186942"/>
            <a:ext cx="11034980" cy="5612024"/>
          </a:xfrm>
          <a:prstGeom prst="rect">
            <a:avLst/>
          </a:prstGeom>
        </p:spPr>
        <p:txBody>
          <a:bodyPr vert="horz" lIns="0" tIns="0" rIns="0" bIns="0" rtlCol="0">
            <a:normAutofit fontScale="92500" lnSpcReduction="10000"/>
          </a:bodyPr>
          <a:lstStyle>
            <a:lvl1pPr marL="360365" indent="-360365" algn="l" defTabSz="1216015" rtl="0" eaLnBrk="1" latinLnBrk="0" hangingPunct="1">
              <a:lnSpc>
                <a:spcPct val="100000"/>
              </a:lnSpc>
              <a:spcBef>
                <a:spcPts val="1330"/>
              </a:spcBef>
              <a:buFont typeface="Arial" panose="020B0604020202020204" pitchFamily="34" charset="0"/>
              <a:buChar char="−"/>
              <a:defRPr sz="3243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29310" indent="-36894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70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89675" indent="-36036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43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47896" indent="-35822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18985" indent="-37109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44043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52052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0059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68067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Informační systém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 rozdělení informačních systémů (je jich mnohem více)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pt-BR" sz="1859" dirty="0">
                <a:latin typeface="+mn-lt"/>
              </a:rPr>
              <a:t>veřejné vs. podnikové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pt-BR" sz="1859" dirty="0">
                <a:latin typeface="+mn-lt"/>
              </a:rPr>
              <a:t>univerzální, specializované, na míru</a:t>
            </a:r>
            <a:endParaRPr lang="cs-CZ" sz="1859" dirty="0">
              <a:latin typeface="+mn-lt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produktová vs. servisní firma</a:t>
            </a:r>
          </a:p>
          <a:p>
            <a:pPr marL="360365" lvl="1" indent="0">
              <a:buNone/>
            </a:pPr>
            <a:endParaRPr lang="cs-CZ" sz="1859" dirty="0">
              <a:latin typeface="+mn-lt"/>
            </a:endParaRP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 statistiky (ne vždy se daří)</a:t>
            </a:r>
          </a:p>
          <a:p>
            <a:pPr marL="0" indent="0">
              <a:buNone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projekt a vztah mezi projektem a IS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cílem projektu je zavést IS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čas, cena, rozsah, kvalita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Tx/>
              <a:buChar char="-"/>
            </a:pPr>
            <a:endParaRPr lang="cs-CZ" sz="2400" dirty="0">
              <a:latin typeface="+mn-lt"/>
            </a:endParaRPr>
          </a:p>
          <a:p>
            <a:pPr>
              <a:buFontTx/>
              <a:buChar char="-"/>
            </a:pPr>
            <a:endParaRPr lang="cs-CZ" sz="2400" dirty="0">
              <a:latin typeface="+mn-lt"/>
            </a:endParaRPr>
          </a:p>
          <a:p>
            <a:pPr>
              <a:buFontTx/>
              <a:buChar char="-"/>
            </a:pPr>
            <a:endParaRPr lang="cs-CZ" sz="2400" dirty="0">
              <a:latin typeface="+mn-lt"/>
            </a:endParaRPr>
          </a:p>
          <a:p>
            <a:pPr marL="0" indent="0">
              <a:buNone/>
            </a:pPr>
            <a:endParaRPr lang="cs-CZ" sz="2400" dirty="0">
              <a:latin typeface="+mn-lt"/>
            </a:endParaRPr>
          </a:p>
          <a:p>
            <a:pPr>
              <a:buFontTx/>
              <a:buChar char="-"/>
            </a:pPr>
            <a:endParaRPr lang="cs-CZ" sz="2400" dirty="0">
              <a:latin typeface="+mn-lt"/>
            </a:endParaRPr>
          </a:p>
          <a:p>
            <a:pPr>
              <a:buFontTx/>
              <a:buChar char="-"/>
            </a:pPr>
            <a:endParaRPr lang="cs-CZ" sz="2400" dirty="0">
              <a:latin typeface="+mn-lt"/>
            </a:endParaRPr>
          </a:p>
        </p:txBody>
      </p:sp>
      <p:pic>
        <p:nvPicPr>
          <p:cNvPr id="11" name="Obrázek 10" descr="Obsah obrázku obrazovka, televizor, muž, počítač&#10;&#10;Popis byl vytvořen automaticky">
            <a:extLst>
              <a:ext uri="{FF2B5EF4-FFF2-40B4-BE49-F238E27FC236}">
                <a16:creationId xmlns:a16="http://schemas.microsoft.com/office/drawing/2014/main" id="{81B4B638-E141-4079-AA0B-2C337A89DDA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85" b="29232"/>
          <a:stretch/>
        </p:blipFill>
        <p:spPr>
          <a:xfrm>
            <a:off x="6495808" y="4609393"/>
            <a:ext cx="2875661" cy="2299782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C3E4C1C3-9C61-470F-8ABC-199273FEBCB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07" r="22697"/>
          <a:stretch/>
        </p:blipFill>
        <p:spPr>
          <a:xfrm>
            <a:off x="4477444" y="609118"/>
            <a:ext cx="2975570" cy="2289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9180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>
            <a:extLst>
              <a:ext uri="{FF2B5EF4-FFF2-40B4-BE49-F238E27FC236}">
                <a16:creationId xmlns:a16="http://schemas.microsoft.com/office/drawing/2014/main" id="{679D49BD-94F8-4E62-9E2B-2054D573E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870" y="193972"/>
            <a:ext cx="10215134" cy="748080"/>
          </a:xfrm>
        </p:spPr>
        <p:txBody>
          <a:bodyPr/>
          <a:lstStyle/>
          <a:p>
            <a:r>
              <a:rPr lang="cs-CZ" dirty="0">
                <a:latin typeface="+mn-lt"/>
              </a:rPr>
              <a:t>Shrnutí</a:t>
            </a:r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CF9FA5DD-5E38-4338-BC36-85BDF669EA6A}"/>
              </a:ext>
            </a:extLst>
          </p:cNvPr>
          <p:cNvSpPr txBox="1">
            <a:spLocks/>
          </p:cNvSpPr>
          <p:nvPr/>
        </p:nvSpPr>
        <p:spPr>
          <a:xfrm>
            <a:off x="490766" y="4037519"/>
            <a:ext cx="11144973" cy="469446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60365" indent="-360365" algn="l" defTabSz="1216015" rtl="0" eaLnBrk="1" latinLnBrk="0" hangingPunct="1">
              <a:lnSpc>
                <a:spcPct val="100000"/>
              </a:lnSpc>
              <a:spcBef>
                <a:spcPts val="1330"/>
              </a:spcBef>
              <a:buFont typeface="Arial" panose="020B0604020202020204" pitchFamily="34" charset="0"/>
              <a:buChar char="−"/>
              <a:defRPr sz="3243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29310" indent="-36894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70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89675" indent="-36036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43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47896" indent="-35822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18985" indent="-37109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44043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52052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0059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68067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sz="2400" dirty="0">
              <a:latin typeface="+mn-lt"/>
            </a:endParaRPr>
          </a:p>
          <a:p>
            <a:pPr>
              <a:buFontTx/>
              <a:buChar char="-"/>
            </a:pPr>
            <a:endParaRPr lang="cs-CZ" sz="2400" dirty="0">
              <a:latin typeface="+mn-lt"/>
            </a:endParaRPr>
          </a:p>
          <a:p>
            <a:pPr>
              <a:buFontTx/>
              <a:buChar char="-"/>
            </a:pPr>
            <a:endParaRPr lang="cs-CZ" sz="2400" dirty="0">
              <a:latin typeface="+mn-lt"/>
            </a:endParaRP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F113179-47EC-48B5-A37C-266220804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32</a:t>
            </a:fld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5A168005-93E4-4FC5-8B43-63545F0C730A}"/>
              </a:ext>
            </a:extLst>
          </p:cNvPr>
          <p:cNvSpPr txBox="1"/>
          <p:nvPr/>
        </p:nvSpPr>
        <p:spPr>
          <a:xfrm>
            <a:off x="490765" y="1297151"/>
            <a:ext cx="111449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cs-CZ" sz="2400" i="1" dirty="0"/>
          </a:p>
        </p:txBody>
      </p:sp>
      <p:sp>
        <p:nvSpPr>
          <p:cNvPr id="8" name="Zástupný obsah 2">
            <a:extLst>
              <a:ext uri="{FF2B5EF4-FFF2-40B4-BE49-F238E27FC236}">
                <a16:creationId xmlns:a16="http://schemas.microsoft.com/office/drawing/2014/main" id="{570631AC-3123-4DEC-8266-2DE37ECE811B}"/>
              </a:ext>
            </a:extLst>
          </p:cNvPr>
          <p:cNvSpPr txBox="1">
            <a:spLocks/>
          </p:cNvSpPr>
          <p:nvPr/>
        </p:nvSpPr>
        <p:spPr>
          <a:xfrm>
            <a:off x="1125270" y="1186942"/>
            <a:ext cx="11034980" cy="5612024"/>
          </a:xfrm>
          <a:prstGeom prst="rect">
            <a:avLst/>
          </a:prstGeom>
        </p:spPr>
        <p:txBody>
          <a:bodyPr vert="horz" lIns="0" tIns="0" rIns="0" bIns="0" rtlCol="0">
            <a:normAutofit lnSpcReduction="10000"/>
          </a:bodyPr>
          <a:lstStyle>
            <a:lvl1pPr marL="360365" indent="-360365" algn="l" defTabSz="1216015" rtl="0" eaLnBrk="1" latinLnBrk="0" hangingPunct="1">
              <a:lnSpc>
                <a:spcPct val="100000"/>
              </a:lnSpc>
              <a:spcBef>
                <a:spcPts val="1330"/>
              </a:spcBef>
              <a:buFont typeface="Arial" panose="020B0604020202020204" pitchFamily="34" charset="0"/>
              <a:buChar char="−"/>
              <a:defRPr sz="3243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29310" indent="-36894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70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89675" indent="-36036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43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47896" indent="-35822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18985" indent="-37109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44043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52052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0059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68067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projektové řízení a další podmínky k úspěchu</a:t>
            </a:r>
          </a:p>
          <a:p>
            <a:pPr lvl="1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cs-CZ" sz="1860" dirty="0">
                <a:latin typeface="+mn-lt"/>
              </a:rPr>
              <a:t>zabývá se realizací projektů a řízení jednotlivých činností při těchto realizacích</a:t>
            </a:r>
          </a:p>
          <a:p>
            <a:pPr lvl="1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cs-CZ" sz="1860" dirty="0">
                <a:latin typeface="+mn-lt"/>
              </a:rPr>
              <a:t>metodiky</a:t>
            </a:r>
          </a:p>
          <a:p>
            <a:pPr lvl="1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cs-CZ" sz="1860" dirty="0">
                <a:latin typeface="+mn-lt"/>
              </a:rPr>
              <a:t>další podmínky k úspěchu</a:t>
            </a:r>
          </a:p>
          <a:p>
            <a:pPr marL="0" indent="0">
              <a:buNone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 náš pohled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Z</a:t>
            </a:r>
            <a:r>
              <a:rPr lang="pt-BR" sz="1859" dirty="0">
                <a:latin typeface="+mn-lt"/>
              </a:rPr>
              <a:t>ákazník vs. Dodavatel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G</a:t>
            </a:r>
            <a:r>
              <a:rPr lang="pt-BR" sz="1859" dirty="0">
                <a:latin typeface="+mn-lt"/>
              </a:rPr>
              <a:t>reenfield vs. </a:t>
            </a:r>
            <a:r>
              <a:rPr lang="cs-CZ" sz="1859" dirty="0">
                <a:latin typeface="+mn-lt"/>
              </a:rPr>
              <a:t>B</a:t>
            </a:r>
            <a:r>
              <a:rPr lang="pt-BR" sz="1859" dirty="0">
                <a:latin typeface="+mn-lt"/>
              </a:rPr>
              <a:t>rownfield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Hlavní d</a:t>
            </a:r>
            <a:r>
              <a:rPr lang="pt-BR" sz="1859" dirty="0">
                <a:latin typeface="+mn-lt"/>
              </a:rPr>
              <a:t>odavatel vs. </a:t>
            </a:r>
            <a:r>
              <a:rPr lang="cs-CZ" sz="1859" dirty="0">
                <a:latin typeface="+mn-lt"/>
              </a:rPr>
              <a:t>S</a:t>
            </a:r>
            <a:r>
              <a:rPr lang="pt-BR" sz="1859" dirty="0">
                <a:latin typeface="+mn-lt"/>
              </a:rPr>
              <a:t>ubdodavatel</a:t>
            </a:r>
            <a:endParaRPr lang="cs-CZ" sz="1859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kdy vstupujeme do hry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obchod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vývojový (realizační) tým</a:t>
            </a:r>
          </a:p>
          <a:p>
            <a:pPr>
              <a:buFont typeface="Courier New" panose="02070309020205020404" pitchFamily="49" charset="0"/>
              <a:buChar char="o"/>
            </a:pPr>
            <a:endParaRPr lang="cs-CZ" sz="2400" dirty="0">
              <a:latin typeface="+mn-lt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cs-CZ" sz="2400" dirty="0">
              <a:latin typeface="+mn-lt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cs-CZ" sz="2400" dirty="0">
              <a:latin typeface="+mn-lt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cs-CZ" sz="2400" dirty="0">
              <a:latin typeface="+mn-lt"/>
            </a:endParaRPr>
          </a:p>
          <a:p>
            <a:pPr>
              <a:buFontTx/>
              <a:buChar char="-"/>
            </a:pPr>
            <a:endParaRPr lang="cs-CZ" sz="2400" dirty="0">
              <a:latin typeface="+mn-lt"/>
            </a:endParaRPr>
          </a:p>
          <a:p>
            <a:pPr marL="0" indent="0">
              <a:buNone/>
            </a:pPr>
            <a:endParaRPr lang="cs-CZ" sz="2400" dirty="0">
              <a:latin typeface="+mn-lt"/>
            </a:endParaRPr>
          </a:p>
          <a:p>
            <a:pPr>
              <a:buFontTx/>
              <a:buChar char="-"/>
            </a:pPr>
            <a:endParaRPr lang="cs-CZ" sz="2400" dirty="0">
              <a:latin typeface="+mn-lt"/>
            </a:endParaRPr>
          </a:p>
          <a:p>
            <a:pPr>
              <a:buFontTx/>
              <a:buChar char="-"/>
            </a:pPr>
            <a:endParaRPr lang="cs-CZ" sz="2400" dirty="0">
              <a:latin typeface="+mn-lt"/>
            </a:endParaRPr>
          </a:p>
        </p:txBody>
      </p:sp>
      <p:pic>
        <p:nvPicPr>
          <p:cNvPr id="12" name="Obrázek 11" descr="Obsah obrázku stůl&#10;&#10;Popis byl vytvořen automaticky">
            <a:extLst>
              <a:ext uri="{FF2B5EF4-FFF2-40B4-BE49-F238E27FC236}">
                <a16:creationId xmlns:a16="http://schemas.microsoft.com/office/drawing/2014/main" id="{EF5B38A2-B0FB-43B0-B771-9EA9257003E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60"/>
          <a:stretch/>
        </p:blipFill>
        <p:spPr>
          <a:xfrm>
            <a:off x="262855" y="1710851"/>
            <a:ext cx="1090326" cy="845436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FC98B515-6573-477B-8AF6-9C2BEA9A47F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317"/>
          <a:stretch/>
        </p:blipFill>
        <p:spPr>
          <a:xfrm>
            <a:off x="4702115" y="5823458"/>
            <a:ext cx="933157" cy="706240"/>
          </a:xfrm>
          <a:prstGeom prst="rect">
            <a:avLst/>
          </a:prstGeom>
        </p:spPr>
      </p:pic>
      <p:pic>
        <p:nvPicPr>
          <p:cNvPr id="14" name="Obrázek 13" descr="Obsah obrázku oblek, muž, tmavé, vpředu&#10;&#10;Popis byl vytvořen automaticky">
            <a:extLst>
              <a:ext uri="{FF2B5EF4-FFF2-40B4-BE49-F238E27FC236}">
                <a16:creationId xmlns:a16="http://schemas.microsoft.com/office/drawing/2014/main" id="{50814C10-41CA-44CB-94EF-324DDE28A0B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912" y="5852435"/>
            <a:ext cx="814240" cy="814240"/>
          </a:xfrm>
          <a:prstGeom prst="rect">
            <a:avLst/>
          </a:prstGeom>
        </p:spPr>
      </p:pic>
      <p:pic>
        <p:nvPicPr>
          <p:cNvPr id="15" name="Obrázek 14" descr="Obsah obrázku kreslení&#10;&#10;Popis byl vytvořen automaticky">
            <a:extLst>
              <a:ext uri="{FF2B5EF4-FFF2-40B4-BE49-F238E27FC236}">
                <a16:creationId xmlns:a16="http://schemas.microsoft.com/office/drawing/2014/main" id="{49232771-DFA5-4B84-B9A4-3297CA7632C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545" y="2376472"/>
            <a:ext cx="853094" cy="853094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C5D61E55-FF98-4A86-AF39-83F64C54FF3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912" y="2122280"/>
            <a:ext cx="748080" cy="748080"/>
          </a:xfrm>
          <a:prstGeom prst="rect">
            <a:avLst/>
          </a:prstGeom>
        </p:spPr>
      </p:pic>
      <p:pic>
        <p:nvPicPr>
          <p:cNvPr id="17" name="Obrázek 16" descr="Obsah obrázku kreslení, květina, podepsat, místnost&#10;&#10;Popis byl vytvořen automaticky">
            <a:extLst>
              <a:ext uri="{FF2B5EF4-FFF2-40B4-BE49-F238E27FC236}">
                <a16:creationId xmlns:a16="http://schemas.microsoft.com/office/drawing/2014/main" id="{2C8C9F48-3E36-45AE-8478-D39B8E7FAD3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912" y="2771153"/>
            <a:ext cx="722242" cy="722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927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>
            <a:extLst>
              <a:ext uri="{FF2B5EF4-FFF2-40B4-BE49-F238E27FC236}">
                <a16:creationId xmlns:a16="http://schemas.microsoft.com/office/drawing/2014/main" id="{679D49BD-94F8-4E62-9E2B-2054D573E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870" y="193972"/>
            <a:ext cx="10215134" cy="748080"/>
          </a:xfrm>
        </p:spPr>
        <p:txBody>
          <a:bodyPr/>
          <a:lstStyle/>
          <a:p>
            <a:r>
              <a:rPr lang="cs-CZ" dirty="0">
                <a:latin typeface="+mn-lt"/>
              </a:rPr>
              <a:t>Zajímavosti ke čtení</a:t>
            </a:r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CF9FA5DD-5E38-4338-BC36-85BDF669EA6A}"/>
              </a:ext>
            </a:extLst>
          </p:cNvPr>
          <p:cNvSpPr txBox="1">
            <a:spLocks/>
          </p:cNvSpPr>
          <p:nvPr/>
        </p:nvSpPr>
        <p:spPr>
          <a:xfrm>
            <a:off x="490766" y="4037519"/>
            <a:ext cx="11144973" cy="469446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60365" indent="-360365" algn="l" defTabSz="1216015" rtl="0" eaLnBrk="1" latinLnBrk="0" hangingPunct="1">
              <a:lnSpc>
                <a:spcPct val="100000"/>
              </a:lnSpc>
              <a:spcBef>
                <a:spcPts val="1330"/>
              </a:spcBef>
              <a:buFont typeface="Arial" panose="020B0604020202020204" pitchFamily="34" charset="0"/>
              <a:buChar char="−"/>
              <a:defRPr sz="3243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29310" indent="-36894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70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89675" indent="-36036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43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47896" indent="-35822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18985" indent="-37109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44043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52052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0059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68067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sz="2400" dirty="0">
              <a:latin typeface="+mn-lt"/>
            </a:endParaRPr>
          </a:p>
          <a:p>
            <a:pPr>
              <a:buFontTx/>
              <a:buChar char="-"/>
            </a:pPr>
            <a:endParaRPr lang="cs-CZ" sz="2400" dirty="0">
              <a:latin typeface="+mn-lt"/>
            </a:endParaRPr>
          </a:p>
          <a:p>
            <a:pPr>
              <a:buFontTx/>
              <a:buChar char="-"/>
            </a:pPr>
            <a:endParaRPr lang="cs-CZ" sz="2400" dirty="0">
              <a:latin typeface="+mn-lt"/>
            </a:endParaRP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F113179-47EC-48B5-A37C-266220804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33</a:t>
            </a:fld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5A168005-93E4-4FC5-8B43-63545F0C730A}"/>
              </a:ext>
            </a:extLst>
          </p:cNvPr>
          <p:cNvSpPr txBox="1"/>
          <p:nvPr/>
        </p:nvSpPr>
        <p:spPr>
          <a:xfrm>
            <a:off x="972870" y="1359863"/>
            <a:ext cx="1114497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hlinkClick r:id="rId3"/>
              </a:rPr>
              <a:t>https://www.joelonsoftware.com/2000/04/06/things-you-should-never-do-part-i/</a:t>
            </a:r>
            <a:endParaRPr lang="cs-CZ" sz="2400" dirty="0"/>
          </a:p>
          <a:p>
            <a:endParaRPr lang="cs-CZ" sz="2400" dirty="0"/>
          </a:p>
          <a:p>
            <a:r>
              <a:rPr lang="cs-CZ" sz="2400" dirty="0">
                <a:hlinkClick r:id="rId4"/>
              </a:rPr>
              <a:t>https://blog.zvestov.cz/software%20development/2019/10/22/servisni-versus-produktova-firma.html</a:t>
            </a:r>
            <a:endParaRPr lang="cs-CZ" sz="2400" dirty="0"/>
          </a:p>
          <a:p>
            <a:endParaRPr lang="cs-CZ" sz="2400" dirty="0"/>
          </a:p>
          <a:p>
            <a:r>
              <a:rPr lang="cs-CZ" sz="2400" dirty="0">
                <a:hlinkClick r:id="rId5"/>
              </a:rPr>
              <a:t>https://mypmi.eu/2018/04/02/jak-se-zdolava-everest/</a:t>
            </a:r>
            <a:endParaRPr lang="cs-CZ" sz="2400" dirty="0"/>
          </a:p>
          <a:p>
            <a:pPr algn="ctr"/>
            <a:endParaRPr lang="cs-CZ" sz="2400" dirty="0"/>
          </a:p>
        </p:txBody>
      </p:sp>
      <p:sp>
        <p:nvSpPr>
          <p:cNvPr id="8" name="Zástupný obsah 2">
            <a:extLst>
              <a:ext uri="{FF2B5EF4-FFF2-40B4-BE49-F238E27FC236}">
                <a16:creationId xmlns:a16="http://schemas.microsoft.com/office/drawing/2014/main" id="{570631AC-3123-4DEC-8266-2DE37ECE811B}"/>
              </a:ext>
            </a:extLst>
          </p:cNvPr>
          <p:cNvSpPr txBox="1">
            <a:spLocks/>
          </p:cNvSpPr>
          <p:nvPr/>
        </p:nvSpPr>
        <p:spPr>
          <a:xfrm>
            <a:off x="1125270" y="1186942"/>
            <a:ext cx="11034980" cy="56120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60365" indent="-360365" algn="l" defTabSz="1216015" rtl="0" eaLnBrk="1" latinLnBrk="0" hangingPunct="1">
              <a:lnSpc>
                <a:spcPct val="100000"/>
              </a:lnSpc>
              <a:spcBef>
                <a:spcPts val="1330"/>
              </a:spcBef>
              <a:buFont typeface="Arial" panose="020B0604020202020204" pitchFamily="34" charset="0"/>
              <a:buChar char="−"/>
              <a:defRPr sz="3243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29310" indent="-36894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70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89675" indent="-36036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43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47896" indent="-35822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18985" indent="-37109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44043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52052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0059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68067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endParaRPr lang="cs-CZ" sz="2400" dirty="0">
              <a:latin typeface="+mn-lt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cs-CZ" sz="2400" dirty="0">
              <a:latin typeface="+mn-lt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cs-CZ" sz="2400" dirty="0">
              <a:latin typeface="+mn-lt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cs-CZ" sz="2400" dirty="0">
              <a:latin typeface="+mn-lt"/>
            </a:endParaRPr>
          </a:p>
          <a:p>
            <a:pPr>
              <a:buFontTx/>
              <a:buChar char="-"/>
            </a:pPr>
            <a:endParaRPr lang="cs-CZ" sz="2400" dirty="0">
              <a:latin typeface="+mn-lt"/>
            </a:endParaRPr>
          </a:p>
          <a:p>
            <a:endParaRPr lang="cs-CZ" sz="2400" dirty="0">
              <a:latin typeface="+mn-lt"/>
            </a:endParaRPr>
          </a:p>
          <a:p>
            <a:pPr>
              <a:buFontTx/>
              <a:buChar char="-"/>
            </a:pPr>
            <a:endParaRPr lang="cs-CZ" sz="2400" dirty="0">
              <a:latin typeface="+mn-lt"/>
            </a:endParaRPr>
          </a:p>
          <a:p>
            <a:pPr>
              <a:buFontTx/>
              <a:buChar char="-"/>
            </a:pPr>
            <a:endParaRPr lang="cs-CZ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30923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>
            <a:extLst>
              <a:ext uri="{FF2B5EF4-FFF2-40B4-BE49-F238E27FC236}">
                <a16:creationId xmlns:a16="http://schemas.microsoft.com/office/drawing/2014/main" id="{679D49BD-94F8-4E62-9E2B-2054D573E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870" y="193972"/>
            <a:ext cx="10215134" cy="748080"/>
          </a:xfrm>
        </p:spPr>
        <p:txBody>
          <a:bodyPr/>
          <a:lstStyle/>
          <a:p>
            <a:r>
              <a:rPr lang="cs-CZ" dirty="0">
                <a:latin typeface="+mn-lt"/>
              </a:rPr>
              <a:t>Zápočet</a:t>
            </a:r>
            <a:endParaRPr lang="cs-CZ" sz="1600" dirty="0">
              <a:latin typeface="+mn-lt"/>
            </a:endParaRPr>
          </a:p>
        </p:txBody>
      </p:sp>
      <p:sp>
        <p:nvSpPr>
          <p:cNvPr id="11" name="Zástupný obsah 2">
            <a:extLst>
              <a:ext uri="{FF2B5EF4-FFF2-40B4-BE49-F238E27FC236}">
                <a16:creationId xmlns:a16="http://schemas.microsoft.com/office/drawing/2014/main" id="{3BD6D28C-FB9E-4F47-BCA1-6EED0A4DD8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2870" y="1034542"/>
            <a:ext cx="11187380" cy="5612024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cs-CZ" sz="2400" dirty="0">
                <a:latin typeface="+mn-lt"/>
              </a:rPr>
              <a:t>Účast na 75 % seminářů.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cs-CZ" sz="2400" dirty="0">
                <a:latin typeface="+mn-lt"/>
              </a:rPr>
              <a:t>Zaslat vypracované projektové úkoly (celkem </a:t>
            </a:r>
            <a:r>
              <a:rPr lang="cs-CZ" sz="2400" u="sng" dirty="0">
                <a:latin typeface="+mn-lt"/>
              </a:rPr>
              <a:t>tři úkoly</a:t>
            </a:r>
            <a:r>
              <a:rPr lang="cs-CZ" sz="2400" dirty="0">
                <a:latin typeface="+mn-lt"/>
              </a:rPr>
              <a:t>). </a:t>
            </a:r>
          </a:p>
          <a:p>
            <a:pPr marL="826145" lvl="1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1859" dirty="0">
                <a:latin typeface="+mn-lt"/>
              </a:rPr>
              <a:t>Úkoly nevyžadují žádnou hlubší znalost jakéhokoliv oboru. </a:t>
            </a:r>
          </a:p>
          <a:p>
            <a:pPr marL="826145" lvl="1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1859" dirty="0">
                <a:latin typeface="+mn-lt"/>
              </a:rPr>
              <a:t>Všechny vytvořené úkoly lze následně využít v praxi.</a:t>
            </a:r>
          </a:p>
          <a:p>
            <a:pPr marL="826145" lvl="1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1859" dirty="0">
                <a:latin typeface="+mn-lt"/>
              </a:rPr>
              <a:t>Předpokládaná pracnost v řádu několika hodin.</a:t>
            </a:r>
          </a:p>
          <a:p>
            <a:pPr marL="826145" lvl="1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1859" dirty="0">
                <a:latin typeface="+mn-lt"/>
              </a:rPr>
              <a:t>Úkoly budou realizovány v týmech. </a:t>
            </a:r>
          </a:p>
          <a:p>
            <a:pPr marL="826145" lvl="1" indent="-457200">
              <a:spcBef>
                <a:spcPts val="12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cs-CZ" sz="1859" dirty="0">
                <a:latin typeface="+mn-lt"/>
              </a:rPr>
              <a:t>Předpoklad: samoorganizující se týmy a zapojení všech členů.</a:t>
            </a:r>
            <a:endParaRPr lang="cs-CZ" sz="2400" dirty="0">
              <a:latin typeface="+mn-lt"/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cs-CZ" sz="2400" dirty="0">
                <a:latin typeface="+mn-lt"/>
              </a:rPr>
              <a:t>Úkoly:</a:t>
            </a:r>
          </a:p>
          <a:p>
            <a:pPr marL="826145" lvl="1" indent="-457200">
              <a:spcBef>
                <a:spcPts val="1200"/>
              </a:spcBef>
              <a:buFont typeface="+mj-lt"/>
              <a:buAutoNum type="arabicPeriod"/>
            </a:pPr>
            <a:r>
              <a:rPr lang="cs-CZ" sz="1859" dirty="0">
                <a:latin typeface="+mn-lt"/>
              </a:rPr>
              <a:t>Kick-off prezentace u Zákazníka (zadání na semináři 2).</a:t>
            </a:r>
          </a:p>
          <a:p>
            <a:pPr marL="826145" lvl="1" indent="-457200">
              <a:spcBef>
                <a:spcPts val="1200"/>
              </a:spcBef>
              <a:buFont typeface="+mj-lt"/>
              <a:buAutoNum type="arabicPeriod"/>
            </a:pPr>
            <a:r>
              <a:rPr lang="cs-CZ" sz="1859" dirty="0">
                <a:latin typeface="+mn-lt"/>
              </a:rPr>
              <a:t>Rozplánování projektu pomocí metodiky Scrum (zadání na semináři 7).</a:t>
            </a:r>
          </a:p>
          <a:p>
            <a:pPr marL="826145" lvl="1" indent="-457200">
              <a:spcBef>
                <a:spcPts val="1200"/>
              </a:spcBef>
              <a:buFont typeface="+mj-lt"/>
              <a:buAutoNum type="arabicPeriod"/>
            </a:pPr>
            <a:r>
              <a:rPr lang="cs-CZ" sz="1859" dirty="0">
                <a:latin typeface="+mn-lt"/>
              </a:rPr>
              <a:t>Prezentace na zvolenou problematiku (cca 30 minut), která IT trápí a diskuze nad možnostmi jak z ní ven</a:t>
            </a:r>
            <a:br>
              <a:rPr lang="cs-CZ" sz="1859" dirty="0">
                <a:latin typeface="+mn-lt"/>
              </a:rPr>
            </a:br>
            <a:r>
              <a:rPr lang="cs-CZ" sz="1859" dirty="0">
                <a:latin typeface="+mn-lt"/>
              </a:rPr>
              <a:t>(zadání na semináři 9).</a:t>
            </a:r>
            <a:endParaRPr lang="cs-CZ" sz="2400" dirty="0">
              <a:latin typeface="+mn-lt"/>
            </a:endParaRP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7673E65-68D8-429D-B9BC-174EA16DA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715732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>
            <a:extLst>
              <a:ext uri="{FF2B5EF4-FFF2-40B4-BE49-F238E27FC236}">
                <a16:creationId xmlns:a16="http://schemas.microsoft.com/office/drawing/2014/main" id="{679D49BD-94F8-4E62-9E2B-2054D573E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870" y="193972"/>
            <a:ext cx="10215134" cy="748080"/>
          </a:xfrm>
        </p:spPr>
        <p:txBody>
          <a:bodyPr/>
          <a:lstStyle/>
          <a:p>
            <a:r>
              <a:rPr lang="cs-CZ" dirty="0">
                <a:latin typeface="+mn-lt"/>
              </a:rPr>
              <a:t>Ostatní organizační informace</a:t>
            </a:r>
          </a:p>
        </p:txBody>
      </p:sp>
      <p:sp>
        <p:nvSpPr>
          <p:cNvPr id="11" name="Zástupný obsah 2">
            <a:extLst>
              <a:ext uri="{FF2B5EF4-FFF2-40B4-BE49-F238E27FC236}">
                <a16:creationId xmlns:a16="http://schemas.microsoft.com/office/drawing/2014/main" id="{3BD6D28C-FB9E-4F47-BCA1-6EED0A4DD8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2245" y="1034542"/>
            <a:ext cx="11187380" cy="5612024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prezentace budou průběžně zveřejňovány: https://pfreiberg.cz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kontakt: freibergp@gmail.com</a:t>
            </a:r>
          </a:p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knihy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Informační systémy v podnicích - teorie a praxe projektování (Dominik Vymětal)</a:t>
            </a:r>
          </a:p>
          <a:p>
            <a:pPr lvl="2">
              <a:buFontTx/>
              <a:buChar char="-"/>
            </a:pPr>
            <a:r>
              <a:rPr lang="cs-CZ" sz="1700" dirty="0">
                <a:solidFill>
                  <a:schemeClr val="accent1"/>
                </a:solidFill>
                <a:latin typeface="+mn-lt"/>
              </a:rPr>
              <a:t>relativně čtivá; představuje základní koncepty informačních systémů ve firmách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Řízení IT projektů pro úplné začátečníky (Tomáš Komzák)</a:t>
            </a:r>
          </a:p>
          <a:p>
            <a:pPr lvl="2">
              <a:buFontTx/>
              <a:buChar char="-"/>
            </a:pPr>
            <a:r>
              <a:rPr lang="cs-CZ" sz="1700" dirty="0">
                <a:solidFill>
                  <a:schemeClr val="accent1"/>
                </a:solidFill>
                <a:latin typeface="+mn-lt"/>
              </a:rPr>
              <a:t>relativně čtivá; uvádí čtenáře do problematiky projektového managementu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59" b="1" dirty="0">
                <a:latin typeface="+mn-lt"/>
              </a:rPr>
              <a:t>Radical Candor: Be a Kick-Ass Boss Without Losing Your Humanity</a:t>
            </a:r>
            <a:r>
              <a:rPr lang="cs-CZ" sz="1859" b="1" dirty="0">
                <a:latin typeface="+mn-lt"/>
              </a:rPr>
              <a:t> (Kim Scott)</a:t>
            </a:r>
          </a:p>
          <a:p>
            <a:pPr lvl="2">
              <a:buFontTx/>
              <a:buChar char="-"/>
            </a:pPr>
            <a:r>
              <a:rPr lang="cs-CZ" sz="1700" dirty="0">
                <a:solidFill>
                  <a:schemeClr val="accent1"/>
                </a:solidFill>
                <a:latin typeface="+mn-lt"/>
              </a:rPr>
              <a:t>velmi čtivá; ukazuje jak budovat a rozvíjet zdravý tým z pozice vedoucího; učí správným soft skills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59" dirty="0">
                <a:latin typeface="+mn-lt"/>
              </a:rPr>
              <a:t>Managing Successful Projects with PRINCE2® 2017 Edition</a:t>
            </a:r>
            <a:r>
              <a:rPr lang="cs-CZ" sz="1859" dirty="0">
                <a:latin typeface="+mn-lt"/>
              </a:rPr>
              <a:t> (AXELOS)</a:t>
            </a:r>
          </a:p>
          <a:p>
            <a:pPr lvl="2">
              <a:buFontTx/>
              <a:buChar char="-"/>
            </a:pPr>
            <a:r>
              <a:rPr lang="cs-CZ" sz="1700" dirty="0">
                <a:solidFill>
                  <a:schemeClr val="accent1"/>
                </a:solidFill>
                <a:latin typeface="+mn-lt"/>
              </a:rPr>
              <a:t>nečtivá, složitá, ale plná informací; oficiální kniha k jedné z nejrozšířenějších metodik PRINCE2 (i verze pro agilní řízení)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60" b="1" dirty="0">
                <a:latin typeface="+mn-lt"/>
              </a:rPr>
              <a:t>Managing Humans: Biting and Humorous Tales of a Software Engineering Manager</a:t>
            </a:r>
            <a:endParaRPr lang="cs-CZ" sz="1860" b="1" dirty="0">
              <a:latin typeface="+mn-lt"/>
            </a:endParaRPr>
          </a:p>
          <a:p>
            <a:pPr marL="712788" lvl="1" indent="0">
              <a:buNone/>
            </a:pPr>
            <a:r>
              <a:rPr lang="cs-CZ" sz="1860" i="1" dirty="0">
                <a:latin typeface="+mn-lt"/>
              </a:rPr>
              <a:t>a volné pokračování </a:t>
            </a:r>
            <a:r>
              <a:rPr lang="en-US" sz="1860" b="1" dirty="0">
                <a:latin typeface="+mn-lt"/>
              </a:rPr>
              <a:t>The Art of Leadership: Small Things, Done Well</a:t>
            </a:r>
            <a:r>
              <a:rPr lang="cs-CZ" sz="1860" b="1" dirty="0">
                <a:latin typeface="+mn-lt"/>
              </a:rPr>
              <a:t> (Michael Lopp)</a:t>
            </a:r>
          </a:p>
          <a:p>
            <a:pPr lvl="2">
              <a:buFontTx/>
              <a:buChar char="-"/>
            </a:pPr>
            <a:r>
              <a:rPr lang="cs-CZ" sz="1590" dirty="0">
                <a:solidFill>
                  <a:schemeClr val="accent1"/>
                </a:solidFill>
                <a:latin typeface="+mn-lt"/>
              </a:rPr>
              <a:t>velmi čtivé; sbírky příběhů seniorního programátora, VP firmy Slack, dnes technický manažer v Apple</a:t>
            </a:r>
          </a:p>
          <a:p>
            <a:pPr>
              <a:buFontTx/>
              <a:buChar char="-"/>
            </a:pPr>
            <a:endParaRPr lang="cs-CZ" sz="2400" dirty="0">
              <a:latin typeface="+mn-lt"/>
            </a:endParaRPr>
          </a:p>
          <a:p>
            <a:pPr>
              <a:buFontTx/>
              <a:buChar char="-"/>
            </a:pPr>
            <a:endParaRPr lang="cs-CZ" sz="2400" dirty="0">
              <a:latin typeface="+mn-lt"/>
            </a:endParaRPr>
          </a:p>
          <a:p>
            <a:pPr>
              <a:buFontTx/>
              <a:buChar char="-"/>
            </a:pPr>
            <a:endParaRPr lang="cs-CZ" sz="2400" dirty="0">
              <a:latin typeface="+mn-lt"/>
            </a:endParaRPr>
          </a:p>
          <a:p>
            <a:pPr>
              <a:buFontTx/>
              <a:buChar char="-"/>
            </a:pPr>
            <a:endParaRPr lang="cs-CZ" sz="2400" dirty="0">
              <a:latin typeface="+mn-lt"/>
            </a:endParaRPr>
          </a:p>
          <a:p>
            <a:pPr>
              <a:buFontTx/>
              <a:buChar char="-"/>
            </a:pPr>
            <a:endParaRPr lang="cs-CZ" sz="2400" dirty="0">
              <a:latin typeface="+mn-lt"/>
            </a:endParaRPr>
          </a:p>
          <a:p>
            <a:pPr>
              <a:buFontTx/>
              <a:buChar char="-"/>
            </a:pPr>
            <a:endParaRPr lang="cs-CZ" sz="2400" dirty="0">
              <a:latin typeface="+mn-lt"/>
            </a:endParaRPr>
          </a:p>
          <a:p>
            <a:pPr>
              <a:buFontTx/>
              <a:buChar char="-"/>
            </a:pPr>
            <a:endParaRPr lang="cs-CZ" sz="2400" dirty="0">
              <a:latin typeface="+mn-lt"/>
            </a:endParaRPr>
          </a:p>
          <a:p>
            <a:pPr>
              <a:buFontTx/>
              <a:buChar char="-"/>
            </a:pPr>
            <a:endParaRPr lang="cs-CZ" sz="2400" dirty="0">
              <a:latin typeface="+mn-lt"/>
            </a:endParaRPr>
          </a:p>
          <a:p>
            <a:pPr>
              <a:buFontTx/>
              <a:buChar char="-"/>
            </a:pPr>
            <a:endParaRPr lang="cs-CZ" sz="2400" dirty="0">
              <a:latin typeface="+mn-lt"/>
            </a:endParaRPr>
          </a:p>
          <a:p>
            <a:pPr>
              <a:buFontTx/>
              <a:buChar char="-"/>
            </a:pPr>
            <a:endParaRPr lang="cs-CZ" sz="2400" dirty="0">
              <a:latin typeface="+mn-lt"/>
            </a:endParaRP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BF31197-21C5-4F6E-9B24-2AE5992CE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955494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>
            <a:extLst>
              <a:ext uri="{FF2B5EF4-FFF2-40B4-BE49-F238E27FC236}">
                <a16:creationId xmlns:a16="http://schemas.microsoft.com/office/drawing/2014/main" id="{679D49BD-94F8-4E62-9E2B-2054D573E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870" y="193972"/>
            <a:ext cx="10215134" cy="748080"/>
          </a:xfrm>
        </p:spPr>
        <p:txBody>
          <a:bodyPr/>
          <a:lstStyle/>
          <a:p>
            <a:r>
              <a:rPr lang="cs-CZ" dirty="0">
                <a:latin typeface="+mn-lt"/>
              </a:rPr>
              <a:t>Krátké představení</a:t>
            </a:r>
          </a:p>
        </p:txBody>
      </p:sp>
      <p:sp>
        <p:nvSpPr>
          <p:cNvPr id="11" name="Zástupný obsah 2">
            <a:extLst>
              <a:ext uri="{FF2B5EF4-FFF2-40B4-BE49-F238E27FC236}">
                <a16:creationId xmlns:a16="http://schemas.microsoft.com/office/drawing/2014/main" id="{3BD6D28C-FB9E-4F47-BCA1-6EED0A4DD8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2870" y="1034542"/>
            <a:ext cx="11187380" cy="5612024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Petr Freiberg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absolvent Aplikované informatiky (Bc.) a Informatiky (Mgr.) na KMI UP (2017)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dnes IT business konzultant (FreTech, s.r.o.)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vedoucí vývoje ve firmě M.I.T. Consulting, s.r.o. (2015-2021)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Olomouc, Brno, Praha, Most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většina vývojového týmu tvořena absolventy a studujícími Univerzity Palackého (15+ vývojářů a analytiků)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zakázkový i produktový vývoj (např. Elektronický Systém Spisové Služby nebo Energetický Portál)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Enterprise Java, portálová řešení, integrace na SAP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přes 10 let se podílím na tvorbě software pro státní organizace i soukromé podniky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specifika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projektové řízení se silným technickým přesahem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20 % času stále programuji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kombinace analýz, programování, projektového řízení, vedení týmů a mentoringu</a:t>
            </a:r>
          </a:p>
          <a:p>
            <a:pPr lvl="1">
              <a:buFontTx/>
              <a:buChar char="-"/>
            </a:pPr>
            <a:endParaRPr lang="cs-CZ" sz="1859" dirty="0">
              <a:latin typeface="+mn-lt"/>
            </a:endParaRPr>
          </a:p>
          <a:p>
            <a:pPr marL="360365" lvl="1" indent="0">
              <a:buNone/>
            </a:pPr>
            <a:endParaRPr lang="cs-CZ" sz="1859" dirty="0">
              <a:latin typeface="+mn-lt"/>
            </a:endParaRPr>
          </a:p>
          <a:p>
            <a:pPr>
              <a:buFontTx/>
              <a:buChar char="-"/>
            </a:pPr>
            <a:endParaRPr lang="cs-CZ" sz="2400" dirty="0">
              <a:latin typeface="+mn-lt"/>
            </a:endParaRPr>
          </a:p>
          <a:p>
            <a:pPr>
              <a:buFontTx/>
              <a:buChar char="-"/>
            </a:pPr>
            <a:endParaRPr lang="cs-CZ" sz="2400" dirty="0">
              <a:latin typeface="+mn-lt"/>
            </a:endParaRPr>
          </a:p>
          <a:p>
            <a:pPr>
              <a:buFontTx/>
              <a:buChar char="-"/>
            </a:pPr>
            <a:endParaRPr lang="cs-CZ" sz="2400" dirty="0">
              <a:latin typeface="+mn-lt"/>
            </a:endParaRPr>
          </a:p>
          <a:p>
            <a:pPr>
              <a:buFontTx/>
              <a:buChar char="-"/>
            </a:pPr>
            <a:endParaRPr lang="cs-CZ" sz="2400" dirty="0">
              <a:latin typeface="+mn-lt"/>
            </a:endParaRPr>
          </a:p>
          <a:p>
            <a:pPr>
              <a:buFontTx/>
              <a:buChar char="-"/>
            </a:pPr>
            <a:endParaRPr lang="cs-CZ" sz="2400" dirty="0">
              <a:latin typeface="+mn-lt"/>
            </a:endParaRPr>
          </a:p>
          <a:p>
            <a:pPr>
              <a:buFontTx/>
              <a:buChar char="-"/>
            </a:pPr>
            <a:endParaRPr lang="cs-CZ" sz="2400" dirty="0">
              <a:latin typeface="+mn-lt"/>
            </a:endParaRPr>
          </a:p>
          <a:p>
            <a:pPr>
              <a:buFontTx/>
              <a:buChar char="-"/>
            </a:pPr>
            <a:endParaRPr lang="cs-CZ" sz="2400" dirty="0">
              <a:latin typeface="+mn-lt"/>
            </a:endParaRPr>
          </a:p>
          <a:p>
            <a:pPr>
              <a:buFontTx/>
              <a:buChar char="-"/>
            </a:pPr>
            <a:endParaRPr lang="cs-CZ" sz="2400" dirty="0">
              <a:latin typeface="+mn-lt"/>
            </a:endParaRPr>
          </a:p>
          <a:p>
            <a:pPr>
              <a:buFontTx/>
              <a:buChar char="-"/>
            </a:pPr>
            <a:endParaRPr lang="cs-CZ" sz="2400" dirty="0">
              <a:latin typeface="+mn-lt"/>
            </a:endParaRP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DB02577-854B-4829-975D-0092F583F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7095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>
            <a:extLst>
              <a:ext uri="{FF2B5EF4-FFF2-40B4-BE49-F238E27FC236}">
                <a16:creationId xmlns:a16="http://schemas.microsoft.com/office/drawing/2014/main" id="{679D49BD-94F8-4E62-9E2B-2054D573E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870" y="193972"/>
            <a:ext cx="10215134" cy="748080"/>
          </a:xfrm>
        </p:spPr>
        <p:txBody>
          <a:bodyPr/>
          <a:lstStyle/>
          <a:p>
            <a:r>
              <a:rPr lang="cs-CZ" dirty="0">
                <a:latin typeface="+mn-lt"/>
              </a:rPr>
              <a:t>Co je to Informační Systém (IS)?</a:t>
            </a:r>
          </a:p>
        </p:txBody>
      </p:sp>
      <p:sp>
        <p:nvSpPr>
          <p:cNvPr id="11" name="Zástupný obsah 2">
            <a:extLst>
              <a:ext uri="{FF2B5EF4-FFF2-40B4-BE49-F238E27FC236}">
                <a16:creationId xmlns:a16="http://schemas.microsoft.com/office/drawing/2014/main" id="{3BD6D28C-FB9E-4F47-BCA1-6EED0A4DD8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2870" y="1034542"/>
            <a:ext cx="11187380" cy="5612024"/>
          </a:xfrm>
        </p:spPr>
        <p:txBody>
          <a:bodyPr>
            <a:normAutofit/>
          </a:bodyPr>
          <a:lstStyle/>
          <a:p>
            <a:pPr lvl="1">
              <a:buFontTx/>
              <a:buChar char="-"/>
            </a:pPr>
            <a:endParaRPr lang="cs-CZ" sz="1859" dirty="0">
              <a:latin typeface="+mn-lt"/>
            </a:endParaRPr>
          </a:p>
          <a:p>
            <a:pPr marL="360365" lvl="1" indent="0">
              <a:buNone/>
            </a:pPr>
            <a:endParaRPr lang="cs-CZ" sz="1859" dirty="0">
              <a:latin typeface="+mn-lt"/>
            </a:endParaRPr>
          </a:p>
          <a:p>
            <a:pPr>
              <a:buFontTx/>
              <a:buChar char="-"/>
            </a:pPr>
            <a:endParaRPr lang="cs-CZ" sz="2400" dirty="0">
              <a:latin typeface="+mn-lt"/>
            </a:endParaRPr>
          </a:p>
          <a:p>
            <a:pPr>
              <a:buFontTx/>
              <a:buChar char="-"/>
            </a:pPr>
            <a:endParaRPr lang="cs-CZ" sz="2400" dirty="0">
              <a:latin typeface="+mn-lt"/>
            </a:endParaRPr>
          </a:p>
          <a:p>
            <a:pPr>
              <a:buFontTx/>
              <a:buChar char="-"/>
            </a:pPr>
            <a:endParaRPr lang="cs-CZ" sz="2400" dirty="0">
              <a:latin typeface="+mn-lt"/>
            </a:endParaRPr>
          </a:p>
          <a:p>
            <a:pPr>
              <a:buFontTx/>
              <a:buChar char="-"/>
            </a:pPr>
            <a:endParaRPr lang="cs-CZ" sz="2400" dirty="0">
              <a:latin typeface="+mn-lt"/>
            </a:endParaRPr>
          </a:p>
          <a:p>
            <a:pPr>
              <a:buFontTx/>
              <a:buChar char="-"/>
            </a:pPr>
            <a:endParaRPr lang="cs-CZ" sz="2400" dirty="0">
              <a:latin typeface="+mn-lt"/>
            </a:endParaRPr>
          </a:p>
          <a:p>
            <a:pPr>
              <a:buFontTx/>
              <a:buChar char="-"/>
            </a:pPr>
            <a:endParaRPr lang="cs-CZ" sz="2400" dirty="0">
              <a:latin typeface="+mn-lt"/>
            </a:endParaRPr>
          </a:p>
          <a:p>
            <a:pPr>
              <a:buFontTx/>
              <a:buChar char="-"/>
            </a:pPr>
            <a:endParaRPr lang="cs-CZ" sz="2400" dirty="0">
              <a:latin typeface="+mn-lt"/>
            </a:endParaRPr>
          </a:p>
          <a:p>
            <a:pPr>
              <a:buFontTx/>
              <a:buChar char="-"/>
            </a:pPr>
            <a:endParaRPr lang="cs-CZ" sz="2400" dirty="0">
              <a:latin typeface="+mn-lt"/>
            </a:endParaRPr>
          </a:p>
          <a:p>
            <a:pPr>
              <a:buFontTx/>
              <a:buChar char="-"/>
            </a:pPr>
            <a:endParaRPr lang="cs-CZ" sz="2400" dirty="0">
              <a:latin typeface="+mn-lt"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10643A19-BDA6-4A1E-906F-7F48AA9C6D20}"/>
              </a:ext>
            </a:extLst>
          </p:cNvPr>
          <p:cNvSpPr txBox="1"/>
          <p:nvPr/>
        </p:nvSpPr>
        <p:spPr>
          <a:xfrm>
            <a:off x="169181" y="5754063"/>
            <a:ext cx="118218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/>
              <a:t>Informační systém je organizace lidí, kteří využívají software a hardware pro vykonávání procesů, které zpracovávají a transformují data (informace).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7A20735-2C63-4A8F-8662-230292B31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7</a:t>
            </a:fld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09479916-9291-40C6-BFD8-28A9053521E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07" r="22697"/>
          <a:stretch/>
        </p:blipFill>
        <p:spPr>
          <a:xfrm>
            <a:off x="2895220" y="898786"/>
            <a:ext cx="6369804" cy="4900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7970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>
            <a:extLst>
              <a:ext uri="{FF2B5EF4-FFF2-40B4-BE49-F238E27FC236}">
                <a16:creationId xmlns:a16="http://schemas.microsoft.com/office/drawing/2014/main" id="{679D49BD-94F8-4E62-9E2B-2054D573E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870" y="193972"/>
            <a:ext cx="10215134" cy="748080"/>
          </a:xfrm>
        </p:spPr>
        <p:txBody>
          <a:bodyPr/>
          <a:lstStyle/>
          <a:p>
            <a:r>
              <a:rPr lang="cs-CZ" dirty="0">
                <a:latin typeface="+mn-lt"/>
              </a:rPr>
              <a:t>Co JE informační systém</a:t>
            </a:r>
          </a:p>
        </p:txBody>
      </p:sp>
      <p:sp>
        <p:nvSpPr>
          <p:cNvPr id="11" name="Zástupný obsah 2">
            <a:extLst>
              <a:ext uri="{FF2B5EF4-FFF2-40B4-BE49-F238E27FC236}">
                <a16:creationId xmlns:a16="http://schemas.microsoft.com/office/drawing/2014/main" id="{3BD6D28C-FB9E-4F47-BCA1-6EED0A4DD8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2870" y="1034542"/>
            <a:ext cx="11187380" cy="5612024"/>
          </a:xfrm>
        </p:spPr>
        <p:txBody>
          <a:bodyPr>
            <a:normAutofit/>
          </a:bodyPr>
          <a:lstStyle/>
          <a:p>
            <a:pPr lvl="1">
              <a:buFontTx/>
              <a:buChar char="-"/>
            </a:pPr>
            <a:endParaRPr lang="cs-CZ" sz="1859" dirty="0">
              <a:latin typeface="+mn-lt"/>
            </a:endParaRPr>
          </a:p>
          <a:p>
            <a:pPr marL="360365" lvl="1" indent="0">
              <a:buNone/>
            </a:pPr>
            <a:endParaRPr lang="cs-CZ" sz="1859" dirty="0">
              <a:latin typeface="+mn-lt"/>
            </a:endParaRPr>
          </a:p>
          <a:p>
            <a:pPr>
              <a:buFontTx/>
              <a:buChar char="-"/>
            </a:pPr>
            <a:endParaRPr lang="cs-CZ" sz="2400" dirty="0">
              <a:latin typeface="+mn-lt"/>
            </a:endParaRPr>
          </a:p>
          <a:p>
            <a:pPr>
              <a:buFontTx/>
              <a:buChar char="-"/>
            </a:pPr>
            <a:endParaRPr lang="cs-CZ" sz="2400" dirty="0">
              <a:latin typeface="+mn-lt"/>
            </a:endParaRPr>
          </a:p>
          <a:p>
            <a:pPr>
              <a:buFontTx/>
              <a:buChar char="-"/>
            </a:pPr>
            <a:endParaRPr lang="cs-CZ" sz="2400" dirty="0">
              <a:latin typeface="+mn-lt"/>
            </a:endParaRPr>
          </a:p>
          <a:p>
            <a:pPr>
              <a:buFontTx/>
              <a:buChar char="-"/>
            </a:pPr>
            <a:endParaRPr lang="cs-CZ" sz="2400" dirty="0">
              <a:latin typeface="+mn-lt"/>
            </a:endParaRPr>
          </a:p>
          <a:p>
            <a:pPr>
              <a:buFontTx/>
              <a:buChar char="-"/>
            </a:pPr>
            <a:endParaRPr lang="cs-CZ" sz="2400" dirty="0">
              <a:latin typeface="+mn-lt"/>
            </a:endParaRPr>
          </a:p>
          <a:p>
            <a:pPr>
              <a:buFontTx/>
              <a:buChar char="-"/>
            </a:pPr>
            <a:endParaRPr lang="cs-CZ" sz="2400" dirty="0">
              <a:latin typeface="+mn-lt"/>
            </a:endParaRPr>
          </a:p>
          <a:p>
            <a:pPr>
              <a:buFontTx/>
              <a:buChar char="-"/>
            </a:pPr>
            <a:endParaRPr lang="cs-CZ" sz="2400" dirty="0">
              <a:latin typeface="+mn-lt"/>
            </a:endParaRPr>
          </a:p>
          <a:p>
            <a:pPr>
              <a:buFontTx/>
              <a:buChar char="-"/>
            </a:pPr>
            <a:endParaRPr lang="cs-CZ" sz="2400" dirty="0">
              <a:latin typeface="+mn-lt"/>
            </a:endParaRPr>
          </a:p>
          <a:p>
            <a:pPr>
              <a:buFontTx/>
              <a:buChar char="-"/>
            </a:pPr>
            <a:endParaRPr lang="cs-CZ" sz="2400" dirty="0">
              <a:latin typeface="+mn-lt"/>
            </a:endParaRPr>
          </a:p>
        </p:txBody>
      </p:sp>
      <p:pic>
        <p:nvPicPr>
          <p:cNvPr id="5" name="Obrázek 4" descr="Obsah obrázku stojící, místnost&#10;&#10;Popis byl vytvořen automaticky">
            <a:extLst>
              <a:ext uri="{FF2B5EF4-FFF2-40B4-BE49-F238E27FC236}">
                <a16:creationId xmlns:a16="http://schemas.microsoft.com/office/drawing/2014/main" id="{4B190482-9331-4CB3-A19B-5D2C88F0CC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675" y="1459601"/>
            <a:ext cx="9523809" cy="4761905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BCC571D7-E8FD-4067-83D0-B4C59ACC4E94}"/>
              </a:ext>
            </a:extLst>
          </p:cNvPr>
          <p:cNvSpPr txBox="1"/>
          <p:nvPr/>
        </p:nvSpPr>
        <p:spPr>
          <a:xfrm>
            <a:off x="972870" y="6221506"/>
            <a:ext cx="11416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/>
              <a:t>A další….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1B6399C-0CA0-4D62-AD20-1ABF9F2FE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718842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>
            <a:extLst>
              <a:ext uri="{FF2B5EF4-FFF2-40B4-BE49-F238E27FC236}">
                <a16:creationId xmlns:a16="http://schemas.microsoft.com/office/drawing/2014/main" id="{679D49BD-94F8-4E62-9E2B-2054D573E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870" y="193972"/>
            <a:ext cx="10215134" cy="748080"/>
          </a:xfrm>
        </p:spPr>
        <p:txBody>
          <a:bodyPr/>
          <a:lstStyle/>
          <a:p>
            <a:r>
              <a:rPr lang="cs-CZ" dirty="0">
                <a:latin typeface="+mn-lt"/>
              </a:rPr>
              <a:t>Co NENÍ informační systém</a:t>
            </a:r>
          </a:p>
        </p:txBody>
      </p:sp>
      <p:sp>
        <p:nvSpPr>
          <p:cNvPr id="11" name="Zástupný obsah 2">
            <a:extLst>
              <a:ext uri="{FF2B5EF4-FFF2-40B4-BE49-F238E27FC236}">
                <a16:creationId xmlns:a16="http://schemas.microsoft.com/office/drawing/2014/main" id="{3BD6D28C-FB9E-4F47-BCA1-6EED0A4DD8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2870" y="1034542"/>
            <a:ext cx="11187380" cy="5612024"/>
          </a:xfrm>
        </p:spPr>
        <p:txBody>
          <a:bodyPr>
            <a:normAutofit/>
          </a:bodyPr>
          <a:lstStyle/>
          <a:p>
            <a:pPr lvl="1">
              <a:buFontTx/>
              <a:buChar char="-"/>
            </a:pPr>
            <a:endParaRPr lang="cs-CZ" sz="1859" dirty="0">
              <a:latin typeface="+mn-lt"/>
            </a:endParaRPr>
          </a:p>
          <a:p>
            <a:pPr marL="360365" lvl="1" indent="0">
              <a:buNone/>
            </a:pPr>
            <a:endParaRPr lang="cs-CZ" sz="1859" dirty="0">
              <a:latin typeface="+mn-lt"/>
            </a:endParaRPr>
          </a:p>
          <a:p>
            <a:pPr>
              <a:buFontTx/>
              <a:buChar char="-"/>
            </a:pPr>
            <a:endParaRPr lang="cs-CZ" sz="2400" dirty="0">
              <a:latin typeface="+mn-lt"/>
            </a:endParaRPr>
          </a:p>
          <a:p>
            <a:pPr>
              <a:buFontTx/>
              <a:buChar char="-"/>
            </a:pPr>
            <a:endParaRPr lang="cs-CZ" sz="2400" dirty="0">
              <a:latin typeface="+mn-lt"/>
            </a:endParaRPr>
          </a:p>
          <a:p>
            <a:pPr>
              <a:buFontTx/>
              <a:buChar char="-"/>
            </a:pPr>
            <a:endParaRPr lang="cs-CZ" sz="2400" dirty="0">
              <a:latin typeface="+mn-lt"/>
            </a:endParaRPr>
          </a:p>
          <a:p>
            <a:pPr>
              <a:buFontTx/>
              <a:buChar char="-"/>
            </a:pPr>
            <a:endParaRPr lang="cs-CZ" sz="2400" dirty="0">
              <a:latin typeface="+mn-lt"/>
            </a:endParaRPr>
          </a:p>
          <a:p>
            <a:pPr>
              <a:buFontTx/>
              <a:buChar char="-"/>
            </a:pPr>
            <a:endParaRPr lang="cs-CZ" sz="2400" dirty="0">
              <a:latin typeface="+mn-lt"/>
            </a:endParaRPr>
          </a:p>
          <a:p>
            <a:pPr>
              <a:buFontTx/>
              <a:buChar char="-"/>
            </a:pPr>
            <a:endParaRPr lang="cs-CZ" sz="2400" dirty="0">
              <a:latin typeface="+mn-lt"/>
            </a:endParaRPr>
          </a:p>
          <a:p>
            <a:pPr>
              <a:buFontTx/>
              <a:buChar char="-"/>
            </a:pPr>
            <a:endParaRPr lang="cs-CZ" sz="2400" dirty="0">
              <a:latin typeface="+mn-lt"/>
            </a:endParaRPr>
          </a:p>
          <a:p>
            <a:pPr>
              <a:buFontTx/>
              <a:buChar char="-"/>
            </a:pPr>
            <a:endParaRPr lang="cs-CZ" sz="2400" dirty="0">
              <a:latin typeface="+mn-lt"/>
            </a:endParaRPr>
          </a:p>
          <a:p>
            <a:pPr>
              <a:buFontTx/>
              <a:buChar char="-"/>
            </a:pPr>
            <a:endParaRPr lang="cs-CZ" sz="2400" dirty="0">
              <a:latin typeface="+mn-lt"/>
            </a:endParaRPr>
          </a:p>
        </p:txBody>
      </p:sp>
      <p:sp>
        <p:nvSpPr>
          <p:cNvPr id="7" name="Zástupný obsah 2">
            <a:extLst>
              <a:ext uri="{FF2B5EF4-FFF2-40B4-BE49-F238E27FC236}">
                <a16:creationId xmlns:a16="http://schemas.microsoft.com/office/drawing/2014/main" id="{16EA3FA9-A739-4F3F-9896-50A863A34E20}"/>
              </a:ext>
            </a:extLst>
          </p:cNvPr>
          <p:cNvSpPr txBox="1">
            <a:spLocks/>
          </p:cNvSpPr>
          <p:nvPr/>
        </p:nvSpPr>
        <p:spPr>
          <a:xfrm>
            <a:off x="972870" y="1127032"/>
            <a:ext cx="11187380" cy="5612024"/>
          </a:xfrm>
          <a:prstGeom prst="rect">
            <a:avLst/>
          </a:prstGeom>
        </p:spPr>
        <p:txBody>
          <a:bodyPr vert="horz" lIns="0" tIns="0" rIns="0" bIns="0" rtlCol="0">
            <a:normAutofit lnSpcReduction="10000"/>
          </a:bodyPr>
          <a:lstStyle>
            <a:lvl1pPr marL="360365" indent="-360365" algn="l" defTabSz="1216015" rtl="0" eaLnBrk="1" latinLnBrk="0" hangingPunct="1">
              <a:lnSpc>
                <a:spcPct val="100000"/>
              </a:lnSpc>
              <a:spcBef>
                <a:spcPts val="1330"/>
              </a:spcBef>
              <a:buFont typeface="Arial" panose="020B0604020202020204" pitchFamily="34" charset="0"/>
              <a:buChar char="−"/>
              <a:defRPr sz="3243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29310" indent="-36894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70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89675" indent="-36036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43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47896" indent="-35822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18985" indent="-37109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44043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52052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0059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68067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ne</a:t>
            </a:r>
            <a:r>
              <a:rPr lang="pl-PL" sz="2400" dirty="0">
                <a:latin typeface="+mn-lt"/>
              </a:rPr>
              <a:t> </a:t>
            </a:r>
            <a:r>
              <a:rPr lang="cs-CZ" sz="2400" dirty="0">
                <a:latin typeface="+mn-lt"/>
              </a:rPr>
              <a:t>každý</a:t>
            </a:r>
            <a:r>
              <a:rPr lang="pl-PL" sz="2400" dirty="0">
                <a:latin typeface="+mn-lt"/>
              </a:rPr>
              <a:t> kdo v práci používá počítač automaticky pracuje v IS</a:t>
            </a:r>
          </a:p>
          <a:p>
            <a:pPr>
              <a:buFontTx/>
              <a:buChar char="-"/>
            </a:pPr>
            <a:endParaRPr lang="pl-PL" sz="2400" dirty="0">
              <a:latin typeface="+mn-lt"/>
            </a:endParaRPr>
          </a:p>
          <a:p>
            <a:pPr>
              <a:buFontTx/>
              <a:buChar char="-"/>
            </a:pPr>
            <a:endParaRPr lang="pl-PL" sz="2400" dirty="0">
              <a:latin typeface="+mn-lt"/>
            </a:endParaRPr>
          </a:p>
          <a:p>
            <a:pPr>
              <a:buFontTx/>
              <a:buChar char="-"/>
            </a:pPr>
            <a:endParaRPr lang="pl-PL" sz="2400" dirty="0">
              <a:latin typeface="+mn-lt"/>
            </a:endParaRPr>
          </a:p>
          <a:p>
            <a:pPr>
              <a:buFontTx/>
              <a:buChar char="-"/>
            </a:pPr>
            <a:endParaRPr lang="pl-PL" sz="2400" dirty="0">
              <a:latin typeface="+mn-lt"/>
            </a:endParaRPr>
          </a:p>
          <a:p>
            <a:pPr marL="0" indent="0">
              <a:buNone/>
            </a:pPr>
            <a:endParaRPr lang="pl-PL" sz="2400" dirty="0">
              <a:latin typeface="+mn-lt"/>
            </a:endParaRPr>
          </a:p>
          <a:p>
            <a:pPr marL="0" indent="0">
              <a:buNone/>
            </a:pPr>
            <a:endParaRPr lang="pl-PL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znaky, že aplikace je IS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kolaborace více uživatelů (jednotek, stovek i tisíců)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uživatelé pracují nad stejnými daty (nejčastěji uloženými v databázi)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1860" dirty="0">
                <a:latin typeface="+mn-lt"/>
              </a:rPr>
              <a:t>pracují na základě metodiky (a jeden uživatel může rozbít data všech)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1860" dirty="0">
                <a:latin typeface="+mn-lt"/>
              </a:rPr>
              <a:t>architektura klient-server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1860" dirty="0">
                <a:latin typeface="+mn-lt"/>
              </a:rPr>
              <a:t>je integrována na další IS v rámci organizace a probíhá smysluplný rozvoj</a:t>
            </a:r>
          </a:p>
          <a:p>
            <a:pPr>
              <a:buFontTx/>
              <a:buChar char="-"/>
            </a:pPr>
            <a:endParaRPr lang="cs-CZ" sz="2400" dirty="0">
              <a:latin typeface="+mn-lt"/>
            </a:endParaRPr>
          </a:p>
          <a:p>
            <a:pPr>
              <a:buFontTx/>
              <a:buChar char="-"/>
            </a:pPr>
            <a:endParaRPr lang="cs-CZ" sz="2400" dirty="0">
              <a:latin typeface="+mn-lt"/>
            </a:endParaRPr>
          </a:p>
          <a:p>
            <a:pPr>
              <a:buFontTx/>
              <a:buChar char="-"/>
            </a:pPr>
            <a:endParaRPr lang="cs-CZ" sz="2400" dirty="0">
              <a:latin typeface="+mn-lt"/>
            </a:endParaRPr>
          </a:p>
          <a:p>
            <a:pPr>
              <a:buFontTx/>
              <a:buChar char="-"/>
            </a:pPr>
            <a:endParaRPr lang="cs-CZ" sz="2400" dirty="0">
              <a:latin typeface="+mn-lt"/>
            </a:endParaRPr>
          </a:p>
          <a:p>
            <a:pPr>
              <a:buFontTx/>
              <a:buChar char="-"/>
            </a:pPr>
            <a:endParaRPr lang="cs-CZ" sz="2400" dirty="0">
              <a:latin typeface="+mn-lt"/>
            </a:endParaRPr>
          </a:p>
          <a:p>
            <a:pPr>
              <a:buFontTx/>
              <a:buChar char="-"/>
            </a:pPr>
            <a:endParaRPr lang="cs-CZ" sz="2400" dirty="0">
              <a:latin typeface="+mn-lt"/>
            </a:endParaRPr>
          </a:p>
          <a:p>
            <a:pPr>
              <a:buFontTx/>
              <a:buChar char="-"/>
            </a:pPr>
            <a:endParaRPr lang="cs-CZ" sz="2400" dirty="0">
              <a:latin typeface="+mn-lt"/>
            </a:endParaRPr>
          </a:p>
          <a:p>
            <a:pPr>
              <a:buFontTx/>
              <a:buChar char="-"/>
            </a:pPr>
            <a:endParaRPr lang="cs-CZ" sz="2400" dirty="0">
              <a:latin typeface="+mn-lt"/>
            </a:endParaRPr>
          </a:p>
        </p:txBody>
      </p:sp>
      <p:pic>
        <p:nvPicPr>
          <p:cNvPr id="3" name="Obrázek 2" descr="Obsah obrázku vsedě&#10;&#10;Popis byl vytvořen automaticky">
            <a:extLst>
              <a:ext uri="{FF2B5EF4-FFF2-40B4-BE49-F238E27FC236}">
                <a16:creationId xmlns:a16="http://schemas.microsoft.com/office/drawing/2014/main" id="{C1509E75-4BC3-4745-A315-5F88F94FA8C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45" t="20944" r="3584" b="18394"/>
          <a:stretch/>
        </p:blipFill>
        <p:spPr>
          <a:xfrm>
            <a:off x="3813463" y="1600200"/>
            <a:ext cx="6359237" cy="2888674"/>
          </a:xfrm>
          <a:prstGeom prst="rect">
            <a:avLst/>
          </a:prstGeom>
        </p:spPr>
      </p:pic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200C535-E110-4662-BFF0-486C33932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3317831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UP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6BAB"/>
      </a:accent1>
      <a:accent2>
        <a:srgbClr val="6C6D70"/>
      </a:accent2>
      <a:accent3>
        <a:srgbClr val="A5A5A5"/>
      </a:accent3>
      <a:accent4>
        <a:srgbClr val="ED7D31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dnikové informační systémy.potx" id="{BDE8C8DB-F381-4450-A5A8-8CF56974321A}" vid="{EB713D19-C62F-4510-8BF6-AA145A0ADA0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Podnikové informační systémy</Template>
  <TotalTime>3236</TotalTime>
  <Words>2204</Words>
  <Application>Microsoft Macintosh PowerPoint</Application>
  <PresentationFormat>Vlastní</PresentationFormat>
  <Paragraphs>539</Paragraphs>
  <Slides>33</Slides>
  <Notes>33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37" baseType="lpstr">
      <vt:lpstr>Arial</vt:lpstr>
      <vt:lpstr>Calibri</vt:lpstr>
      <vt:lpstr>Courier New</vt:lpstr>
      <vt:lpstr>Motiv Office</vt:lpstr>
      <vt:lpstr>Podnikové informační systémy</vt:lpstr>
      <vt:lpstr>1. SEMINÁŘ  19.02.2025 (LS 2024/2025)</vt:lpstr>
      <vt:lpstr>Harmonogram</vt:lpstr>
      <vt:lpstr>Zápočet</vt:lpstr>
      <vt:lpstr>Ostatní organizační informace</vt:lpstr>
      <vt:lpstr>Krátké představení</vt:lpstr>
      <vt:lpstr>Co je to Informační Systém (IS)?</vt:lpstr>
      <vt:lpstr>Co JE informační systém</vt:lpstr>
      <vt:lpstr>Co NENÍ informační systém</vt:lpstr>
      <vt:lpstr>Dva hlavní typy informačních systémů</vt:lpstr>
      <vt:lpstr>Dva hlavní typy informačních systémů</vt:lpstr>
      <vt:lpstr>Rozdělení dle univerzálnosti</vt:lpstr>
      <vt:lpstr>Proč vůbec IS zavádět?</vt:lpstr>
      <vt:lpstr>Několik statistik o projektech (McKinsey)</vt:lpstr>
      <vt:lpstr>Několik statistik o projektech (Geneca)</vt:lpstr>
      <vt:lpstr>IT projekty jsou prostě výjimečné</vt:lpstr>
      <vt:lpstr>Předpoklady nemusí být vždy správné</vt:lpstr>
      <vt:lpstr>Co je to vlastně ten Projekt?</vt:lpstr>
      <vt:lpstr>Vztah mezi projektem a IS</vt:lpstr>
      <vt:lpstr>Typické znaky projektu</vt:lpstr>
      <vt:lpstr>Co je to projektové řízení?</vt:lpstr>
      <vt:lpstr>Základní parametry projektu</vt:lpstr>
      <vt:lpstr>Proč projekty končí neslavně?</vt:lpstr>
      <vt:lpstr>Rozdílná očekávání</vt:lpstr>
      <vt:lpstr>Rozdílné startovní body</vt:lpstr>
      <vt:lpstr>Odlišná pozice vůči Zákazníkovi</vt:lpstr>
      <vt:lpstr>Moje role v týmu</vt:lpstr>
      <vt:lpstr>V jaké fázi vstupujeme do hry?</vt:lpstr>
      <vt:lpstr>V jaké fázi vstupujeme do hry?</vt:lpstr>
      <vt:lpstr>V jaké fázi vstupujeme do hry?</vt:lpstr>
      <vt:lpstr>Shrnutí</vt:lpstr>
      <vt:lpstr>Shrnutí</vt:lpstr>
      <vt:lpstr>Zajímavosti ke čtení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Podnikové informační systémy</dc:title>
  <dc:creator>Petr Freiberg</dc:creator>
  <cp:lastModifiedBy>Petr Freiberg</cp:lastModifiedBy>
  <cp:revision>375</cp:revision>
  <dcterms:created xsi:type="dcterms:W3CDTF">2020-01-16T18:57:16Z</dcterms:created>
  <dcterms:modified xsi:type="dcterms:W3CDTF">2025-02-20T12:00:26Z</dcterms:modified>
</cp:coreProperties>
</file>