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0"/>
  </p:notesMasterIdLst>
  <p:sldIdLst>
    <p:sldId id="258" r:id="rId2"/>
    <p:sldId id="256" r:id="rId3"/>
    <p:sldId id="393" r:id="rId4"/>
    <p:sldId id="381" r:id="rId5"/>
    <p:sldId id="394" r:id="rId6"/>
    <p:sldId id="395" r:id="rId7"/>
    <p:sldId id="943" r:id="rId8"/>
    <p:sldId id="382" r:id="rId9"/>
    <p:sldId id="396" r:id="rId10"/>
    <p:sldId id="936" r:id="rId11"/>
    <p:sldId id="397" r:id="rId12"/>
    <p:sldId id="398" r:id="rId13"/>
    <p:sldId id="937" r:id="rId14"/>
    <p:sldId id="935" r:id="rId15"/>
    <p:sldId id="383" r:id="rId16"/>
    <p:sldId id="384" r:id="rId17"/>
    <p:sldId id="385" r:id="rId18"/>
    <p:sldId id="389" r:id="rId19"/>
    <p:sldId id="390" r:id="rId20"/>
    <p:sldId id="941" r:id="rId21"/>
    <p:sldId id="942" r:id="rId22"/>
    <p:sldId id="938" r:id="rId23"/>
    <p:sldId id="391" r:id="rId24"/>
    <p:sldId id="933" r:id="rId25"/>
    <p:sldId id="392" r:id="rId26"/>
    <p:sldId id="934" r:id="rId27"/>
    <p:sldId id="939" r:id="rId28"/>
    <p:sldId id="940" r:id="rId29"/>
  </p:sldIdLst>
  <p:sldSz cx="12160250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3F1"/>
    <a:srgbClr val="006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86939" autoAdjust="0"/>
  </p:normalViewPr>
  <p:slideViewPr>
    <p:cSldViewPr snapToGrid="0">
      <p:cViewPr varScale="1">
        <p:scale>
          <a:sx n="111" d="100"/>
          <a:sy n="111" d="100"/>
        </p:scale>
        <p:origin x="1248" y="192"/>
      </p:cViewPr>
      <p:guideLst>
        <p:guide orient="horz" pos="2154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08.04.2024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015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18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728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9683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530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412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604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668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307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425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997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607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5947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765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114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5150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647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244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211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98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1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998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9448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31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392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02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37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00" y="2898000"/>
            <a:ext cx="3341877" cy="10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</p:spPr>
        <p:txBody>
          <a:bodyPr anchor="t">
            <a:normAutofit/>
          </a:bodyPr>
          <a:lstStyle>
            <a:lvl1pPr algn="l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</p:spPr>
        <p:txBody>
          <a:bodyPr/>
          <a:lstStyle>
            <a:lvl1pPr marL="0" indent="0" algn="l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4380949"/>
            <a:ext cx="10215134" cy="982528"/>
          </a:xfrm>
        </p:spPr>
        <p:txBody>
          <a:bodyPr anchor="t">
            <a:normAutofit/>
          </a:bodyPr>
          <a:lstStyle>
            <a:lvl1pPr algn="ctr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5363480"/>
            <a:ext cx="10215134" cy="945883"/>
          </a:xfrm>
        </p:spPr>
        <p:txBody>
          <a:bodyPr/>
          <a:lstStyle>
            <a:lvl1pPr marL="0" indent="0" algn="ctr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47" y="1260000"/>
            <a:ext cx="2202979" cy="18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870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979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870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68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468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</p:spPr>
        <p:txBody>
          <a:bodyPr anchor="b">
            <a:normAutofit/>
          </a:bodyPr>
          <a:lstStyle>
            <a:lvl1pPr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1620000"/>
            <a:ext cx="6018314" cy="4733283"/>
          </a:xfrm>
        </p:spPr>
        <p:txBody>
          <a:bodyPr>
            <a:normAutofit/>
          </a:bodyPr>
          <a:lstStyle>
            <a:lvl1pPr>
              <a:defRPr sz="3243"/>
            </a:lvl1pPr>
            <a:lvl2pPr>
              <a:defRPr sz="2702"/>
            </a:lvl2pPr>
            <a:lvl3pPr>
              <a:defRPr sz="2432"/>
            </a:lvl3pPr>
            <a:lvl4pPr>
              <a:defRPr sz="2162"/>
            </a:lvl4pPr>
            <a:lvl5pPr>
              <a:defRPr sz="2162"/>
            </a:lvl5pPr>
            <a:lvl6pPr>
              <a:defRPr sz="2659"/>
            </a:lvl6pPr>
            <a:lvl7pPr>
              <a:defRPr sz="2659"/>
            </a:lvl7pPr>
            <a:lvl8pPr>
              <a:defRPr sz="2659"/>
            </a:lvl8pPr>
            <a:lvl9pPr>
              <a:defRPr sz="265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870" y="2458274"/>
            <a:ext cx="4059167" cy="3902926"/>
          </a:xfrm>
        </p:spPr>
        <p:txBody>
          <a:bodyPr/>
          <a:lstStyle>
            <a:lvl1pPr marL="0" indent="0">
              <a:buNone/>
              <a:defRPr sz="2128"/>
            </a:lvl1pPr>
            <a:lvl2pPr marL="608008" indent="0">
              <a:buNone/>
              <a:defRPr sz="1862"/>
            </a:lvl2pPr>
            <a:lvl3pPr marL="1216015" indent="0">
              <a:buNone/>
              <a:defRPr sz="1596"/>
            </a:lvl3pPr>
            <a:lvl4pPr marL="1824024" indent="0">
              <a:buNone/>
              <a:defRPr sz="1330"/>
            </a:lvl4pPr>
            <a:lvl5pPr marL="2432032" indent="0">
              <a:buNone/>
              <a:defRPr sz="1330"/>
            </a:lvl5pPr>
            <a:lvl6pPr marL="3040039" indent="0">
              <a:buNone/>
              <a:defRPr sz="1330"/>
            </a:lvl6pPr>
            <a:lvl7pPr marL="3648047" indent="0">
              <a:buNone/>
              <a:defRPr sz="1330"/>
            </a:lvl7pPr>
            <a:lvl8pPr marL="4256056" indent="0">
              <a:buNone/>
              <a:defRPr sz="1330"/>
            </a:lvl8pPr>
            <a:lvl9pPr marL="4864063" indent="0">
              <a:buNone/>
              <a:defRPr sz="133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460570"/>
            <a:ext cx="1021513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2" y="540003"/>
            <a:ext cx="2560443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defTabSz="1216015" rtl="0" eaLnBrk="1" latinLnBrk="0" hangingPunct="1">
        <a:lnSpc>
          <a:spcPct val="100000"/>
        </a:lnSpc>
        <a:spcBef>
          <a:spcPct val="0"/>
        </a:spcBef>
        <a:buNone/>
        <a:defRPr sz="351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5" indent="-360365" algn="l" defTabSz="1216015" rtl="0" eaLnBrk="1" latinLnBrk="0" hangingPunct="1">
        <a:lnSpc>
          <a:spcPct val="100000"/>
        </a:lnSpc>
        <a:spcBef>
          <a:spcPts val="1330"/>
        </a:spcBef>
        <a:buFont typeface="Arial" panose="020B0604020202020204" pitchFamily="34" charset="0"/>
        <a:buChar char="−"/>
        <a:defRPr sz="2702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9310" indent="-36894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43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675" indent="-36036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16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7896" indent="-35822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18985" indent="-37109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4043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052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059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067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08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15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24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032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039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047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056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063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trello.com/gtd-getting-things-done-maximizing-productivity-trell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Podnikové informační systémy</a:t>
            </a:r>
            <a:endParaRPr lang="cs-CZ" sz="27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>
                <a:latin typeface="+mn-lt"/>
              </a:rPr>
              <a:t>KMI / POIS</a:t>
            </a:r>
            <a:endParaRPr lang="cs-CZ" dirty="0">
              <a:latin typeface="+mn-lt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7A1FBD3-261C-4DFC-A7FA-2E302E9C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039DC7F8-72C7-4A6C-A479-D6FC0490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Zpětná vazba: žádná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i="1" dirty="0">
                <a:latin typeface="+mn-lt"/>
              </a:rPr>
              <a:t>jedete si to svoje </a:t>
            </a:r>
            <a:r>
              <a:rPr lang="cs-CZ" sz="2400" dirty="0">
                <a:latin typeface="+mn-lt"/>
              </a:rPr>
              <a:t>a nic neřešíte 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pozici vedoucího zcela nevhodné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lidé nevědí jak si stojí: stagnují, nerozvíjí se, nemohou se zlepšit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10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4FAEF87-FC25-4599-AF7F-71D4E4AE0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00" y="3484851"/>
            <a:ext cx="3154849" cy="315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9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Zpětná vazba: zhoubně empatická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snažíte se, abyste se nikoho nedotkli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většina lidí nerada vytváří napjatou atmosféru nebo působí na lidi nepříjemně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raději po ostatních doděláte práci než abyste upozornili na chyby nebo nedodělky 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dlouhodobě to vede ke snížení kvality celé firmy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lidé nevědí jak si stojí: stagnují, nerozvíjí se, nemohou se zlepšit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11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255D0E0-E058-4960-94DC-B9A555158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67" y="4307840"/>
            <a:ext cx="3281090" cy="32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7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Zpětná vazba: útočná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říkáte to co máte na jazyku (nulová cenzura)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vytváří napjatou atmosféru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vede ke zvýšení efektivity, ale nejedná se o dlouhodobě zdravý model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lidé</a:t>
            </a:r>
            <a:r>
              <a:rPr lang="es-ES" sz="2400" dirty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alespoň</a:t>
            </a:r>
            <a:r>
              <a:rPr lang="es-ES" sz="2400" dirty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ví</a:t>
            </a:r>
            <a:r>
              <a:rPr lang="es-ES" sz="2400" dirty="0">
                <a:latin typeface="+mn-lt"/>
              </a:rPr>
              <a:t>, </a:t>
            </a:r>
            <a:r>
              <a:rPr lang="cs-CZ" sz="2400" dirty="0">
                <a:latin typeface="+mn-lt"/>
              </a:rPr>
              <a:t>co</a:t>
            </a:r>
            <a:r>
              <a:rPr lang="es-ES" sz="2400" dirty="0">
                <a:latin typeface="+mn-lt"/>
              </a:rPr>
              <a:t> si </a:t>
            </a:r>
            <a:r>
              <a:rPr lang="cs-CZ" sz="2400" dirty="0">
                <a:latin typeface="+mn-lt"/>
              </a:rPr>
              <a:t>myslíte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12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2C2A319-A86F-4309-BB83-3DD9C6544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26" y="3659664"/>
            <a:ext cx="3350597" cy="335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69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Zpětná vazba: </a:t>
            </a:r>
            <a:r>
              <a:rPr lang="cs-CZ" sz="3600" dirty="0">
                <a:latin typeface="+mn-lt"/>
              </a:rPr>
              <a:t>důsledná zpětná vazba</a:t>
            </a:r>
            <a:endParaRPr lang="cs-CZ" dirty="0">
              <a:latin typeface="+mn-lt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průběžná a upřímná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třeba si vybírat mezi extrémy (zhoubně empatická vs. útočná)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nemělo by docházet k překvapení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13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590C72-D4A6-4726-BCEE-9E8CA5FA5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19" y="3531555"/>
            <a:ext cx="3115011" cy="31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72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Jak na důslednou zpětnou vazbu?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chválu i kritiku nabízejte bezprostředně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řešte průběžně, nekumulujte (zamezíte překvapení)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chvalte veřejně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kritizujte mezi čtyřma očima (pozor: neplatí když někdo kritizuje vás)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nebuďte osobní, ale osobně zainteresovaní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uvádějte vlastní chyby, když jste udělali něco podobného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buďte dostatečně konkrétní v pochvalách i kritice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14</a:t>
            </a:fld>
            <a:endParaRPr lang="cs-CZ" dirty="0"/>
          </a:p>
        </p:txBody>
      </p:sp>
      <p:pic>
        <p:nvPicPr>
          <p:cNvPr id="6" name="Obrázek 5" descr="Obsah obrázku podepsat, vsedě, oranžová, ulice&#10;&#10;Popis byl vytvořen automaticky">
            <a:extLst>
              <a:ext uri="{FF2B5EF4-FFF2-40B4-BE49-F238E27FC236}">
                <a16:creationId xmlns:a16="http://schemas.microsoft.com/office/drawing/2014/main" id="{38CF1CCF-30F2-4570-8EBF-3A6DDBF4D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16" y="193972"/>
            <a:ext cx="3376632" cy="33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1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Jak na důslednou zpětnou vazbu?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pozor na základní atribuční chybu 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zanedbávání kontextu na úkor faktorů dispozičních (chování a povahy jedince)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např. „Mám pocit, že poslední dobou když pracuješ večer, tak děláš více chyb.“ namísto „Nejsi pečlivý.“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cílem zpětné vazby každého vedoucího musí být pomocná ruka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neřešte malichernosti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„Sh*t Sandwich“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pozitivní zpětná vazba | to, co chcete opravdu říct | pozitivní zpětná vazba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hledání správného poměru mezi kritikou a chválou je nesmysl</a:t>
            </a: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důležitý je obsah, forma je na druhém místě: „Just say it.“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15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D9A9702-D9A1-4983-A2FD-A0CBC5C81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44" y="2575451"/>
            <a:ext cx="1366630" cy="1366630"/>
          </a:xfrm>
          <a:prstGeom prst="rect">
            <a:avLst/>
          </a:prstGeom>
        </p:spPr>
      </p:pic>
      <p:pic>
        <p:nvPicPr>
          <p:cNvPr id="6" name="Obrázek 5" descr="Obsah obrázku jídlo&#10;&#10;Popis byl vytvořen automaticky">
            <a:extLst>
              <a:ext uri="{FF2B5EF4-FFF2-40B4-BE49-F238E27FC236}">
                <a16:creationId xmlns:a16="http://schemas.microsoft.com/office/drawing/2014/main" id="{C2515F87-CCCC-4625-86B3-B21422765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65" y="4030993"/>
            <a:ext cx="2760084" cy="27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6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Techniky pro zlepšení zpětné vazby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36295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důsledná průběžná zpětná vazba</a:t>
            </a:r>
          </a:p>
          <a:p>
            <a:pPr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stand-up</a:t>
            </a:r>
          </a:p>
          <a:p>
            <a:pPr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1:1 – např. 12 otázek, volný průběh nebo postupný rozvoj</a:t>
            </a:r>
          </a:p>
          <a:p>
            <a:pPr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porady</a:t>
            </a:r>
          </a:p>
          <a:p>
            <a:pPr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pivo</a:t>
            </a:r>
          </a:p>
          <a:p>
            <a:pPr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večírky, teambuilding (hlavně ne nucené hry)</a:t>
            </a:r>
          </a:p>
          <a:p>
            <a:pPr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698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Komunikace mimo tým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neprodáváte kód, ale řešíte určitý problém a tím přinášíte hodnotu</a:t>
            </a:r>
          </a:p>
          <a:p>
            <a:pPr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vztah a komunikace s klienty je často důležitější než samotný program</a:t>
            </a:r>
          </a:p>
          <a:p>
            <a:pPr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metodický gestor / klíčový uživatel: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člověk stanovený Zákazníkem, který má rozhodující slovo při tvorbě aplikace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jeho práce a přístup k ní je klíčový pro přijetí programu v rámci organizace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musí být schopen vyškolit další uživatele a zodpovídat jejich otázky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pravidelně se s tímto člověkem scházejte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17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61C8D2C-F85F-413A-BFEF-8BFF5F5D3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20" y="2767649"/>
            <a:ext cx="3878917" cy="387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„Neviditelná“ práce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cs-CZ" sz="2400" b="1" dirty="0">
                <a:latin typeface="+mn-lt"/>
              </a:rPr>
              <a:t>Práce, kterou je nutné odvádět aby věci běžely jak mají: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latin typeface="+mn-lt"/>
              </a:rPr>
              <a:t>průběžný „check-in“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latin typeface="+mn-lt"/>
              </a:rPr>
              <a:t>nevyhnutelná administrativa: zasílání pozvánek na porady/schůzky, zápisy, dokumentace, …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latin typeface="+mn-lt"/>
              </a:rPr>
              <a:t>„strážce“: odstínit neodbytné Zákazníky a snažit se uhasit ožehavé situace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latin typeface="+mn-lt"/>
              </a:rPr>
              <a:t>„sekretářka“: kontroly pracovních výkazů, cesťáků, udělat finální formát e-mailu, …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latin typeface="+mn-lt"/>
              </a:rPr>
              <a:t>mít přehled (ideálně o všem a pořád)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latin typeface="+mn-lt"/>
              </a:rPr>
              <a:t>jít příkladem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18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A665300-52EE-4DB9-B8FD-5D98C2F8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76" y="4622800"/>
            <a:ext cx="2925941" cy="292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0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Jak všechno udržet v hlavě? Nedržet!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prvním úkolem po zahájení projektu je vytvořit Knowledge Base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osobní: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Trello + GTD (</a:t>
            </a:r>
            <a:r>
              <a:rPr lang="cs-CZ" sz="1859" dirty="0">
                <a:latin typeface="+mn-lt"/>
                <a:hlinkClick r:id="rId3"/>
              </a:rPr>
              <a:t>odkaz</a:t>
            </a:r>
            <a:r>
              <a:rPr lang="cs-CZ" sz="1859" dirty="0">
                <a:latin typeface="+mn-lt"/>
              </a:rPr>
              <a:t>)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OneNote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tým: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JIRA, </a:t>
            </a:r>
            <a:r>
              <a:rPr lang="cs-CZ" sz="1859" dirty="0" err="1">
                <a:latin typeface="+mn-lt"/>
              </a:rPr>
              <a:t>ClickUp</a:t>
            </a:r>
            <a:r>
              <a:rPr lang="cs-CZ" sz="1859" dirty="0">
                <a:latin typeface="+mn-lt"/>
              </a:rPr>
              <a:t>, </a:t>
            </a:r>
            <a:r>
              <a:rPr lang="cs-CZ" sz="1859" dirty="0" err="1">
                <a:latin typeface="+mn-lt"/>
              </a:rPr>
              <a:t>Asana</a:t>
            </a:r>
            <a:r>
              <a:rPr lang="cs-CZ" sz="1859" dirty="0">
                <a:latin typeface="+mn-lt"/>
              </a:rPr>
              <a:t>, …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sdílené dokumenty (Google Disk, OneDrive, …)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intranet, OneNote, Wiki, Confluence</a:t>
            </a:r>
            <a:endParaRPr lang="cs-CZ" sz="2400" dirty="0">
              <a:latin typeface="+mn-lt"/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jak ne: e-maily, Skype, Messenger, </a:t>
            </a:r>
            <a:r>
              <a:rPr lang="cs-CZ" sz="2400" i="1" dirty="0">
                <a:latin typeface="+mn-lt"/>
              </a:rPr>
              <a:t>texťáky</a:t>
            </a:r>
            <a:r>
              <a:rPr lang="cs-CZ" sz="2400" dirty="0">
                <a:latin typeface="+mn-lt"/>
              </a:rPr>
              <a:t> na ploše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19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FBF6D23-80BC-4719-ADC8-83C259737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133" y="2139237"/>
            <a:ext cx="2752427" cy="27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2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+mn-lt"/>
              </a:rPr>
              <a:t>08. SEMINÁŘ</a:t>
            </a:r>
            <a:br>
              <a:rPr lang="cs-CZ" dirty="0">
                <a:latin typeface="+mn-lt"/>
              </a:rPr>
            </a:br>
            <a:br>
              <a:rPr lang="cs-CZ" sz="700" dirty="0">
                <a:latin typeface="+mn-lt"/>
              </a:rPr>
            </a:br>
            <a:r>
              <a:rPr lang="cs-CZ" sz="2400" dirty="0">
                <a:latin typeface="+mn-lt"/>
              </a:rPr>
              <a:t>03.04.2024 (LS 2023/2024)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„Jak budovat kvalitní vývojářský tým“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7CAAC2-7052-45AF-9BAE-EBD98CCA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31F5B231-5863-493D-99AF-7C1A552B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2245" y="6450675"/>
            <a:ext cx="9242264" cy="216000"/>
          </a:xfrm>
        </p:spPr>
        <p:txBody>
          <a:bodyPr/>
          <a:lstStyle/>
          <a:p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 err="1">
                <a:latin typeface="+mn-lt"/>
              </a:rPr>
              <a:t>Trello</a:t>
            </a:r>
            <a:r>
              <a:rPr lang="cs-CZ" dirty="0">
                <a:latin typeface="+mn-lt"/>
              </a:rPr>
              <a:t> s GTD (2020)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20</a:t>
            </a:fld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5E225DF-3CEE-4999-9366-D797B6859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8" y="1757202"/>
            <a:ext cx="11447394" cy="332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30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 err="1">
                <a:latin typeface="+mn-lt"/>
              </a:rPr>
              <a:t>Trello</a:t>
            </a:r>
            <a:r>
              <a:rPr lang="cs-CZ" dirty="0">
                <a:latin typeface="+mn-lt"/>
              </a:rPr>
              <a:t> s GTD (2021)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21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04E101-3A18-491F-B20F-25940D288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1" y="1676543"/>
            <a:ext cx="11216607" cy="37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1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OneNote jako osobní Knowledge Base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22</a:t>
            </a:fld>
            <a:endParaRPr lang="cs-CZ" dirty="0"/>
          </a:p>
        </p:txBody>
      </p:sp>
      <p:pic>
        <p:nvPicPr>
          <p:cNvPr id="6" name="Obrázek 5" descr="Obsah obrázku snímek obrazovky, monitor, telefon&#10;&#10;Popis byl vytvořen automaticky">
            <a:extLst>
              <a:ext uri="{FF2B5EF4-FFF2-40B4-BE49-F238E27FC236}">
                <a16:creationId xmlns:a16="http://schemas.microsoft.com/office/drawing/2014/main" id="{59F7AF24-C588-4F8B-9859-1EBE28564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85" y="1122593"/>
            <a:ext cx="7621479" cy="52285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4634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Jak můžete pomoci svému vedoucímu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cs-CZ" sz="2400" dirty="0">
                <a:latin typeface="+mn-lt"/>
              </a:rPr>
              <a:t>Udržuji kolegy ve svém týmu informovány o stavu své práce na pravidelném bázi.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cs-CZ" sz="2400" dirty="0">
                <a:latin typeface="+mn-lt"/>
              </a:rPr>
              <a:t>Udržuji si aktuální svůj TODO list.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cs-CZ" sz="2400" dirty="0">
                <a:latin typeface="+mn-lt"/>
              </a:rPr>
              <a:t>Pokud mě něco blokuje nebo jsem se na něčem zasekl tak proaktivně problém řeším nebo se ptám jak ho řešit.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400" dirty="0">
                <a:latin typeface="+mn-lt"/>
              </a:rPr>
              <a:t>Vím čeho je třeba dosáhnout v rámci úkolu, na kterém pracuji. Pokud ne, tak se ptám.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400" dirty="0">
                <a:latin typeface="+mn-lt"/>
              </a:rPr>
              <a:t>Snažím se zlepšovat týmovou kulturu.</a:t>
            </a:r>
          </a:p>
          <a:p>
            <a:pPr>
              <a:spcAft>
                <a:spcPts val="1200"/>
              </a:spcAft>
            </a:pPr>
            <a:endParaRPr lang="pl-PL" sz="2400" dirty="0">
              <a:latin typeface="+mn-lt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pl-PL" sz="2400" dirty="0">
                <a:latin typeface="+mn-lt"/>
              </a:rPr>
              <a:t>Jsem </a:t>
            </a:r>
            <a:r>
              <a:rPr lang="pl-PL" sz="2400" b="1" dirty="0">
                <a:latin typeface="+mn-lt"/>
              </a:rPr>
              <a:t>PROAKTIVNÍ</a:t>
            </a:r>
            <a:r>
              <a:rPr lang="pl-PL" sz="2400" dirty="0">
                <a:latin typeface="+mn-lt"/>
              </a:rPr>
              <a:t>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1400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Jak můžete pomoci svému vedoucímu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24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5EF0FA-2335-475A-A179-527B5A303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16" y="1599332"/>
            <a:ext cx="5690617" cy="427508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335670-8029-450F-8991-8C9F0CE5C0A7}"/>
              </a:ext>
            </a:extLst>
          </p:cNvPr>
          <p:cNvSpPr txBox="1"/>
          <p:nvPr/>
        </p:nvSpPr>
        <p:spPr>
          <a:xfrm>
            <a:off x="1550184" y="3554449"/>
            <a:ext cx="1117710" cy="364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777" dirty="0">
                <a:solidFill>
                  <a:schemeClr val="tx2"/>
                </a:solidFill>
              </a:rPr>
              <a:t>Takhle ne.</a:t>
            </a:r>
          </a:p>
        </p:txBody>
      </p:sp>
    </p:spTree>
    <p:extLst>
      <p:ext uri="{BB962C8B-B14F-4D97-AF65-F5344CB8AC3E}">
        <p14:creationId xmlns:p14="http://schemas.microsoft.com/office/powerpoint/2010/main" val="253937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Proč to vlastně všechno dělat?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>
                <a:latin typeface="+mn-lt"/>
              </a:rPr>
              <a:t>vývoj software </a:t>
            </a:r>
            <a:r>
              <a:rPr lang="cs-CZ" sz="2400" dirty="0">
                <a:latin typeface="+mn-lt"/>
              </a:rPr>
              <a:t>málokdy probíhá za neustálé spokojenosti všech zúčastněných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neustálá kritika a přehodnocování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možnost mít dopad na své okolí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technologie jsou zábava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IT odborníků je nedostatek a jsou dobře placeni</a:t>
            </a:r>
            <a:endParaRPr lang="pl-PL" sz="2400" dirty="0">
              <a:latin typeface="+mn-lt"/>
            </a:endParaRP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šance pracovat s nadprůměrně inteligentními lidmi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25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FBEBFA-6F31-4C3C-BEA3-EF7BFF723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202517"/>
            <a:ext cx="3660176" cy="2435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303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Kde pokračovat?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knihy uvedené v první přednášce</a:t>
            </a:r>
          </a:p>
          <a:p>
            <a:pPr marL="285750" indent="-285750">
              <a:spcBef>
                <a:spcPts val="3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zajímat se o:</a:t>
            </a:r>
          </a:p>
          <a:p>
            <a:pPr marL="711845" lvl="1" indent="-3429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projektový management: PRINCE2, PMP, …</a:t>
            </a:r>
          </a:p>
          <a:p>
            <a:pPr marL="711845" lvl="1" indent="-3429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digitalizaci</a:t>
            </a:r>
          </a:p>
          <a:p>
            <a:pPr marL="711845" lvl="1" indent="-3429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soft skills, řízení týmů, leadership</a:t>
            </a:r>
            <a:endParaRPr lang="cs-CZ" sz="2400" dirty="0">
              <a:latin typeface="+mn-lt"/>
            </a:endParaRPr>
          </a:p>
          <a:p>
            <a:pPr marL="285750" indent="-285750">
              <a:spcBef>
                <a:spcPts val="3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neustále se vzdělávat: </a:t>
            </a:r>
          </a:p>
          <a:p>
            <a:pPr marL="711845" lvl="1" indent="-3429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přednášky, školení, setkávání na workshopech apod.</a:t>
            </a:r>
          </a:p>
          <a:p>
            <a:pPr marL="711845" lvl="1" indent="-3429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e-learning: Coursera, Udemy</a:t>
            </a:r>
          </a:p>
          <a:p>
            <a:pPr marL="711845" lvl="1" indent="-3429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knihy: papírové, elektronické, audioknihy</a:t>
            </a:r>
          </a:p>
          <a:p>
            <a:pPr marL="711845" lvl="1" indent="-34290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podcasty, RSS</a:t>
            </a:r>
          </a:p>
          <a:p>
            <a:pPr marL="654695" lvl="1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sz="1859" dirty="0">
              <a:latin typeface="+mn-lt"/>
            </a:endParaRP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26</a:t>
            </a:fld>
            <a:endParaRPr lang="cs-CZ" dirty="0"/>
          </a:p>
        </p:txBody>
      </p:sp>
      <p:pic>
        <p:nvPicPr>
          <p:cNvPr id="3" name="Obrázek 2" descr="Obsah obrázku tmavé, vsedě, oranžová, černá&#10;&#10;Popis byl vytvořen automaticky">
            <a:extLst>
              <a:ext uri="{FF2B5EF4-FFF2-40B4-BE49-F238E27FC236}">
                <a16:creationId xmlns:a16="http://schemas.microsoft.com/office/drawing/2014/main" id="{44BFE844-19FD-4599-B665-BE5E8011B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58" y="1759178"/>
            <a:ext cx="3322181" cy="332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08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Shrnutí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pozice vedoucího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zpětná vazba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27</a:t>
            </a:fld>
            <a:endParaRPr lang="cs-CZ" dirty="0"/>
          </a:p>
        </p:txBody>
      </p:sp>
      <p:pic>
        <p:nvPicPr>
          <p:cNvPr id="6" name="Obrázek 5" descr="Obsah obrázku košile&#10;&#10;Popis byl vytvořen automaticky">
            <a:extLst>
              <a:ext uri="{FF2B5EF4-FFF2-40B4-BE49-F238E27FC236}">
                <a16:creationId xmlns:a16="http://schemas.microsoft.com/office/drawing/2014/main" id="{AD1245D3-1752-4E08-9C9A-384C9C37D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16" y="428051"/>
            <a:ext cx="1492588" cy="1492588"/>
          </a:xfrm>
          <a:prstGeom prst="rect">
            <a:avLst/>
          </a:prstGeom>
        </p:spPr>
      </p:pic>
      <p:pic>
        <p:nvPicPr>
          <p:cNvPr id="8" name="Obrázek 7" descr="Obsah obrázku muž, žena, stojící&#10;&#10;Popis byl vytvořen automaticky">
            <a:extLst>
              <a:ext uri="{FF2B5EF4-FFF2-40B4-BE49-F238E27FC236}">
                <a16:creationId xmlns:a16="http://schemas.microsoft.com/office/drawing/2014/main" id="{0770BAF5-69A1-4699-9B7A-4697311E8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55" y="1281679"/>
            <a:ext cx="1492588" cy="14925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DB27B89-F5A3-4400-8078-3FD4ABA6E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21" y="1516745"/>
            <a:ext cx="1288990" cy="128899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83660CB-56E3-48E3-A3EF-432894D0DF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69" y="3413070"/>
            <a:ext cx="1288990" cy="1288990"/>
          </a:xfrm>
          <a:prstGeom prst="rect">
            <a:avLst/>
          </a:prstGeom>
        </p:spPr>
      </p:pic>
      <p:pic>
        <p:nvPicPr>
          <p:cNvPr id="12" name="Obrázek 11" descr="Obsah obrázku jídlo&#10;&#10;Popis byl vytvořen automaticky">
            <a:extLst>
              <a:ext uri="{FF2B5EF4-FFF2-40B4-BE49-F238E27FC236}">
                <a16:creationId xmlns:a16="http://schemas.microsoft.com/office/drawing/2014/main" id="{78041F3E-EAA5-45A5-83C5-7C6FC22500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216" y="4087691"/>
            <a:ext cx="1396158" cy="139615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380500C-6C67-40AE-9A8A-67D7AE8960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99" y="4184146"/>
            <a:ext cx="1817617" cy="181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45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Shrnutí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„neviditelná“ práce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endParaRPr lang="cs-CZ" sz="2400" dirty="0">
              <a:latin typeface="+mn-lt"/>
            </a:endParaRPr>
          </a:p>
          <a:p>
            <a:pPr marL="285750" indent="-285750">
              <a:spcBef>
                <a:spcPts val="3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nedržte vše v hlavě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285750" indent="-285750">
              <a:spcBef>
                <a:spcPts val="3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285750" indent="-285750">
              <a:spcBef>
                <a:spcPts val="3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proč to všechno dělat?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28</a:t>
            </a:fld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B63BA0A-C932-41E4-B025-8EA93E30F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35" y="788969"/>
            <a:ext cx="1485726" cy="1485726"/>
          </a:xfrm>
          <a:prstGeom prst="rect">
            <a:avLst/>
          </a:prstGeom>
        </p:spPr>
      </p:pic>
      <p:pic>
        <p:nvPicPr>
          <p:cNvPr id="15" name="Obrázek 14" descr="Obsah obrázku snímek obrazovky, monitor, telefon&#10;&#10;Popis byl vytvořen automaticky">
            <a:extLst>
              <a:ext uri="{FF2B5EF4-FFF2-40B4-BE49-F238E27FC236}">
                <a16:creationId xmlns:a16="http://schemas.microsoft.com/office/drawing/2014/main" id="{A4477BB1-00B6-4CD9-B759-955100C4DF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92" y="2467391"/>
            <a:ext cx="1270860" cy="8718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41E009D-D4B3-444A-A40C-1C09E7A1DB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48" y="2367853"/>
            <a:ext cx="1829945" cy="1829945"/>
          </a:xfrm>
          <a:prstGeom prst="rect">
            <a:avLst/>
          </a:prstGeom>
        </p:spPr>
      </p:pic>
      <p:pic>
        <p:nvPicPr>
          <p:cNvPr id="21" name="Obrázek 20" descr="Obsah obrázku podepsat, hodiny&#10;&#10;Popis byl vytvořen automaticky">
            <a:extLst>
              <a:ext uri="{FF2B5EF4-FFF2-40B4-BE49-F238E27FC236}">
                <a16:creationId xmlns:a16="http://schemas.microsoft.com/office/drawing/2014/main" id="{605F16EE-9D5C-462D-91AD-2AC6B224C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5" y="3678866"/>
            <a:ext cx="1354915" cy="1354915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D10BDE39-F019-4C3E-B756-82F86DB897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92" y="5530441"/>
            <a:ext cx="1504733" cy="10012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155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Pozice vedoucího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jedná se o práci, ne o: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benefit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vyjádření vaší hodnoty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znak, že jste nejchytřejší a nejlepší (HiPPO: highest paid person's opinion)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latin typeface="+mn-lt"/>
              </a:rPr>
              <a:t>Slonovinová věž (Ivory Tower)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krize středního managementu v ČR?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panuje mylná představa, že chovat se profesionálně = držet si odstup, být „škrobený“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manažerská arogance vs. osobní zájem a upřímná zpětná vazba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</a:t>
            </a:fld>
            <a:endParaRPr lang="cs-CZ" dirty="0"/>
          </a:p>
        </p:txBody>
      </p:sp>
      <p:pic>
        <p:nvPicPr>
          <p:cNvPr id="3" name="Obrázek 2" descr="Obsah obrázku objekt, červená, hodiny, tmavé&#10;&#10;Popis byl vytvořen automaticky">
            <a:extLst>
              <a:ext uri="{FF2B5EF4-FFF2-40B4-BE49-F238E27FC236}">
                <a16:creationId xmlns:a16="http://schemas.microsoft.com/office/drawing/2014/main" id="{0FE37CF6-9483-4F39-BF65-5C6BE8B13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480" y="0"/>
            <a:ext cx="323088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3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Pozice vedoucího: za co zodpovídáte?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cs-CZ" sz="2400" b="1" dirty="0">
                <a:latin typeface="+mn-lt"/>
              </a:rPr>
              <a:t>Vedení (Leadership)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dávat zpětnou vazbu a umět ji přijímat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podporovat v rozvoji schopností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pomáhat budovat kariéru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jít příkladem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motivovat a inspirovat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4</a:t>
            </a:fld>
            <a:endParaRPr lang="cs-CZ" dirty="0"/>
          </a:p>
        </p:txBody>
      </p:sp>
      <p:pic>
        <p:nvPicPr>
          <p:cNvPr id="3" name="Obrázek 2" descr="Obsah obrázku košile&#10;&#10;Popis byl vytvořen automaticky">
            <a:extLst>
              <a:ext uri="{FF2B5EF4-FFF2-40B4-BE49-F238E27FC236}">
                <a16:creationId xmlns:a16="http://schemas.microsoft.com/office/drawing/2014/main" id="{C19E9486-1A23-4CCC-8CCF-2A0F721A9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13" y="1521109"/>
            <a:ext cx="3203292" cy="320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Pozice vedoucího: za co zodpovídáte?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cs-CZ" sz="2400" b="1" dirty="0">
                <a:latin typeface="+mn-lt"/>
              </a:rPr>
              <a:t>Budování týmu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týmy se mění (lidé přichází a odchází)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najímat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propouštět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povyšovat, motivovat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být facilitátor a stát za týmem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„bus number“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5</a:t>
            </a:fld>
            <a:endParaRPr lang="cs-CZ" dirty="0"/>
          </a:p>
        </p:txBody>
      </p:sp>
      <p:pic>
        <p:nvPicPr>
          <p:cNvPr id="6" name="Obrázek 5" descr="Obsah obrázku muž, žena, stojící&#10;&#10;Popis byl vytvořen automaticky">
            <a:extLst>
              <a:ext uri="{FF2B5EF4-FFF2-40B4-BE49-F238E27FC236}">
                <a16:creationId xmlns:a16="http://schemas.microsoft.com/office/drawing/2014/main" id="{737C1CB0-0B27-4CF7-BAE5-377D9DC09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0" y="1186328"/>
            <a:ext cx="3772685" cy="3772685"/>
          </a:xfrm>
          <a:prstGeom prst="rect">
            <a:avLst/>
          </a:prstGeom>
        </p:spPr>
      </p:pic>
      <p:pic>
        <p:nvPicPr>
          <p:cNvPr id="9" name="Obrázek 8" descr="Obsah obrázku světlo&#10;&#10;Popis byl vytvořen automaticky">
            <a:extLst>
              <a:ext uri="{FF2B5EF4-FFF2-40B4-BE49-F238E27FC236}">
                <a16:creationId xmlns:a16="http://schemas.microsoft.com/office/drawing/2014/main" id="{8A90552B-6CB3-47DE-A998-ED17AC0AD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91" y="4934396"/>
            <a:ext cx="2698234" cy="26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Pozice vedoucího: za co zodpovídáte?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cs-CZ" sz="2400" b="1" dirty="0">
                <a:latin typeface="+mn-lt"/>
              </a:rPr>
              <a:t>Výsledky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jste zodpovědní za vše co se stane 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zodpovídáte se klientům, vyššímu managementu i svým podřízeným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často nemáte na výsledek přímý vliv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vždy nad sebou máte někoho, kdo může vaše výsledky ovlivnit (pozitivně, negativně)</a:t>
            </a:r>
          </a:p>
          <a:p>
            <a:pPr marL="0" lvl="0" indent="0" algn="ctr" defTabSz="914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6</a:t>
            </a:fld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457D6AD4-DF00-4193-9A47-4EC3ED861971}"/>
              </a:ext>
            </a:extLst>
          </p:cNvPr>
          <p:cNvSpPr txBox="1">
            <a:spLocks/>
          </p:cNvSpPr>
          <p:nvPr/>
        </p:nvSpPr>
        <p:spPr>
          <a:xfrm>
            <a:off x="0" y="5463638"/>
            <a:ext cx="12160249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cs-CZ" sz="2400" b="1" dirty="0">
                <a:latin typeface="+mn-lt"/>
              </a:rPr>
              <a:t>Výsledků nedosáhnete tak, že budete dělat vše sami. </a:t>
            </a:r>
            <a:br>
              <a:rPr lang="cs-CZ" sz="2400" b="1" dirty="0">
                <a:latin typeface="+mn-lt"/>
              </a:rPr>
            </a:br>
            <a:r>
              <a:rPr lang="cs-CZ" sz="2400" b="1" dirty="0">
                <a:latin typeface="+mn-lt"/>
              </a:rPr>
              <a:t>Potřebujete pomoc ostatních.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b="1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5FA626-9B9C-4951-BDFA-5A0304CE2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56" y="-192218"/>
            <a:ext cx="3406503" cy="34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9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Firemní kultura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latin typeface="+mn-lt"/>
              </a:rPr>
              <a:t>jádro každého podnikání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sdílená vize podporuje spolupráci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latin typeface="+mn-lt"/>
              </a:rPr>
              <a:t>kultura je utvářena od začátku a těžko</a:t>
            </a:r>
            <a:br>
              <a:rPr lang="cs-CZ" sz="2400" dirty="0">
                <a:solidFill>
                  <a:schemeClr val="accent1"/>
                </a:solidFill>
                <a:latin typeface="+mn-lt"/>
              </a:rPr>
            </a:br>
            <a:r>
              <a:rPr lang="cs-CZ" sz="2400" dirty="0">
                <a:solidFill>
                  <a:schemeClr val="accent1"/>
                </a:solidFill>
                <a:latin typeface="+mn-lt"/>
              </a:rPr>
              <a:t>se mění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bez změny kultury nelze zavést nové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způsoby práce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„</a:t>
            </a:r>
            <a:r>
              <a:rPr lang="cs-CZ" sz="2400" dirty="0" err="1">
                <a:latin typeface="+mn-lt"/>
              </a:rPr>
              <a:t>Culture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eats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strategy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for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breakfast</a:t>
            </a:r>
            <a:r>
              <a:rPr lang="cs-CZ" sz="2400" dirty="0">
                <a:latin typeface="+mn-lt"/>
              </a:rPr>
              <a:t>“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accent1"/>
              </a:solidFill>
              <a:latin typeface="+mn-lt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7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9AB60E-D033-4706-BD01-88D662001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94" y="2092460"/>
            <a:ext cx="4886456" cy="488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7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Zpětná vazba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nebát se dávat zpětnou vazbu kolegům, se kterými pracujete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bojím se chválit (povýšené chování) i kritizovat (co když to nepřijme nebo se naštve)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nejsem moc měkký či naopak tvrdý?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cílem je umět dávat tvrdou, ale dobře míněnou a upřímnou zpětnou vazbu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konfrontovat napřímo, ale být osobně zainteresován 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projevíte osobní zájem a dáváte upřímnou zpětnou vazbu, tak ji i naopak snadněji obdržíte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4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Typy zpětné vazby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816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latin typeface="+mn-lt"/>
              </a:rPr>
              <a:t>žádná </a:t>
            </a: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latin typeface="+mn-lt"/>
              </a:rPr>
              <a:t>zhoubně empatická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latin typeface="+mn-lt"/>
              </a:rPr>
              <a:t>útočná</a:t>
            </a: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  <a:latin typeface="+mn-lt"/>
              </a:rPr>
              <a:t>průběžná, upřímná a důsledná zpětná vazba </a:t>
            </a:r>
            <a:endParaRPr lang="cs-CZ" sz="2400" dirty="0">
              <a:latin typeface="+mn-lt"/>
            </a:endParaRP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9</a:t>
            </a:fld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1173B59-6BA0-4745-86C0-BA1CFF03B2C3}"/>
              </a:ext>
            </a:extLst>
          </p:cNvPr>
          <p:cNvSpPr txBox="1">
            <a:spLocks/>
          </p:cNvSpPr>
          <p:nvPr/>
        </p:nvSpPr>
        <p:spPr>
          <a:xfrm>
            <a:off x="1124645" y="1434079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ABB44D66-4E27-407A-8083-04E270D6BEAA}"/>
              </a:ext>
            </a:extLst>
          </p:cNvPr>
          <p:cNvSpPr txBox="1">
            <a:spLocks/>
          </p:cNvSpPr>
          <p:nvPr/>
        </p:nvSpPr>
        <p:spPr>
          <a:xfrm>
            <a:off x="0" y="5262880"/>
            <a:ext cx="12159625" cy="53695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cs-CZ" sz="2400" b="1" dirty="0">
                <a:solidFill>
                  <a:schemeClr val="accent1"/>
                </a:solidFill>
                <a:latin typeface="+mn-lt"/>
              </a:rPr>
              <a:t>Není třeba si vybírat mezi extrémy</a:t>
            </a:r>
            <a:r>
              <a:rPr lang="cs-CZ" sz="2400" dirty="0">
                <a:solidFill>
                  <a:schemeClr val="accent1"/>
                </a:solidFill>
                <a:latin typeface="+mn-lt"/>
              </a:rPr>
              <a:t>.</a:t>
            </a:r>
          </a:p>
          <a:p>
            <a:pPr marL="0" indent="0" algn="ctr">
              <a:spcBef>
                <a:spcPts val="18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 marL="0" indent="0" algn="ctr">
              <a:spcBef>
                <a:spcPts val="18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 algn="ctr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cs-CZ" sz="2400" dirty="0">
              <a:latin typeface="+mn-lt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5557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dnikové informační systémy.potx" id="{BDE8C8DB-F381-4450-A5A8-8CF56974321A}" vid="{EB713D19-C62F-4510-8BF6-AA145A0ADA0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Podnikové informační systémy</Template>
  <TotalTime>0</TotalTime>
  <Words>1180</Words>
  <Application>Microsoft Macintosh PowerPoint</Application>
  <PresentationFormat>Vlastní</PresentationFormat>
  <Paragraphs>373</Paragraphs>
  <Slides>28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Courier New</vt:lpstr>
      <vt:lpstr>Motiv Office</vt:lpstr>
      <vt:lpstr>Podnikové informační systémy</vt:lpstr>
      <vt:lpstr>08. SEMINÁŘ  03.04.2024 (LS 2023/2024)</vt:lpstr>
      <vt:lpstr>Pozice vedoucího</vt:lpstr>
      <vt:lpstr>Pozice vedoucího: za co zodpovídáte?</vt:lpstr>
      <vt:lpstr>Pozice vedoucího: za co zodpovídáte?</vt:lpstr>
      <vt:lpstr>Pozice vedoucího: za co zodpovídáte?</vt:lpstr>
      <vt:lpstr>Firemní kultura</vt:lpstr>
      <vt:lpstr>Zpětná vazba</vt:lpstr>
      <vt:lpstr>Typy zpětné vazby</vt:lpstr>
      <vt:lpstr>Zpětná vazba: žádná</vt:lpstr>
      <vt:lpstr>Zpětná vazba: zhoubně empatická</vt:lpstr>
      <vt:lpstr>Zpětná vazba: útočná</vt:lpstr>
      <vt:lpstr>Zpětná vazba: důsledná zpětná vazba</vt:lpstr>
      <vt:lpstr>Jak na důslednou zpětnou vazbu?</vt:lpstr>
      <vt:lpstr>Jak na důslednou zpětnou vazbu?</vt:lpstr>
      <vt:lpstr>Techniky pro zlepšení zpětné vazby</vt:lpstr>
      <vt:lpstr>Komunikace mimo tým</vt:lpstr>
      <vt:lpstr>„Neviditelná“ práce</vt:lpstr>
      <vt:lpstr>Jak všechno udržet v hlavě? Nedržet!</vt:lpstr>
      <vt:lpstr>Trello s GTD (2020)</vt:lpstr>
      <vt:lpstr>Trello s GTD (2021)</vt:lpstr>
      <vt:lpstr>OneNote jako osobní Knowledge Base</vt:lpstr>
      <vt:lpstr>Jak můžete pomoci svému vedoucímu</vt:lpstr>
      <vt:lpstr>Jak můžete pomoci svému vedoucímu</vt:lpstr>
      <vt:lpstr>Proč to vlastně všechno dělat?</vt:lpstr>
      <vt:lpstr>Kde pokračovat?</vt:lpstr>
      <vt:lpstr>Shrnutí</vt:lpstr>
      <vt:lpstr>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2023-04-20T15:51:06Z</dcterms:created>
  <dcterms:modified xsi:type="dcterms:W3CDTF">2024-04-08T05:55:08Z</dcterms:modified>
</cp:coreProperties>
</file>