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8" r:id="rId2"/>
    <p:sldId id="256" r:id="rId3"/>
    <p:sldId id="294" r:id="rId4"/>
    <p:sldId id="295" r:id="rId5"/>
    <p:sldId id="322" r:id="rId6"/>
    <p:sldId id="321" r:id="rId7"/>
    <p:sldId id="300" r:id="rId8"/>
    <p:sldId id="297" r:id="rId9"/>
    <p:sldId id="296" r:id="rId10"/>
    <p:sldId id="307" r:id="rId11"/>
    <p:sldId id="299" r:id="rId12"/>
    <p:sldId id="310" r:id="rId13"/>
    <p:sldId id="311" r:id="rId14"/>
    <p:sldId id="301" r:id="rId15"/>
    <p:sldId id="302" r:id="rId16"/>
    <p:sldId id="303" r:id="rId17"/>
    <p:sldId id="304" r:id="rId18"/>
    <p:sldId id="312" r:id="rId19"/>
    <p:sldId id="313" r:id="rId20"/>
    <p:sldId id="309" r:id="rId21"/>
    <p:sldId id="314" r:id="rId22"/>
    <p:sldId id="320" r:id="rId23"/>
    <p:sldId id="315" r:id="rId24"/>
    <p:sldId id="323" r:id="rId25"/>
    <p:sldId id="325" r:id="rId26"/>
    <p:sldId id="316" r:id="rId27"/>
    <p:sldId id="317" r:id="rId28"/>
    <p:sldId id="319" r:id="rId29"/>
  </p:sldIdLst>
  <p:sldSz cx="12160250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EE83F1"/>
    <a:srgbClr val="006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5" autoAdjust="0"/>
    <p:restoredTop sz="82313" autoAdjust="0"/>
  </p:normalViewPr>
  <p:slideViewPr>
    <p:cSldViewPr snapToGrid="0">
      <p:cViewPr varScale="1">
        <p:scale>
          <a:sx n="104" d="100"/>
          <a:sy n="104" d="100"/>
        </p:scale>
        <p:origin x="976" y="200"/>
      </p:cViewPr>
      <p:guideLst>
        <p:guide orient="horz" pos="2154"/>
        <p:guide pos="38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1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05.03.2024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7388" y="1143000"/>
            <a:ext cx="5483225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836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7651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8836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957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51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4193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4113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93003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3974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956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997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206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864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09708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379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8244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8107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06126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5215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455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7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63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1471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0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08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755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56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200" y="2898000"/>
            <a:ext cx="3341877" cy="103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1980001"/>
            <a:ext cx="10215134" cy="1612866"/>
          </a:xfrm>
        </p:spPr>
        <p:txBody>
          <a:bodyPr anchor="t">
            <a:normAutofit/>
          </a:bodyPr>
          <a:lstStyle>
            <a:lvl1pPr algn="l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3592866"/>
            <a:ext cx="10215134" cy="1552712"/>
          </a:xfrm>
        </p:spPr>
        <p:txBody>
          <a:bodyPr/>
          <a:lstStyle>
            <a:lvl1pPr marL="0" indent="0" algn="l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870" y="4380949"/>
            <a:ext cx="10215134" cy="982528"/>
          </a:xfrm>
        </p:spPr>
        <p:txBody>
          <a:bodyPr anchor="t">
            <a:normAutofit/>
          </a:bodyPr>
          <a:lstStyle>
            <a:lvl1pPr algn="ctr"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870" y="5363480"/>
            <a:ext cx="10215134" cy="945883"/>
          </a:xfrm>
        </p:spPr>
        <p:txBody>
          <a:bodyPr/>
          <a:lstStyle>
            <a:lvl1pPr marL="0" indent="0" algn="ctr">
              <a:buNone/>
              <a:defRPr sz="3192">
                <a:solidFill>
                  <a:schemeClr val="accent2"/>
                </a:solidFill>
              </a:defRPr>
            </a:lvl1pPr>
            <a:lvl2pPr marL="608008" indent="0" algn="ctr">
              <a:buNone/>
              <a:defRPr sz="2659"/>
            </a:lvl2pPr>
            <a:lvl3pPr marL="1216015" indent="0" algn="ctr">
              <a:buNone/>
              <a:defRPr sz="2394"/>
            </a:lvl3pPr>
            <a:lvl4pPr marL="1824024" indent="0" algn="ctr">
              <a:buNone/>
              <a:defRPr sz="2128"/>
            </a:lvl4pPr>
            <a:lvl5pPr marL="2432032" indent="0" algn="ctr">
              <a:buNone/>
              <a:defRPr sz="2128"/>
            </a:lvl5pPr>
            <a:lvl6pPr marL="3040039" indent="0" algn="ctr">
              <a:buNone/>
              <a:defRPr sz="2128"/>
            </a:lvl6pPr>
            <a:lvl7pPr marL="3648047" indent="0" algn="ctr">
              <a:buNone/>
              <a:defRPr sz="2128"/>
            </a:lvl7pPr>
            <a:lvl8pPr marL="4256056" indent="0" algn="ctr">
              <a:buNone/>
              <a:defRPr sz="2128"/>
            </a:lvl8pPr>
            <a:lvl9pPr marL="4864063" indent="0" algn="ctr">
              <a:buNone/>
              <a:defRPr sz="2128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947" y="1260000"/>
            <a:ext cx="2202979" cy="182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870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979" y="2462400"/>
            <a:ext cx="4895025" cy="3898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2870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468" y="2368800"/>
            <a:ext cx="4893536" cy="693376"/>
          </a:xfrm>
        </p:spPr>
        <p:txBody>
          <a:bodyPr anchor="b"/>
          <a:lstStyle>
            <a:lvl1pPr marL="0" indent="0">
              <a:buNone/>
              <a:defRPr sz="3192" b="1"/>
            </a:lvl1pPr>
            <a:lvl2pPr marL="608008" indent="0">
              <a:buNone/>
              <a:defRPr sz="2659" b="1"/>
            </a:lvl2pPr>
            <a:lvl3pPr marL="1216015" indent="0">
              <a:buNone/>
              <a:defRPr sz="2394" b="1"/>
            </a:lvl3pPr>
            <a:lvl4pPr marL="1824024" indent="0">
              <a:buNone/>
              <a:defRPr sz="2128" b="1"/>
            </a:lvl4pPr>
            <a:lvl5pPr marL="2432032" indent="0">
              <a:buNone/>
              <a:defRPr sz="2128" b="1"/>
            </a:lvl5pPr>
            <a:lvl6pPr marL="3040039" indent="0">
              <a:buNone/>
              <a:defRPr sz="2128" b="1"/>
            </a:lvl6pPr>
            <a:lvl7pPr marL="3648047" indent="0">
              <a:buNone/>
              <a:defRPr sz="2128" b="1"/>
            </a:lvl7pPr>
            <a:lvl8pPr marL="4256056" indent="0">
              <a:buNone/>
              <a:defRPr sz="2128" b="1"/>
            </a:lvl8pPr>
            <a:lvl9pPr marL="4864063" indent="0">
              <a:buNone/>
              <a:defRPr sz="2128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468" y="3151650"/>
            <a:ext cx="4893536" cy="320955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4059167" cy="748800"/>
          </a:xfrm>
        </p:spPr>
        <p:txBody>
          <a:bodyPr anchor="b">
            <a:normAutofit/>
          </a:bodyPr>
          <a:lstStyle>
            <a:lvl1pPr>
              <a:defRPr sz="351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1620000"/>
            <a:ext cx="6018314" cy="4733283"/>
          </a:xfrm>
        </p:spPr>
        <p:txBody>
          <a:bodyPr>
            <a:normAutofit/>
          </a:bodyPr>
          <a:lstStyle>
            <a:lvl1pPr>
              <a:defRPr sz="3243"/>
            </a:lvl1pPr>
            <a:lvl2pPr>
              <a:defRPr sz="2702"/>
            </a:lvl2pPr>
            <a:lvl3pPr>
              <a:defRPr sz="2432"/>
            </a:lvl3pPr>
            <a:lvl4pPr>
              <a:defRPr sz="2162"/>
            </a:lvl4pPr>
            <a:lvl5pPr>
              <a:defRPr sz="2162"/>
            </a:lvl5pPr>
            <a:lvl6pPr>
              <a:defRPr sz="2659"/>
            </a:lvl6pPr>
            <a:lvl7pPr>
              <a:defRPr sz="2659"/>
            </a:lvl7pPr>
            <a:lvl8pPr>
              <a:defRPr sz="2659"/>
            </a:lvl8pPr>
            <a:lvl9pPr>
              <a:defRPr sz="2659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2870" y="2458274"/>
            <a:ext cx="4059167" cy="3902926"/>
          </a:xfrm>
        </p:spPr>
        <p:txBody>
          <a:bodyPr/>
          <a:lstStyle>
            <a:lvl1pPr marL="0" indent="0">
              <a:buNone/>
              <a:defRPr sz="2128"/>
            </a:lvl1pPr>
            <a:lvl2pPr marL="608008" indent="0">
              <a:buNone/>
              <a:defRPr sz="1862"/>
            </a:lvl2pPr>
            <a:lvl3pPr marL="1216015" indent="0">
              <a:buNone/>
              <a:defRPr sz="1596"/>
            </a:lvl3pPr>
            <a:lvl4pPr marL="1824024" indent="0">
              <a:buNone/>
              <a:defRPr sz="1330"/>
            </a:lvl4pPr>
            <a:lvl5pPr marL="2432032" indent="0">
              <a:buNone/>
              <a:defRPr sz="1330"/>
            </a:lvl5pPr>
            <a:lvl6pPr marL="3040039" indent="0">
              <a:buNone/>
              <a:defRPr sz="1330"/>
            </a:lvl6pPr>
            <a:lvl7pPr marL="3648047" indent="0">
              <a:buNone/>
              <a:defRPr sz="1330"/>
            </a:lvl7pPr>
            <a:lvl8pPr marL="4256056" indent="0">
              <a:buNone/>
              <a:defRPr sz="1330"/>
            </a:lvl8pPr>
            <a:lvl9pPr marL="4864063" indent="0">
              <a:buNone/>
              <a:defRPr sz="133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870" y="1620000"/>
            <a:ext cx="10215134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870" y="2460570"/>
            <a:ext cx="10215134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2870" y="6450675"/>
            <a:ext cx="9619119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0473" y="6450675"/>
            <a:ext cx="427532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5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72" y="540003"/>
            <a:ext cx="2560443" cy="71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1216015" rtl="0" eaLnBrk="1" latinLnBrk="0" hangingPunct="1">
        <a:lnSpc>
          <a:spcPct val="100000"/>
        </a:lnSpc>
        <a:spcBef>
          <a:spcPct val="0"/>
        </a:spcBef>
        <a:buNone/>
        <a:defRPr sz="3513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365" indent="-360365" algn="l" defTabSz="1216015" rtl="0" eaLnBrk="1" latinLnBrk="0" hangingPunct="1">
        <a:lnSpc>
          <a:spcPct val="100000"/>
        </a:lnSpc>
        <a:spcBef>
          <a:spcPts val="1330"/>
        </a:spcBef>
        <a:buFont typeface="Arial" panose="020B0604020202020204" pitchFamily="34" charset="0"/>
        <a:buChar char="−"/>
        <a:defRPr sz="2702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29310" indent="-36894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43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9675" indent="-360365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216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47896" indent="-35822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18985" indent="-371091" algn="l" defTabSz="1216015" rtl="0" eaLnBrk="1" latinLnBrk="0" hangingPunct="1">
        <a:lnSpc>
          <a:spcPct val="100000"/>
        </a:lnSpc>
        <a:spcBef>
          <a:spcPts val="665"/>
        </a:spcBef>
        <a:buFont typeface="Arial" panose="020B0604020202020204" pitchFamily="34" charset="0"/>
        <a:buChar char="−"/>
        <a:defRPr sz="1892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44043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952052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560059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5168067" indent="-304004" algn="l" defTabSz="1216015" rtl="0" eaLnBrk="1" latinLnBrk="0" hangingPunct="1">
        <a:lnSpc>
          <a:spcPct val="90000"/>
        </a:lnSpc>
        <a:spcBef>
          <a:spcPts val="665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08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015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024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032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039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047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056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063" algn="l" defTabSz="1216015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s.ece.utexas.edu/~perry/education/SE-Intro/fakeit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pmconsulting.cz/2018/01/cynefin-pomuze-urcit-aplikovat-agile/" TargetMode="External"/><Relationship Id="rId5" Type="http://schemas.openxmlformats.org/officeDocument/2006/relationships/hyperlink" Target="https://techbeacon.com/app-dev-testing/8-reasons-ditch-agile" TargetMode="External"/><Relationship Id="rId4" Type="http://schemas.openxmlformats.org/officeDocument/2006/relationships/hyperlink" Target="https://www.glowtouch.com/waterfall-vs-agile-good-bad-misunderstoo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+mn-lt"/>
              </a:rPr>
              <a:t>Podnikové informační systémy</a:t>
            </a:r>
            <a:endParaRPr lang="cs-CZ" sz="2700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>
                <a:latin typeface="+mn-lt"/>
              </a:rPr>
              <a:t>KMI / POIS</a:t>
            </a:r>
            <a:endParaRPr lang="cs-CZ" dirty="0">
              <a:latin typeface="+mn-lt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7A1FBD3-261C-4DFC-A7FA-2E302E9C0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1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039DC7F8-72C7-4A6C-A479-D6FC04900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59305" y="6450675"/>
            <a:ext cx="9242264" cy="216000"/>
          </a:xfrm>
        </p:spPr>
        <p:txBody>
          <a:bodyPr/>
          <a:lstStyle/>
          <a:p>
            <a:pPr algn="ctr"/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Agilní metodiky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iterativní a inkrementální vývoj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u="sng" dirty="0">
                <a:latin typeface="+mn-lt"/>
              </a:rPr>
              <a:t>ne</a:t>
            </a:r>
            <a:r>
              <a:rPr lang="cs-CZ" sz="2400" dirty="0">
                <a:latin typeface="+mn-lt"/>
              </a:rPr>
              <a:t> vše lze řídit agilně (stavba mostu,</a:t>
            </a:r>
            <a:r>
              <a:rPr lang="cs-CZ" sz="2400" dirty="0"/>
              <a:t> </a:t>
            </a:r>
            <a:r>
              <a:rPr lang="cs-CZ" sz="2400" dirty="0">
                <a:latin typeface="+mn-lt"/>
              </a:rPr>
              <a:t>business KPI – klíčové metriky)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10</a:t>
            </a:fld>
            <a:endParaRPr lang="cs-CZ" dirty="0"/>
          </a:p>
        </p:txBody>
      </p:sp>
      <p:pic>
        <p:nvPicPr>
          <p:cNvPr id="3" name="Obrázek 2" descr="Obsah obrázku vsedě, hodiny, přenosný počítač&#10;&#10;Popis byl vytvořen automaticky">
            <a:extLst>
              <a:ext uri="{FF2B5EF4-FFF2-40B4-BE49-F238E27FC236}">
                <a16:creationId xmlns:a16="http://schemas.microsoft.com/office/drawing/2014/main" id="{922F3ABA-5AA4-47B7-957B-95320145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26" y="2869444"/>
            <a:ext cx="11380218" cy="37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9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Agilní metodiky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iterativní a inkrementální vývoj = plánuj detailně to co víš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framework, ze kterého vychází mnoho specifických metod (Scrum, Kanban, …)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umožňuje reagovat na změny požadavků (stále pozor na neřízené změny!)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důležitá je mentalita a přístup Zákazníka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odlehčené vs. těžkopádné a rigorózní metodiky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těžkopádné a rigorózní metodiky nevedly k ekonomické tvorbě software</a:t>
            </a:r>
          </a:p>
          <a:p>
            <a:pPr marL="0" indent="0">
              <a:spcBef>
                <a:spcPts val="1800"/>
              </a:spcBef>
              <a:buNone/>
            </a:pPr>
            <a:endParaRPr lang="cs-CZ" sz="2400" i="1" dirty="0">
              <a:latin typeface="+mn-lt"/>
            </a:endParaRPr>
          </a:p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pic>
        <p:nvPicPr>
          <p:cNvPr id="5" name="Obrázek 4" descr="Obsah obrázku vsedě, hodiny, přenosný počítač&#10;&#10;Popis byl vytvořen automaticky">
            <a:extLst>
              <a:ext uri="{FF2B5EF4-FFF2-40B4-BE49-F238E27FC236}">
                <a16:creationId xmlns:a16="http://schemas.microsoft.com/office/drawing/2014/main" id="{6CD0AB33-F806-4B32-89F4-EDFF02DCA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930" y="5023413"/>
            <a:ext cx="5729164" cy="190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4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12</a:t>
            </a:fld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05D89DC-C6B2-4628-BBEE-B2C928D5A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4" y="486315"/>
            <a:ext cx="11103302" cy="586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597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Agilní metodiky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agilní metodiky se používaly již dříve, ale až v roce 2001 vznikl pojem </a:t>
            </a:r>
            <a:r>
              <a:rPr lang="cs-CZ" sz="2400" i="1" dirty="0">
                <a:latin typeface="+mn-lt"/>
              </a:rPr>
              <a:t>Agile</a:t>
            </a: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Manifest agilního programování (Agilní aliance)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v Utahu se sešli odborníci z oblasti softwarového inženýrství a vývoje software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popisuje přístup k vývoji softwaru, seznam best practices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přemýšleli co způsobuje krach IT projektů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alternativa k těžkopádným metodikám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zpět ke kořenům softwarového vývoje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jedinou jistotou je změna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u="sng" dirty="0">
                <a:latin typeface="+mn-lt"/>
              </a:rPr>
              <a:t>Manifest agilního programování</a:t>
            </a:r>
            <a:r>
              <a:rPr lang="cs-CZ" sz="2400" dirty="0">
                <a:latin typeface="+mn-lt"/>
              </a:rPr>
              <a:t> vs. Disciplinovaný Agilní manifest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berte jej s </a:t>
            </a:r>
            <a:r>
              <a:rPr lang="cs-CZ" sz="2400" b="1" dirty="0">
                <a:latin typeface="+mn-lt"/>
              </a:rPr>
              <a:t>rezervou</a:t>
            </a:r>
            <a:endParaRPr lang="cs-CZ" sz="1859" b="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13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9CEB94D-7374-4B17-A1A5-D14CAEFA6A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94" y="3858549"/>
            <a:ext cx="2386689" cy="23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41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Manifest agilního programování: principy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800" b="1" dirty="0">
                <a:latin typeface="+mn-lt"/>
              </a:rPr>
              <a:t>4 principy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Jednotlivci a jejich spolupráce</a:t>
            </a:r>
            <a:r>
              <a:rPr lang="cs-CZ" sz="2400" dirty="0">
                <a:latin typeface="+mn-lt"/>
              </a:rPr>
              <a:t> před procesy a nástroji.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Fungující software</a:t>
            </a:r>
            <a:r>
              <a:rPr lang="cs-CZ" sz="2400" dirty="0">
                <a:latin typeface="+mn-lt"/>
              </a:rPr>
              <a:t> před vyčerpávající dokumentací.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Spolupráce se Zákazníkem</a:t>
            </a:r>
            <a:r>
              <a:rPr lang="cs-CZ" sz="2400" dirty="0">
                <a:latin typeface="+mn-lt"/>
              </a:rPr>
              <a:t> před vyjednáváním o smlouvě.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cs-CZ" sz="2400" u="sng" dirty="0">
                <a:latin typeface="+mn-lt"/>
              </a:rPr>
              <a:t>Reagování na změny</a:t>
            </a:r>
            <a:r>
              <a:rPr lang="cs-CZ" sz="2400" dirty="0">
                <a:latin typeface="+mn-lt"/>
              </a:rPr>
              <a:t> před dodržováním plánu.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je zapotřebí brát ohled na konkrétní prostředí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 lvl="1">
              <a:spcBef>
                <a:spcPts val="1800"/>
              </a:spcBef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14</a:t>
            </a:fld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EC1C1F3-61CE-44E0-8222-27744BD28239}"/>
              </a:ext>
            </a:extLst>
          </p:cNvPr>
          <p:cNvSpPr txBox="1"/>
          <p:nvPr/>
        </p:nvSpPr>
        <p:spPr>
          <a:xfrm>
            <a:off x="0" y="4618299"/>
            <a:ext cx="12160250" cy="674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i="1" dirty="0"/>
              <a:t>W</a:t>
            </a:r>
            <a:r>
              <a:rPr lang="en-US" sz="2000" i="1" dirty="0"/>
              <a:t>hile there is value in the items on</a:t>
            </a:r>
            <a:r>
              <a:rPr lang="cs-CZ" sz="2000" i="1" dirty="0"/>
              <a:t> </a:t>
            </a:r>
            <a:r>
              <a:rPr lang="en-US" sz="2000" i="1" dirty="0"/>
              <a:t>the right, we value the items on the left more.</a:t>
            </a:r>
            <a:endParaRPr lang="cs-CZ" sz="2000" i="1" dirty="0"/>
          </a:p>
          <a:p>
            <a:pPr algn="ctr"/>
            <a:endParaRPr lang="cs-CZ" dirty="0"/>
          </a:p>
        </p:txBody>
      </p:sp>
      <p:pic>
        <p:nvPicPr>
          <p:cNvPr id="5" name="Obrázek 4" descr="Obsah obrázku oblečení&#10;&#10;Popis byl vytvořen automaticky">
            <a:extLst>
              <a:ext uri="{FF2B5EF4-FFF2-40B4-BE49-F238E27FC236}">
                <a16:creationId xmlns:a16="http://schemas.microsoft.com/office/drawing/2014/main" id="{25E65029-FBCE-457C-89A8-96903261A8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552" y="2070491"/>
            <a:ext cx="1999842" cy="19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43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Manifest agilního programování: doporučení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cs-CZ" sz="2800" b="1" dirty="0">
                <a:latin typeface="+mn-lt"/>
              </a:rPr>
              <a:t>12 doporučení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základní teze agilních metodologií</a:t>
            </a:r>
          </a:p>
          <a:p>
            <a:pPr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demonstrují, že i malé množství dokumentace může nést mnoho informací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Nejvyšší prioritou je uspokojit Zákazníka průběžnými a rychlými dodávkami kvalitního software.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Změnové požadavky jsou vítány, dokonce i v průběhu vývoje. Agilní procesy je zpracují tak, aby Zákazníkovi přinášely konkurenční výhody.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cs-CZ" sz="2400" dirty="0">
                <a:latin typeface="+mn-lt"/>
              </a:rPr>
              <a:t>Dodávejte fungující software často, v intervalech týdnů až měsíců. Upřednostňujte kratší intervaly dodání.</a:t>
            </a:r>
          </a:p>
          <a:p>
            <a:pPr marL="817565" lvl="1" indent="-457200">
              <a:buFont typeface="+mj-lt"/>
              <a:buAutoNum type="arabicPeriod"/>
            </a:pPr>
            <a:endParaRPr lang="cs-CZ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endParaRPr lang="cs-CZ" sz="2400" dirty="0">
              <a:latin typeface="+mn-lt"/>
            </a:endParaRPr>
          </a:p>
          <a:p>
            <a:pPr marL="817565" lvl="1" indent="-457200">
              <a:buFont typeface="+mj-lt"/>
              <a:buAutoNum type="arabicPeriod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15</a:t>
            </a:fld>
            <a:endParaRPr lang="cs-CZ" dirty="0"/>
          </a:p>
        </p:txBody>
      </p:sp>
      <p:pic>
        <p:nvPicPr>
          <p:cNvPr id="3" name="Obrázek 2" descr="Obsah obrázku hodiny&#10;&#10;Popis byl vytvořen automaticky">
            <a:extLst>
              <a:ext uri="{FF2B5EF4-FFF2-40B4-BE49-F238E27FC236}">
                <a16:creationId xmlns:a16="http://schemas.microsoft.com/office/drawing/2014/main" id="{BB0FD5A9-EFC7-4845-8B81-C898F813B6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004" y="761578"/>
            <a:ext cx="1612938" cy="161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0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Manifest agilního programování: doporučení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4200"/>
              </a:spcBef>
              <a:buFont typeface="+mj-lt"/>
              <a:buAutoNum type="arabicPeriod" startAt="4"/>
            </a:pPr>
            <a:r>
              <a:rPr lang="cs-CZ" sz="2400" dirty="0">
                <a:latin typeface="+mn-lt"/>
              </a:rPr>
              <a:t>Lidé z businessu a vývojáři musí spolupracovat každý den během celého projektu.</a:t>
            </a:r>
          </a:p>
          <a:p>
            <a:pPr marL="514350" indent="-514350">
              <a:spcBef>
                <a:spcPts val="4200"/>
              </a:spcBef>
              <a:buFont typeface="+mj-lt"/>
              <a:buAutoNum type="arabicPeriod" startAt="4"/>
            </a:pPr>
            <a:r>
              <a:rPr lang="cs-CZ" sz="2400" dirty="0">
                <a:latin typeface="+mn-lt"/>
              </a:rPr>
              <a:t>Pro práci na projektu vybírejte motivované jedince. Dejte jim prostředí a podporu, kterou potřebují, a důvěřujte jim, že práci dokončí.</a:t>
            </a:r>
          </a:p>
          <a:p>
            <a:pPr marL="514350" indent="-514350">
              <a:spcBef>
                <a:spcPts val="4200"/>
              </a:spcBef>
              <a:buFont typeface="+mj-lt"/>
              <a:buAutoNum type="arabicPeriod" startAt="4"/>
            </a:pPr>
            <a:r>
              <a:rPr lang="cs-CZ" sz="2400" dirty="0">
                <a:latin typeface="+mn-lt"/>
              </a:rPr>
              <a:t>Nejúčinnější metoda sdílení informací vývojářskému týmu (i uvnitř tohoto týmu) je osobní setkání.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>
                <a:latin typeface="+mn-lt"/>
              </a:rPr>
              <a:t>16</a:t>
            </a:fld>
            <a:endParaRPr lang="cs-CZ" dirty="0">
              <a:latin typeface="+mn-lt"/>
            </a:endParaRPr>
          </a:p>
        </p:txBody>
      </p:sp>
      <p:pic>
        <p:nvPicPr>
          <p:cNvPr id="6" name="Obrázek 5" descr="Obsah obrázku doprava, vsedě, světlo, černá&#10;&#10;Popis byl vytvořen automaticky">
            <a:extLst>
              <a:ext uri="{FF2B5EF4-FFF2-40B4-BE49-F238E27FC236}">
                <a16:creationId xmlns:a16="http://schemas.microsoft.com/office/drawing/2014/main" id="{26930D96-6352-4B25-98AD-754F4DBC14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25" y="2526633"/>
            <a:ext cx="8651874" cy="43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2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759FCA4-DA45-46B2-99D0-0CCE113B61B9}"/>
              </a:ext>
            </a:extLst>
          </p:cNvPr>
          <p:cNvSpPr txBox="1">
            <a:spLocks/>
          </p:cNvSpPr>
          <p:nvPr/>
        </p:nvSpPr>
        <p:spPr>
          <a:xfrm>
            <a:off x="972870" y="193972"/>
            <a:ext cx="10215134" cy="748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latin typeface="+mn-lt"/>
              </a:rPr>
              <a:t>Manifest agilního programování: doporučení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3600"/>
              </a:spcBef>
              <a:buFont typeface="+mj-lt"/>
              <a:buAutoNum type="arabicPeriod" startAt="7"/>
            </a:pPr>
            <a:r>
              <a:rPr lang="cs-CZ" sz="2400" dirty="0">
                <a:latin typeface="+mn-lt"/>
              </a:rPr>
              <a:t>Fungující software je hlavním měřítkem postupu vývoje.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7"/>
            </a:pPr>
            <a:r>
              <a:rPr lang="cs-CZ" sz="2400" dirty="0">
                <a:latin typeface="+mn-lt"/>
              </a:rPr>
              <a:t>Agilní procesy podporují udržitelný vývoj. Sponzoři, vývojáři i uživatelé by měli být schopní dodržovat stálý výkon dokud je to třeba.</a:t>
            </a:r>
          </a:p>
          <a:p>
            <a:pPr marL="514350" indent="-514350">
              <a:spcBef>
                <a:spcPts val="3600"/>
              </a:spcBef>
              <a:buFont typeface="+mj-lt"/>
              <a:buAutoNum type="arabicPeriod" startAt="7"/>
            </a:pPr>
            <a:r>
              <a:rPr lang="cs-CZ" sz="2400" dirty="0">
                <a:latin typeface="+mn-lt"/>
              </a:rPr>
              <a:t>Průběžná pozornost věnovaná technické dokonalosti a dobrému návrhu posiluje agilní přístup.</a:t>
            </a:r>
          </a:p>
          <a:p>
            <a:pPr lvl="1">
              <a:spcBef>
                <a:spcPts val="3000"/>
              </a:spcBef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17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C82578F-37AE-444B-905C-EC4D2ED580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205" y="3456365"/>
            <a:ext cx="3844675" cy="38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A759FCA4-DA45-46B2-99D0-0CCE113B61B9}"/>
              </a:ext>
            </a:extLst>
          </p:cNvPr>
          <p:cNvSpPr txBox="1">
            <a:spLocks/>
          </p:cNvSpPr>
          <p:nvPr/>
        </p:nvSpPr>
        <p:spPr>
          <a:xfrm>
            <a:off x="972870" y="193972"/>
            <a:ext cx="10215134" cy="74808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dirty="0">
                <a:latin typeface="+mn-lt"/>
              </a:rPr>
              <a:t>Manifest agilního programování: doporučení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3000"/>
              </a:spcBef>
              <a:buFont typeface="+mj-lt"/>
              <a:buAutoNum type="arabicPeriod" startAt="10"/>
            </a:pPr>
            <a:r>
              <a:rPr lang="cs-CZ" sz="2400" dirty="0">
                <a:latin typeface="+mn-lt"/>
              </a:rPr>
              <a:t>Základem je jednoduchost – umění co nejvíce práce vůbec nedělat.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 startAt="10"/>
            </a:pPr>
            <a:r>
              <a:rPr lang="cs-CZ" sz="2400" dirty="0">
                <a:latin typeface="+mn-lt"/>
              </a:rPr>
              <a:t>Nejlepší architektury, požadavky a návrhy vznikají v týmech, které se samy organizují.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 startAt="10"/>
            </a:pPr>
            <a:r>
              <a:rPr lang="cs-CZ" sz="2400" dirty="0">
                <a:latin typeface="+mn-lt"/>
              </a:rPr>
              <a:t>Tým v pravidelných intervalech vyhodnocuje svou práci a upravuje své postupy tak, aby byl co nejefektivnější.</a:t>
            </a:r>
          </a:p>
          <a:p>
            <a:pPr marL="514350" indent="-514350">
              <a:spcBef>
                <a:spcPts val="3000"/>
              </a:spcBef>
              <a:buFont typeface="+mj-lt"/>
              <a:buAutoNum type="arabicPeriod" startAt="10"/>
            </a:pPr>
            <a:endParaRPr lang="cs-CZ" sz="2400" dirty="0">
              <a:latin typeface="+mn-lt"/>
            </a:endParaRPr>
          </a:p>
          <a:p>
            <a:pPr lvl="1">
              <a:spcBef>
                <a:spcPts val="3000"/>
              </a:spcBef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8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18</a:t>
            </a:fld>
            <a:endParaRPr lang="cs-CZ" dirty="0"/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BF8C2C96-BD65-46D7-87DA-ACAA6828B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063" y="3354035"/>
            <a:ext cx="3724895" cy="348650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B429F81-578E-4ABA-B2D5-6AD1BF19EE12}"/>
              </a:ext>
            </a:extLst>
          </p:cNvPr>
          <p:cNvSpPr txBox="1"/>
          <p:nvPr/>
        </p:nvSpPr>
        <p:spPr>
          <a:xfrm>
            <a:off x="7486347" y="3327195"/>
            <a:ext cx="2565959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- </a:t>
            </a:r>
            <a:r>
              <a:rPr lang="en-US" dirty="0">
                <a:latin typeface="+mj-lt"/>
              </a:rPr>
              <a:t>You aren't gonna need it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9830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Kdy tedy agilní přístup použiji?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0926987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Když nejsem schopen něco celé naplánovat. Mám nejisté a nejasné zadání.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Mám představu, ale vím, že až implementace odhalí realitu.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Očekávám, že v průběhu implementace bude docházet ke zpřesňování požadavků.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Preferujeme malé, samoorganizující se a multidisciplinární týmy (cca 5 – 9 členů).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chce být zapojen do tvorby produktu.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Chci Zákazníkovi průběžně prezentovat vznikající produkt.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rigorózními metodikami preferuji vlastní přístup k vývoji.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…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357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dirty="0">
                <a:latin typeface="+mn-lt"/>
              </a:rPr>
              <a:t>5. SEMINÁŘ</a:t>
            </a:r>
            <a:br>
              <a:rPr lang="cs-CZ" dirty="0">
                <a:latin typeface="+mn-lt"/>
              </a:rPr>
            </a:br>
            <a:br>
              <a:rPr lang="cs-CZ" sz="700" dirty="0">
                <a:latin typeface="+mn-lt"/>
              </a:rPr>
            </a:br>
            <a:r>
              <a:rPr lang="cs-CZ" sz="2400" dirty="0">
                <a:latin typeface="+mn-lt"/>
              </a:rPr>
              <a:t>06.03.2024 (LS 2023/2024)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200" dirty="0">
                <a:latin typeface="+mn-lt"/>
              </a:rPr>
              <a:t>„Jak to zplichtíme?“ (1/2)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67CAAC2-7052-45AF-9BAE-EBD98CCA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2</a:t>
            </a:fld>
            <a:endParaRPr lang="cs-CZ" dirty="0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31F5B231-5863-493D-99AF-7C1A552B8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72245" y="6450675"/>
            <a:ext cx="9242264" cy="216000"/>
          </a:xfrm>
        </p:spPr>
        <p:txBody>
          <a:bodyPr/>
          <a:lstStyle/>
          <a:p>
            <a:r>
              <a:rPr lang="cs-CZ" dirty="0">
                <a:latin typeface="+mn-lt"/>
              </a:rPr>
              <a:t>Mgr. Petr Freiberg, Katedra informatiky</a:t>
            </a: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Jaké metodiky staví na tomto frameworku?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Scrum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Kanban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Extrémní programování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Lean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Crystal Clear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…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704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Kde vzniká nepochopení?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0926987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Nepotřebuji požadavky a můžu změnit cokoliv.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Cílem není software, ale agilita.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Pevně se držím toho co káže Manifest a vykládám si ho doslova.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Vše se dá agilně uřídit.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 projektu kde je fixní čas, cena a rozsah můžu přistupovat 100 % agilně.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Tým není samostatný, neustále se mění a jeho členové pracují</a:t>
            </a:r>
            <a:br>
              <a:rPr lang="cs-CZ" sz="2400" dirty="0">
                <a:latin typeface="+mn-lt"/>
              </a:rPr>
            </a:br>
            <a:r>
              <a:rPr lang="cs-CZ" sz="2400" dirty="0">
                <a:latin typeface="+mn-lt"/>
              </a:rPr>
              <a:t>na různých projektech.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Pouze přejmenujeme role, ale jinak to děláme pořád stejně.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21</a:t>
            </a:fld>
            <a:endParaRPr lang="cs-CZ" dirty="0"/>
          </a:p>
        </p:txBody>
      </p:sp>
      <p:pic>
        <p:nvPicPr>
          <p:cNvPr id="3" name="Obrázek 2" descr="Obsah obrázku podepsat&#10;&#10;Popis byl vytvořen automaticky">
            <a:extLst>
              <a:ext uri="{FF2B5EF4-FFF2-40B4-BE49-F238E27FC236}">
                <a16:creationId xmlns:a16="http://schemas.microsoft.com/office/drawing/2014/main" id="{447E7438-18F6-420C-B140-347AF481FC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498" y="4138862"/>
            <a:ext cx="3038559" cy="303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1760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Kde vzniká nepochopení?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22</a:t>
            </a:fld>
            <a:endParaRPr lang="cs-CZ" dirty="0"/>
          </a:p>
        </p:txBody>
      </p:sp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164FCA3F-40B6-4157-8CE2-FFED000C1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408" y="2036837"/>
            <a:ext cx="9961433" cy="32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92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CYNEFIN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23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8296724-2FA0-45D7-94D8-750A76E9F72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0926987" cy="561202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slovo z velštiny znamenající „doména“ nebo „místo výskytu“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</a:rPr>
              <a:t>Projekťáci </a:t>
            </a:r>
            <a:r>
              <a:rPr lang="cs-CZ" sz="2400" dirty="0">
                <a:latin typeface="+mn-lt"/>
              </a:rPr>
              <a:t>jsou </a:t>
            </a:r>
            <a:r>
              <a:rPr lang="cs-CZ" sz="2400" i="1" dirty="0">
                <a:latin typeface="+mn-lt"/>
              </a:rPr>
              <a:t>Agilisty </a:t>
            </a:r>
            <a:r>
              <a:rPr lang="cs-CZ" sz="2400" dirty="0">
                <a:latin typeface="+mn-lt"/>
              </a:rPr>
              <a:t>vnímáni jako kravaťáci za zenitem </a:t>
            </a:r>
            <a:r>
              <a:rPr lang="cs-CZ" sz="2400" b="1" dirty="0">
                <a:latin typeface="+mn-lt"/>
              </a:rPr>
              <a:t>X</a:t>
            </a:r>
            <a:r>
              <a:rPr lang="cs-CZ" sz="2400" dirty="0">
                <a:latin typeface="+mn-lt"/>
              </a:rPr>
              <a:t> </a:t>
            </a:r>
            <a:r>
              <a:rPr lang="cs-CZ" sz="2400" i="1" dirty="0">
                <a:latin typeface="+mn-lt"/>
              </a:rPr>
              <a:t>Agilisté </a:t>
            </a:r>
            <a:r>
              <a:rPr lang="cs-CZ" sz="2400" dirty="0">
                <a:latin typeface="+mn-lt"/>
              </a:rPr>
              <a:t>jsou </a:t>
            </a:r>
            <a:r>
              <a:rPr lang="cs-CZ" sz="2400" i="1" dirty="0">
                <a:latin typeface="+mn-lt"/>
              </a:rPr>
              <a:t>Projekťáky</a:t>
            </a:r>
            <a:r>
              <a:rPr lang="cs-CZ" sz="2400" dirty="0">
                <a:latin typeface="+mn-lt"/>
              </a:rPr>
              <a:t> vnímáni jako hipísáci</a:t>
            </a:r>
            <a:endParaRPr lang="cs-CZ" sz="2400" i="1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vždy jde o to vybrat pro danou situaci ten správný nástroj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problémy spadají do </a:t>
            </a:r>
            <a:r>
              <a:rPr lang="cs-CZ" sz="2400" b="1" u="sng" dirty="0">
                <a:latin typeface="+mn-lt"/>
              </a:rPr>
              <a:t>pěti</a:t>
            </a:r>
            <a:r>
              <a:rPr lang="cs-CZ" sz="2400" dirty="0">
                <a:latin typeface="+mn-lt"/>
              </a:rPr>
              <a:t> domén (hranice jsou nejasné):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Jednoduché / jasné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Komplikované: Vodopád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Komplexní: Agilní přístup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Chaos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Zmatek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4472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24</a:t>
            </a:fld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84944A5-A6E9-42DF-A198-2F11E10C6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800" y="314141"/>
            <a:ext cx="5785439" cy="60163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865836B3-8BFC-4C7D-9C21-946525C4B054}"/>
              </a:ext>
            </a:extLst>
          </p:cNvPr>
          <p:cNvSpPr txBox="1">
            <a:spLocks/>
          </p:cNvSpPr>
          <p:nvPr/>
        </p:nvSpPr>
        <p:spPr>
          <a:xfrm>
            <a:off x="504160" y="314142"/>
            <a:ext cx="10926987" cy="6526396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Jednoduché / jasné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porozumět-zařadit-zareagovat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příklad: zpracování faktury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Komplikované (Vodopád)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porozumět-analyzovat-zareagovat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příklad: stavba mostu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Komplexní (Agilní přístup)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prozkoumat-porozumět-zareagovat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příklad: optimalizace procesu ve firmě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Chaos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jednat-porozumět-zareagovat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příklad: krizové řízení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Zmatek (WTF?!)</a:t>
            </a:r>
            <a:endParaRPr lang="cs-CZ" sz="1859" dirty="0">
              <a:latin typeface="+mn-lt"/>
            </a:endParaRP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29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Vodopád vs. Agilní přístup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25</a:t>
            </a:fld>
            <a:endParaRPr lang="cs-CZ" dirty="0"/>
          </a:p>
        </p:txBody>
      </p:sp>
      <p:sp>
        <p:nvSpPr>
          <p:cNvPr id="5" name="Zástupný obsah 2">
            <a:extLst>
              <a:ext uri="{FF2B5EF4-FFF2-40B4-BE49-F238E27FC236}">
                <a16:creationId xmlns:a16="http://schemas.microsoft.com/office/drawing/2014/main" id="{58296724-2FA0-45D7-94D8-750A76E9F72D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0926987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Mantrou Vodopádu je rozsah. Dodat vše co bylo na začátku stanoveno.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Mantrou Agility je dodat to, co má „nejvyšší hodnotu“. Tuto „hodnotu“ se snažím dodat co nejdříve.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cs-CZ" sz="2400" b="1" dirty="0">
                <a:latin typeface="+mn-lt"/>
              </a:rPr>
              <a:t>„Udělej tady tohle. Hlavně rychle a kvalitně.“ </a:t>
            </a:r>
            <a:br>
              <a:rPr lang="cs-CZ" sz="2400" b="1" dirty="0">
                <a:latin typeface="+mn-lt"/>
              </a:rPr>
            </a:br>
            <a:r>
              <a:rPr lang="cs-CZ" sz="2400" b="1" u="sng" dirty="0">
                <a:latin typeface="+mn-lt"/>
              </a:rPr>
              <a:t>vs.</a:t>
            </a:r>
            <a:r>
              <a:rPr lang="cs-CZ" sz="2400" b="1" dirty="0">
                <a:latin typeface="+mn-lt"/>
              </a:rPr>
              <a:t> </a:t>
            </a:r>
            <a:br>
              <a:rPr lang="cs-CZ" sz="2400" b="1" dirty="0">
                <a:latin typeface="+mn-lt"/>
              </a:rPr>
            </a:br>
            <a:r>
              <a:rPr lang="cs-CZ" sz="2400" b="1" dirty="0">
                <a:latin typeface="+mn-lt"/>
              </a:rPr>
              <a:t>„Zamysli se nad tím a pak to společně doladíme.“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Kombinace přístupů: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Rozdělit v čase: část projektu jedu Vodopádem a část Agilně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Rozdělit ve výstupech: určité výstupy projektu řeším Vodopádově a určité Agilně</a:t>
            </a: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cs-CZ" sz="1859" dirty="0">
                <a:latin typeface="+mn-lt"/>
              </a:rPr>
              <a:t>Rozdělit dle úrovně: dlouhodobé cíle řídím klasickými projektovými nástroji, iterace řídím agilně.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1859" dirty="0">
              <a:latin typeface="+mn-lt"/>
            </a:endParaRP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 lvl="1">
              <a:spcBef>
                <a:spcPts val="2400"/>
              </a:spcBef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807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Vodopád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Agilní přístup vs. Vodopád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odlehčené vs. těžkopádné a rigorózní metodiky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26</a:t>
            </a:fld>
            <a:endParaRPr lang="cs-CZ" dirty="0"/>
          </a:p>
        </p:txBody>
      </p:sp>
      <p:pic>
        <p:nvPicPr>
          <p:cNvPr id="17" name="Obrázek 16" descr="Obsah obrázku světlo&#10;&#10;Popis byl vytvořen automaticky">
            <a:extLst>
              <a:ext uri="{FF2B5EF4-FFF2-40B4-BE49-F238E27FC236}">
                <a16:creationId xmlns:a16="http://schemas.microsoft.com/office/drawing/2014/main" id="{9543D1C7-E69A-4C5E-A83D-AAED1C2FC9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33" y="430376"/>
            <a:ext cx="1596276" cy="1596276"/>
          </a:xfrm>
          <a:prstGeom prst="rect">
            <a:avLst/>
          </a:prstGeom>
        </p:spPr>
      </p:pic>
      <p:pic>
        <p:nvPicPr>
          <p:cNvPr id="18" name="Obrázek 17" descr="Obsah obrázku lampa, čepice&#10;&#10;Popis byl vytvořen automaticky">
            <a:extLst>
              <a:ext uri="{FF2B5EF4-FFF2-40B4-BE49-F238E27FC236}">
                <a16:creationId xmlns:a16="http://schemas.microsoft.com/office/drawing/2014/main" id="{71A84A0A-383B-419F-8D74-9F5FE39C8E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54" y="652178"/>
            <a:ext cx="1596276" cy="1596276"/>
          </a:xfrm>
          <a:prstGeom prst="rect">
            <a:avLst/>
          </a:prstGeom>
        </p:spPr>
      </p:pic>
      <p:pic>
        <p:nvPicPr>
          <p:cNvPr id="19" name="Obrázek 18" descr="Obsah obrázku vsedě, hodiny, přenosný počítač&#10;&#10;Popis byl vytvořen automaticky">
            <a:extLst>
              <a:ext uri="{FF2B5EF4-FFF2-40B4-BE49-F238E27FC236}">
                <a16:creationId xmlns:a16="http://schemas.microsoft.com/office/drawing/2014/main" id="{50FEAB3B-0A11-4BFC-9D78-5C3BBDCD3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81" y="2598251"/>
            <a:ext cx="4932109" cy="164403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4DAA7CE9-0C01-49C0-9658-618EA3D98C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6348" y="4719394"/>
            <a:ext cx="1632572" cy="16440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EA4EDAEB-0861-4287-B5C2-844972A280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40" y="5071179"/>
            <a:ext cx="1398163" cy="139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145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Shrnutí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Manifest agilního programování</a:t>
            </a:r>
          </a:p>
          <a:p>
            <a:pPr lvl="1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1859" dirty="0">
                <a:latin typeface="+mn-lt"/>
              </a:rPr>
              <a:t>4 principy, 12 doporučení 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Kde vzniká nepochopení Agilu?</a:t>
            </a:r>
          </a:p>
          <a:p>
            <a:pPr marL="0" indent="0">
              <a:spcBef>
                <a:spcPts val="24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CYNEFIN</a:t>
            </a:r>
            <a:endParaRPr lang="cs-CZ" sz="2400" b="1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27</a:t>
            </a:fld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2D7D25F-0291-4E0F-AB53-3E06A4E3A4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387" y="1328132"/>
            <a:ext cx="1133475" cy="1133475"/>
          </a:xfrm>
          <a:prstGeom prst="rect">
            <a:avLst/>
          </a:prstGeom>
        </p:spPr>
      </p:pic>
      <p:pic>
        <p:nvPicPr>
          <p:cNvPr id="12" name="Obrázek 11" descr="Obsah obrázku doprava, vsedě, světlo, černá&#10;&#10;Popis byl vytvořen automaticky">
            <a:extLst>
              <a:ext uri="{FF2B5EF4-FFF2-40B4-BE49-F238E27FC236}">
                <a16:creationId xmlns:a16="http://schemas.microsoft.com/office/drawing/2014/main" id="{D530B111-2542-4C51-8327-B9EBCFF94A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35" y="568012"/>
            <a:ext cx="3565460" cy="1782730"/>
          </a:xfrm>
          <a:prstGeom prst="rect">
            <a:avLst/>
          </a:prstGeom>
        </p:spPr>
      </p:pic>
      <p:pic>
        <p:nvPicPr>
          <p:cNvPr id="13" name="Obrázek 12" descr="Obsah obrázku podepsat&#10;&#10;Popis byl vytvořen automaticky">
            <a:extLst>
              <a:ext uri="{FF2B5EF4-FFF2-40B4-BE49-F238E27FC236}">
                <a16:creationId xmlns:a16="http://schemas.microsoft.com/office/drawing/2014/main" id="{20A1E6DC-381E-4BAD-B1C1-5ED9B6D429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07" y="3233394"/>
            <a:ext cx="1550036" cy="155003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3BDC620-B1AC-44F7-B1E9-B0D3205382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251" y="4680454"/>
            <a:ext cx="1638363" cy="170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2360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Zajímavosti ke čtení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3"/>
              </a:rPr>
              <a:t>https://users.ece.utexas.edu/~perry/education/SE-Intro/fakeit.pdf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4"/>
              </a:rPr>
              <a:t>https://www.glowtouch.com/waterfall-vs-agile-good-bad-misunderstood/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5"/>
              </a:rPr>
              <a:t>https://techbeacon.com/app-dev-testing/8-reasons-ditch-agile</a:t>
            </a:r>
            <a:endParaRPr lang="cs-CZ" sz="2400" dirty="0">
              <a:latin typeface="+mn-lt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  <a:hlinkClick r:id="rId6"/>
              </a:rPr>
              <a:t>https://www.pmconsulting.cz/2018/01/cynefin-pomuze-urcit-aplikovat-agile/</a:t>
            </a: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845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Metodika vývoje: „čistý“ Vodopád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sekvenční vývojový proces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požadavky -&gt; cílový koncept (analýza) -&gt; implementace -&gt; testování -&gt; servis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360365" lvl="1" indent="0">
              <a:buNone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3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6B1E58-B05F-488C-BCAA-88E093A9FFE3}"/>
              </a:ext>
            </a:extLst>
          </p:cNvPr>
          <p:cNvSpPr/>
          <p:nvPr/>
        </p:nvSpPr>
        <p:spPr>
          <a:xfrm>
            <a:off x="1883094" y="2906166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Požadavky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7A1F86-B016-4783-BF60-F5AA670585C6}"/>
              </a:ext>
            </a:extLst>
          </p:cNvPr>
          <p:cNvSpPr/>
          <p:nvPr/>
        </p:nvSpPr>
        <p:spPr>
          <a:xfrm>
            <a:off x="3558715" y="3654246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Cílový koncept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CE79C9-8670-471B-B299-9FD720EB6DFF}"/>
              </a:ext>
            </a:extLst>
          </p:cNvPr>
          <p:cNvSpPr/>
          <p:nvPr/>
        </p:nvSpPr>
        <p:spPr>
          <a:xfrm>
            <a:off x="5227872" y="4402326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Implementace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F7FB0CF-057F-49BC-AF8C-223ABAA2DF3A}"/>
              </a:ext>
            </a:extLst>
          </p:cNvPr>
          <p:cNvSpPr/>
          <p:nvPr/>
        </p:nvSpPr>
        <p:spPr>
          <a:xfrm>
            <a:off x="6897029" y="5150406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Testování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7887D14-4A11-4E2F-B5EA-9442EAA407BC}"/>
              </a:ext>
            </a:extLst>
          </p:cNvPr>
          <p:cNvSpPr/>
          <p:nvPr/>
        </p:nvSpPr>
        <p:spPr>
          <a:xfrm>
            <a:off x="8566186" y="5898486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Servis</a:t>
            </a:r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C3581E56-F469-4A07-8956-2C8C997E3C4A}"/>
              </a:ext>
            </a:extLst>
          </p:cNvPr>
          <p:cNvCxnSpPr>
            <a:stCxn id="5" idx="3"/>
            <a:endCxn id="8" idx="0"/>
          </p:cNvCxnSpPr>
          <p:nvPr/>
        </p:nvCxnSpPr>
        <p:spPr>
          <a:xfrm>
            <a:off x="3395094" y="3280206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D2D911AB-EF87-4591-B5A4-6B57866BCA24}"/>
              </a:ext>
            </a:extLst>
          </p:cNvPr>
          <p:cNvCxnSpPr/>
          <p:nvPr/>
        </p:nvCxnSpPr>
        <p:spPr>
          <a:xfrm>
            <a:off x="5064251" y="4028286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pojnice: pravoúhlá 15">
            <a:extLst>
              <a:ext uri="{FF2B5EF4-FFF2-40B4-BE49-F238E27FC236}">
                <a16:creationId xmlns:a16="http://schemas.microsoft.com/office/drawing/2014/main" id="{E9846C8B-02FF-4221-9753-08CD5D587DDB}"/>
              </a:ext>
            </a:extLst>
          </p:cNvPr>
          <p:cNvCxnSpPr/>
          <p:nvPr/>
        </p:nvCxnSpPr>
        <p:spPr>
          <a:xfrm>
            <a:off x="6733408" y="4776366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1AF811F6-D54D-4FCE-BAB0-BF700B312345}"/>
              </a:ext>
            </a:extLst>
          </p:cNvPr>
          <p:cNvCxnSpPr/>
          <p:nvPr/>
        </p:nvCxnSpPr>
        <p:spPr>
          <a:xfrm>
            <a:off x="8425859" y="5524446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Obrázek 18" descr="Obsah obrázku světlo&#10;&#10;Popis byl vytvořen automaticky">
            <a:extLst>
              <a:ext uri="{FF2B5EF4-FFF2-40B4-BE49-F238E27FC236}">
                <a16:creationId xmlns:a16="http://schemas.microsoft.com/office/drawing/2014/main" id="{758E7E4F-2A3C-4907-A15F-0C9B76CFA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48" y="4040318"/>
            <a:ext cx="2974385" cy="29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Metodika vývoje: „čistý“ Vodopád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paradoxně poprvé představen jako příklad jak software nevyvíjet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následující krok až poté co je předchozí </a:t>
            </a:r>
            <a:r>
              <a:rPr lang="cs-CZ" sz="2400" i="1" dirty="0">
                <a:latin typeface="+mn-lt"/>
              </a:rPr>
              <a:t>plně dokončen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musíme být schopni dokonale odhadnout problémové oblasti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i="1" dirty="0">
                <a:latin typeface="+mn-lt"/>
              </a:rPr>
              <a:t>Big Design Up Front </a:t>
            </a:r>
            <a:r>
              <a:rPr lang="cs-CZ" sz="2400" dirty="0">
                <a:latin typeface="+mn-lt"/>
              </a:rPr>
              <a:t>= detailní cílový koncept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myšlenkově velmi jednoduchý přístup</a:t>
            </a:r>
          </a:p>
          <a:p>
            <a:pPr>
              <a:spcBef>
                <a:spcPts val="24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4</a:t>
            </a:fld>
            <a:endParaRPr lang="cs-CZ" dirty="0"/>
          </a:p>
        </p:txBody>
      </p:sp>
      <p:pic>
        <p:nvPicPr>
          <p:cNvPr id="8" name="Obrázek 7" descr="Obsah obrázku světlo&#10;&#10;Popis byl vytvořen automaticky">
            <a:extLst>
              <a:ext uri="{FF2B5EF4-FFF2-40B4-BE49-F238E27FC236}">
                <a16:creationId xmlns:a16="http://schemas.microsoft.com/office/drawing/2014/main" id="{8D87F4A2-0991-4318-85A7-3DA7C71B5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58" y="4034526"/>
            <a:ext cx="2974385" cy="297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Metodika vývoje: modifikovaný Vodopád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jako jednorožce ani </a:t>
            </a:r>
            <a:r>
              <a:rPr lang="cs-CZ" sz="2400" i="1" dirty="0">
                <a:latin typeface="+mn-lt"/>
              </a:rPr>
              <a:t>čistý</a:t>
            </a:r>
            <a:r>
              <a:rPr lang="cs-CZ" sz="2400" dirty="0">
                <a:latin typeface="+mn-lt"/>
              </a:rPr>
              <a:t> vodopád nikdy nikdo neviděl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existuje mnoho modifikací: Sašimi model, Spirálový model…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5</a:t>
            </a:fld>
            <a:endParaRPr lang="cs-CZ" dirty="0"/>
          </a:p>
        </p:txBody>
      </p:sp>
      <p:pic>
        <p:nvPicPr>
          <p:cNvPr id="3" name="Obrázek 2" descr="Obsah obrázku lampa, čepice&#10;&#10;Popis byl vytvořen automaticky">
            <a:extLst>
              <a:ext uri="{FF2B5EF4-FFF2-40B4-BE49-F238E27FC236}">
                <a16:creationId xmlns:a16="http://schemas.microsoft.com/office/drawing/2014/main" id="{68169D44-CBCC-4BEB-A539-109D5877A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865" y="2498814"/>
            <a:ext cx="3719498" cy="3719498"/>
          </a:xfrm>
          <a:prstGeom prst="rect">
            <a:avLst/>
          </a:prstGeom>
        </p:spPr>
      </p:pic>
      <p:pic>
        <p:nvPicPr>
          <p:cNvPr id="39" name="Obrázek 38" descr="Obsah obrázku exteriér, objekt v exteriéru, čára, pavučina&#10;&#10;Popis byl vytvořen automaticky">
            <a:extLst>
              <a:ext uri="{FF2B5EF4-FFF2-40B4-BE49-F238E27FC236}">
                <a16:creationId xmlns:a16="http://schemas.microsoft.com/office/drawing/2014/main" id="{84CF8029-07C9-4F9C-9C9B-FF32F209D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016" y="3048169"/>
            <a:ext cx="2705369" cy="27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542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Sašimi model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6</a:t>
            </a:fld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636B1E58-B05F-488C-BCAA-88E093A9FFE3}"/>
              </a:ext>
            </a:extLst>
          </p:cNvPr>
          <p:cNvSpPr/>
          <p:nvPr/>
        </p:nvSpPr>
        <p:spPr>
          <a:xfrm>
            <a:off x="1861323" y="1782594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Požadavky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327A1F86-B016-4783-BF60-F5AA670585C6}"/>
              </a:ext>
            </a:extLst>
          </p:cNvPr>
          <p:cNvSpPr/>
          <p:nvPr/>
        </p:nvSpPr>
        <p:spPr>
          <a:xfrm>
            <a:off x="3536944" y="2530674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Cílový koncept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57CE79C9-8670-471B-B299-9FD720EB6DFF}"/>
              </a:ext>
            </a:extLst>
          </p:cNvPr>
          <p:cNvSpPr/>
          <p:nvPr/>
        </p:nvSpPr>
        <p:spPr>
          <a:xfrm>
            <a:off x="5206101" y="3278754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Implementace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F7FB0CF-057F-49BC-AF8C-223ABAA2DF3A}"/>
              </a:ext>
            </a:extLst>
          </p:cNvPr>
          <p:cNvSpPr/>
          <p:nvPr/>
        </p:nvSpPr>
        <p:spPr>
          <a:xfrm>
            <a:off x="6875258" y="4026834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Testování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B7887D14-4A11-4E2F-B5EA-9442EAA407BC}"/>
              </a:ext>
            </a:extLst>
          </p:cNvPr>
          <p:cNvSpPr/>
          <p:nvPr/>
        </p:nvSpPr>
        <p:spPr>
          <a:xfrm>
            <a:off x="8544415" y="4774914"/>
            <a:ext cx="1512000" cy="748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Servis</a:t>
            </a:r>
          </a:p>
        </p:txBody>
      </p:sp>
      <p:cxnSp>
        <p:nvCxnSpPr>
          <p:cNvPr id="14" name="Spojnice: pravoúhlá 13">
            <a:extLst>
              <a:ext uri="{FF2B5EF4-FFF2-40B4-BE49-F238E27FC236}">
                <a16:creationId xmlns:a16="http://schemas.microsoft.com/office/drawing/2014/main" id="{C3581E56-F469-4A07-8956-2C8C997E3C4A}"/>
              </a:ext>
            </a:extLst>
          </p:cNvPr>
          <p:cNvCxnSpPr>
            <a:cxnSpLocks/>
            <a:stCxn id="5" idx="3"/>
            <a:endCxn id="8" idx="0"/>
          </p:cNvCxnSpPr>
          <p:nvPr/>
        </p:nvCxnSpPr>
        <p:spPr>
          <a:xfrm>
            <a:off x="3373323" y="2156634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pojnice: pravoúhlá 14">
            <a:extLst>
              <a:ext uri="{FF2B5EF4-FFF2-40B4-BE49-F238E27FC236}">
                <a16:creationId xmlns:a16="http://schemas.microsoft.com/office/drawing/2014/main" id="{D2D911AB-EF87-4591-B5A4-6B57866BCA24}"/>
              </a:ext>
            </a:extLst>
          </p:cNvPr>
          <p:cNvCxnSpPr/>
          <p:nvPr/>
        </p:nvCxnSpPr>
        <p:spPr>
          <a:xfrm>
            <a:off x="5042480" y="2904714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pojnice: pravoúhlá 15">
            <a:extLst>
              <a:ext uri="{FF2B5EF4-FFF2-40B4-BE49-F238E27FC236}">
                <a16:creationId xmlns:a16="http://schemas.microsoft.com/office/drawing/2014/main" id="{E9846C8B-02FF-4221-9753-08CD5D587DDB}"/>
              </a:ext>
            </a:extLst>
          </p:cNvPr>
          <p:cNvCxnSpPr/>
          <p:nvPr/>
        </p:nvCxnSpPr>
        <p:spPr>
          <a:xfrm>
            <a:off x="6711637" y="3652794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pojnice: pravoúhlá 16">
            <a:extLst>
              <a:ext uri="{FF2B5EF4-FFF2-40B4-BE49-F238E27FC236}">
                <a16:creationId xmlns:a16="http://schemas.microsoft.com/office/drawing/2014/main" id="{1AF811F6-D54D-4FCE-BAB0-BF700B312345}"/>
              </a:ext>
            </a:extLst>
          </p:cNvPr>
          <p:cNvCxnSpPr/>
          <p:nvPr/>
        </p:nvCxnSpPr>
        <p:spPr>
          <a:xfrm>
            <a:off x="8404088" y="4400874"/>
            <a:ext cx="919621" cy="374040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pojnice: pravoúhlá 17">
            <a:extLst>
              <a:ext uri="{FF2B5EF4-FFF2-40B4-BE49-F238E27FC236}">
                <a16:creationId xmlns:a16="http://schemas.microsoft.com/office/drawing/2014/main" id="{19584FAB-680C-4030-8343-6EDE5B637706}"/>
              </a:ext>
            </a:extLst>
          </p:cNvPr>
          <p:cNvCxnSpPr>
            <a:cxnSpLocks/>
            <a:stCxn id="5" idx="2"/>
            <a:endCxn id="8" idx="2"/>
          </p:cNvCxnSpPr>
          <p:nvPr/>
        </p:nvCxnSpPr>
        <p:spPr>
          <a:xfrm rot="16200000" flipH="1">
            <a:off x="3081093" y="2066903"/>
            <a:ext cx="748080" cy="1675621"/>
          </a:xfrm>
          <a:prstGeom prst="bentConnector3">
            <a:avLst>
              <a:gd name="adj1" fmla="val 130558"/>
            </a:avLst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pojnice: pravoúhlá 19">
            <a:extLst>
              <a:ext uri="{FF2B5EF4-FFF2-40B4-BE49-F238E27FC236}">
                <a16:creationId xmlns:a16="http://schemas.microsoft.com/office/drawing/2014/main" id="{6346106C-1916-4C92-BC03-F9C4C1970357}"/>
              </a:ext>
            </a:extLst>
          </p:cNvPr>
          <p:cNvCxnSpPr>
            <a:cxnSpLocks/>
            <a:stCxn id="8" idx="2"/>
            <a:endCxn id="11" idx="2"/>
          </p:cNvCxnSpPr>
          <p:nvPr/>
        </p:nvCxnSpPr>
        <p:spPr>
          <a:xfrm rot="16200000" flipH="1">
            <a:off x="4753482" y="2818215"/>
            <a:ext cx="748080" cy="1669157"/>
          </a:xfrm>
          <a:prstGeom prst="bentConnector3">
            <a:avLst>
              <a:gd name="adj1" fmla="val 130558"/>
            </a:avLst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pojnice: pravoúhlá 21">
            <a:extLst>
              <a:ext uri="{FF2B5EF4-FFF2-40B4-BE49-F238E27FC236}">
                <a16:creationId xmlns:a16="http://schemas.microsoft.com/office/drawing/2014/main" id="{5870B92E-43AE-470B-8483-319E0076CA74}"/>
              </a:ext>
            </a:extLst>
          </p:cNvPr>
          <p:cNvCxnSpPr>
            <a:cxnSpLocks/>
            <a:stCxn id="11" idx="2"/>
            <a:endCxn id="12" idx="2"/>
          </p:cNvCxnSpPr>
          <p:nvPr/>
        </p:nvCxnSpPr>
        <p:spPr>
          <a:xfrm rot="16200000" flipH="1">
            <a:off x="6422639" y="3566295"/>
            <a:ext cx="748080" cy="1669157"/>
          </a:xfrm>
          <a:prstGeom prst="bentConnector3">
            <a:avLst>
              <a:gd name="adj1" fmla="val 130558"/>
            </a:avLst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pojnice: pravoúhlá 24">
            <a:extLst>
              <a:ext uri="{FF2B5EF4-FFF2-40B4-BE49-F238E27FC236}">
                <a16:creationId xmlns:a16="http://schemas.microsoft.com/office/drawing/2014/main" id="{E6C44AD2-B794-4334-95E8-ECB57B2B8815}"/>
              </a:ext>
            </a:extLst>
          </p:cNvPr>
          <p:cNvCxnSpPr>
            <a:cxnSpLocks/>
            <a:stCxn id="12" idx="2"/>
            <a:endCxn id="13" idx="2"/>
          </p:cNvCxnSpPr>
          <p:nvPr/>
        </p:nvCxnSpPr>
        <p:spPr>
          <a:xfrm rot="16200000" flipH="1">
            <a:off x="8091796" y="4314375"/>
            <a:ext cx="748080" cy="1669157"/>
          </a:xfrm>
          <a:prstGeom prst="bentConnector3">
            <a:avLst>
              <a:gd name="adj1" fmla="val 130558"/>
            </a:avLst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208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Spirálový model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7</a:t>
            </a:fld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C2B4E43-2103-4F14-9F2A-F52F0634A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958" y="1148393"/>
            <a:ext cx="5560261" cy="5599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0052BFC-5CBC-497F-986A-A99C2182E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849" y="2365095"/>
            <a:ext cx="4761905" cy="4761905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B390A299-C07C-4D99-92F8-72D1516E72A8}"/>
              </a:ext>
            </a:extLst>
          </p:cNvPr>
          <p:cNvSpPr txBox="1">
            <a:spLocks/>
          </p:cNvSpPr>
          <p:nvPr/>
        </p:nvSpPr>
        <p:spPr>
          <a:xfrm>
            <a:off x="6942220" y="1148393"/>
            <a:ext cx="5218030" cy="3614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121601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513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cs-CZ" sz="2800" dirty="0">
                <a:solidFill>
                  <a:srgbClr val="006BAB"/>
                </a:solidFill>
                <a:latin typeface="Calibri" panose="020F0502020204030204" pitchFamily="34" charset="0"/>
              </a:rPr>
              <a:t>T</a:t>
            </a:r>
            <a:r>
              <a:rPr lang="cs-CZ" sz="2800" b="1" kern="1200" dirty="0">
                <a:solidFill>
                  <a:srgbClr val="006BAB"/>
                </a:solidFill>
                <a:effectLst/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ak to trošku odlehčíme…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838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Kdy tedy „čistý“ vodopád použiji?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Zákazník přesně ví co chce a já jeho myšlence plně rozumím.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Dokážu detailně naplánovat všechny kroky nutné pro dokončení projektu.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 skončení fáze požadavků je rozsah projektu trvale zafixován.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 skončení fáze cílového konceptu jsou změny zapovězeny.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cs-CZ" sz="2400" dirty="0">
                <a:latin typeface="+mn-lt"/>
              </a:rPr>
              <a:t>      =&gt; v praxi se </a:t>
            </a:r>
            <a:r>
              <a:rPr lang="cs-CZ" sz="2400" u="sng" dirty="0">
                <a:latin typeface="+mn-lt"/>
              </a:rPr>
              <a:t>vždy</a:t>
            </a:r>
            <a:r>
              <a:rPr lang="cs-CZ" sz="2400" dirty="0">
                <a:latin typeface="+mn-lt"/>
              </a:rPr>
              <a:t> setkáme s modifikacemi.</a:t>
            </a:r>
          </a:p>
          <a:p>
            <a:pPr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8</a:t>
            </a:fld>
            <a:endParaRPr lang="cs-CZ" dirty="0"/>
          </a:p>
        </p:txBody>
      </p:sp>
      <p:pic>
        <p:nvPicPr>
          <p:cNvPr id="5" name="Obrázek 4" descr="Obsah obrázku osoba, muž, interiér, fotka&#10;&#10;Popis byl vytvořen automaticky">
            <a:extLst>
              <a:ext uri="{FF2B5EF4-FFF2-40B4-BE49-F238E27FC236}">
                <a16:creationId xmlns:a16="http://schemas.microsoft.com/office/drawing/2014/main" id="{BFA4DF71-EF99-4DB7-8AA1-AC3845214C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030" y="3365961"/>
            <a:ext cx="2569310" cy="27695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6944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679D49BD-94F8-4E62-9E2B-2054D573E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870" y="193972"/>
            <a:ext cx="10215134" cy="748080"/>
          </a:xfrm>
        </p:spPr>
        <p:txBody>
          <a:bodyPr/>
          <a:lstStyle/>
          <a:p>
            <a:r>
              <a:rPr lang="cs-CZ" dirty="0">
                <a:latin typeface="+mn-lt"/>
              </a:rPr>
              <a:t>Detaily přichází s uplynulým časem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CF9FA5DD-5E38-4338-BC36-85BDF669EA6A}"/>
              </a:ext>
            </a:extLst>
          </p:cNvPr>
          <p:cNvSpPr txBox="1">
            <a:spLocks/>
          </p:cNvSpPr>
          <p:nvPr/>
        </p:nvSpPr>
        <p:spPr>
          <a:xfrm>
            <a:off x="972245" y="122851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B9F5C69-D27D-4BAD-B01B-8AE50C63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0473" y="6531700"/>
            <a:ext cx="427532" cy="216000"/>
          </a:xfrm>
        </p:spPr>
        <p:txBody>
          <a:bodyPr/>
          <a:lstStyle/>
          <a:p>
            <a:fld id="{103B6205-E093-439F-9685-8F7A4FC3F425}" type="slidenum">
              <a:rPr lang="cs-CZ" smtClean="0"/>
              <a:t>9</a:t>
            </a:fld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227D82A-1EB8-4300-8CF4-8DAD522D9D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45" y="2770855"/>
            <a:ext cx="2471292" cy="123564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65D9E38-A235-4013-8152-954CA3C52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947" y="1403344"/>
            <a:ext cx="5276370" cy="2638185"/>
          </a:xfrm>
          <a:prstGeom prst="rect">
            <a:avLst/>
          </a:prstGeom>
        </p:spPr>
      </p:pic>
      <p:sp>
        <p:nvSpPr>
          <p:cNvPr id="8" name="Znak násobení 7">
            <a:extLst>
              <a:ext uri="{FF2B5EF4-FFF2-40B4-BE49-F238E27FC236}">
                <a16:creationId xmlns:a16="http://schemas.microsoft.com/office/drawing/2014/main" id="{2DBBADCD-C0E8-4548-A241-94E2399D3093}"/>
              </a:ext>
            </a:extLst>
          </p:cNvPr>
          <p:cNvSpPr/>
          <p:nvPr/>
        </p:nvSpPr>
        <p:spPr>
          <a:xfrm>
            <a:off x="4280312" y="2313057"/>
            <a:ext cx="1553760" cy="1373472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27BD2DE5-716D-4E37-96FC-D90959DE3F06}"/>
              </a:ext>
            </a:extLst>
          </p:cNvPr>
          <p:cNvSpPr txBox="1">
            <a:spLocks/>
          </p:cNvSpPr>
          <p:nvPr/>
        </p:nvSpPr>
        <p:spPr>
          <a:xfrm>
            <a:off x="562635" y="4669904"/>
            <a:ext cx="11034980" cy="56120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5" indent="-360365" algn="l" defTabSz="1216015" rtl="0" eaLnBrk="1" latinLnBrk="0" hangingPunct="1">
              <a:lnSpc>
                <a:spcPct val="100000"/>
              </a:lnSpc>
              <a:spcBef>
                <a:spcPts val="1330"/>
              </a:spcBef>
              <a:buFont typeface="Arial" panose="020B0604020202020204" pitchFamily="34" charset="0"/>
              <a:buChar char="−"/>
              <a:defRPr sz="3243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29310" indent="-36894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70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89675" indent="-360365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43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47896" indent="-35822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18985" indent="-371091" algn="l" defTabSz="1216015" rtl="0" eaLnBrk="1" latinLnBrk="0" hangingPunct="1">
              <a:lnSpc>
                <a:spcPct val="100000"/>
              </a:lnSpc>
              <a:spcBef>
                <a:spcPts val="665"/>
              </a:spcBef>
              <a:buFont typeface="Arial" panose="020B0604020202020204" pitchFamily="34" charset="0"/>
              <a:buChar char="−"/>
              <a:defRPr sz="2162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44043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52052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60059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68067" indent="-304004" algn="l" defTabSz="1216015" rtl="0" eaLnBrk="1" latinLnBrk="0" hangingPunct="1">
              <a:lnSpc>
                <a:spcPct val="90000"/>
              </a:lnSpc>
              <a:spcBef>
                <a:spcPts val="665"/>
              </a:spcBef>
              <a:buFont typeface="Arial" panose="020B0604020202020204" pitchFamily="34" charset="0"/>
              <a:buChar char="•"/>
              <a:defRPr sz="26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buNone/>
            </a:pPr>
            <a:r>
              <a:rPr lang="cs-CZ" sz="2400" dirty="0">
                <a:latin typeface="+mn-lt"/>
              </a:rPr>
              <a:t>„Mnoho detailů vyjde najevo až v průběhu implementace. A některé z nich, které zjistíme, zneplatní náš návrh a my musíme udělat krok zpátky.“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cs-CZ" sz="1800" dirty="0">
                <a:solidFill>
                  <a:schemeClr val="tx1"/>
                </a:solidFill>
                <a:latin typeface="+mn-lt"/>
              </a:rPr>
              <a:t>- 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A Rational Design Process: How and Why to Fake It </a:t>
            </a: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sz="1859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941" dirty="0"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1242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dnikové informační systémy.potx" id="{BDE8C8DB-F381-4450-A5A8-8CF56974321A}" vid="{EB713D19-C62F-4510-8BF6-AA145A0ADA0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Podnikové informační systémy</Template>
  <TotalTime>7207</TotalTime>
  <Words>1235</Words>
  <Application>Microsoft Macintosh PowerPoint</Application>
  <PresentationFormat>Vlastní</PresentationFormat>
  <Paragraphs>386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Courier New</vt:lpstr>
      <vt:lpstr>Motiv Office</vt:lpstr>
      <vt:lpstr>Podnikové informační systémy</vt:lpstr>
      <vt:lpstr>5. SEMINÁŘ  06.03.2024 (LS 2023/2024)</vt:lpstr>
      <vt:lpstr>Metodika vývoje: „čistý“ Vodopád</vt:lpstr>
      <vt:lpstr>Metodika vývoje: „čistý“ Vodopád</vt:lpstr>
      <vt:lpstr>Metodika vývoje: modifikovaný Vodopád</vt:lpstr>
      <vt:lpstr>Sašimi model</vt:lpstr>
      <vt:lpstr>Spirálový model</vt:lpstr>
      <vt:lpstr>Kdy tedy „čistý“ vodopád použiji?</vt:lpstr>
      <vt:lpstr>Detaily přichází s uplynulým časem</vt:lpstr>
      <vt:lpstr>Agilní metodiky</vt:lpstr>
      <vt:lpstr>Agilní metodiky</vt:lpstr>
      <vt:lpstr>Prezentace aplikace PowerPoint</vt:lpstr>
      <vt:lpstr>Agilní metodiky</vt:lpstr>
      <vt:lpstr>Manifest agilního programování: principy</vt:lpstr>
      <vt:lpstr>Manifest agilního programování: doporučení</vt:lpstr>
      <vt:lpstr>Manifest agilního programování: doporučení</vt:lpstr>
      <vt:lpstr>Prezentace aplikace PowerPoint</vt:lpstr>
      <vt:lpstr>Prezentace aplikace PowerPoint</vt:lpstr>
      <vt:lpstr>Kdy tedy agilní přístup použiji?</vt:lpstr>
      <vt:lpstr>Jaké metodiky staví na tomto frameworku?</vt:lpstr>
      <vt:lpstr>Kde vzniká nepochopení?</vt:lpstr>
      <vt:lpstr>Kde vzniká nepochopení?</vt:lpstr>
      <vt:lpstr>CYNEFIN</vt:lpstr>
      <vt:lpstr>Prezentace aplikace PowerPoint</vt:lpstr>
      <vt:lpstr>Vodopád vs. Agilní přístup</vt:lpstr>
      <vt:lpstr>Shrnutí</vt:lpstr>
      <vt:lpstr>Shrnutí</vt:lpstr>
      <vt:lpstr>Zajímavosti ke čtení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Podnikové informační systémy</dc:title>
  <dc:creator>Petr Freiberg</dc:creator>
  <cp:lastModifiedBy>Petr Freiberg</cp:lastModifiedBy>
  <cp:revision>461</cp:revision>
  <dcterms:created xsi:type="dcterms:W3CDTF">2020-01-16T18:57:16Z</dcterms:created>
  <dcterms:modified xsi:type="dcterms:W3CDTF">2024-03-05T18:21:49Z</dcterms:modified>
</cp:coreProperties>
</file>