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8" r:id="rId2"/>
    <p:sldId id="256" r:id="rId3"/>
    <p:sldId id="272" r:id="rId4"/>
    <p:sldId id="288" r:id="rId5"/>
    <p:sldId id="289" r:id="rId6"/>
    <p:sldId id="309" r:id="rId7"/>
    <p:sldId id="308" r:id="rId8"/>
    <p:sldId id="295" r:id="rId9"/>
    <p:sldId id="302" r:id="rId10"/>
    <p:sldId id="307" r:id="rId11"/>
    <p:sldId id="303" r:id="rId12"/>
    <p:sldId id="304" r:id="rId13"/>
    <p:sldId id="305" r:id="rId14"/>
    <p:sldId id="306" r:id="rId15"/>
    <p:sldId id="329" r:id="rId16"/>
    <p:sldId id="291" r:id="rId17"/>
    <p:sldId id="320" r:id="rId18"/>
    <p:sldId id="316" r:id="rId19"/>
    <p:sldId id="321" r:id="rId20"/>
    <p:sldId id="292" r:id="rId21"/>
    <p:sldId id="294" r:id="rId22"/>
    <p:sldId id="314" r:id="rId23"/>
    <p:sldId id="317" r:id="rId24"/>
    <p:sldId id="315" r:id="rId25"/>
    <p:sldId id="328" r:id="rId26"/>
    <p:sldId id="301" r:id="rId27"/>
    <p:sldId id="318" r:id="rId28"/>
    <p:sldId id="297" r:id="rId29"/>
    <p:sldId id="298" r:id="rId30"/>
    <p:sldId id="299" r:id="rId31"/>
    <p:sldId id="319" r:id="rId32"/>
    <p:sldId id="322" r:id="rId33"/>
    <p:sldId id="312" r:id="rId34"/>
    <p:sldId id="311" r:id="rId35"/>
    <p:sldId id="296" r:id="rId36"/>
    <p:sldId id="310" r:id="rId37"/>
    <p:sldId id="293" r:id="rId38"/>
    <p:sldId id="323" r:id="rId39"/>
    <p:sldId id="324" r:id="rId40"/>
    <p:sldId id="326" r:id="rId41"/>
    <p:sldId id="327" r:id="rId42"/>
    <p:sldId id="325" r:id="rId43"/>
  </p:sldIdLst>
  <p:sldSz cx="12160250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3F1"/>
    <a:srgbClr val="006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76463" autoAdjust="0"/>
  </p:normalViewPr>
  <p:slideViewPr>
    <p:cSldViewPr snapToGrid="0">
      <p:cViewPr varScale="1">
        <p:scale>
          <a:sx n="96" d="100"/>
          <a:sy n="96" d="100"/>
        </p:scale>
        <p:origin x="1528" y="184"/>
      </p:cViewPr>
      <p:guideLst>
        <p:guide orient="horz" pos="2154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28.02.2024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128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891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9872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858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320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779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227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086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86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47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997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402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0958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0037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811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894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953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023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104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314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58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1259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6486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9399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7751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2761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059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7842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97143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6020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5243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26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909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0199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8543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07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41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548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25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514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33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00" y="2898000"/>
            <a:ext cx="3341877" cy="10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1980001"/>
            <a:ext cx="10215134" cy="1612866"/>
          </a:xfrm>
        </p:spPr>
        <p:txBody>
          <a:bodyPr anchor="t">
            <a:normAutofit/>
          </a:bodyPr>
          <a:lstStyle>
            <a:lvl1pPr algn="l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3592866"/>
            <a:ext cx="10215134" cy="1552712"/>
          </a:xfrm>
        </p:spPr>
        <p:txBody>
          <a:bodyPr/>
          <a:lstStyle>
            <a:lvl1pPr marL="0" indent="0" algn="l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4380949"/>
            <a:ext cx="10215134" cy="982528"/>
          </a:xfrm>
        </p:spPr>
        <p:txBody>
          <a:bodyPr anchor="t">
            <a:normAutofit/>
          </a:bodyPr>
          <a:lstStyle>
            <a:lvl1pPr algn="ctr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5363480"/>
            <a:ext cx="10215134" cy="945883"/>
          </a:xfrm>
        </p:spPr>
        <p:txBody>
          <a:bodyPr/>
          <a:lstStyle>
            <a:lvl1pPr marL="0" indent="0" algn="ctr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47" y="1260000"/>
            <a:ext cx="2202979" cy="18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870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979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870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68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468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4059167" cy="748800"/>
          </a:xfrm>
        </p:spPr>
        <p:txBody>
          <a:bodyPr anchor="b">
            <a:normAutofit/>
          </a:bodyPr>
          <a:lstStyle>
            <a:lvl1pPr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1620000"/>
            <a:ext cx="6018314" cy="4733283"/>
          </a:xfrm>
        </p:spPr>
        <p:txBody>
          <a:bodyPr>
            <a:normAutofit/>
          </a:bodyPr>
          <a:lstStyle>
            <a:lvl1pPr>
              <a:defRPr sz="3243"/>
            </a:lvl1pPr>
            <a:lvl2pPr>
              <a:defRPr sz="2702"/>
            </a:lvl2pPr>
            <a:lvl3pPr>
              <a:defRPr sz="2432"/>
            </a:lvl3pPr>
            <a:lvl4pPr>
              <a:defRPr sz="2162"/>
            </a:lvl4pPr>
            <a:lvl5pPr>
              <a:defRPr sz="2162"/>
            </a:lvl5pPr>
            <a:lvl6pPr>
              <a:defRPr sz="2659"/>
            </a:lvl6pPr>
            <a:lvl7pPr>
              <a:defRPr sz="2659"/>
            </a:lvl7pPr>
            <a:lvl8pPr>
              <a:defRPr sz="2659"/>
            </a:lvl8pPr>
            <a:lvl9pPr>
              <a:defRPr sz="2659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870" y="2458274"/>
            <a:ext cx="4059167" cy="3902926"/>
          </a:xfrm>
        </p:spPr>
        <p:txBody>
          <a:bodyPr/>
          <a:lstStyle>
            <a:lvl1pPr marL="0" indent="0">
              <a:buNone/>
              <a:defRPr sz="2128"/>
            </a:lvl1pPr>
            <a:lvl2pPr marL="608008" indent="0">
              <a:buNone/>
              <a:defRPr sz="1862"/>
            </a:lvl2pPr>
            <a:lvl3pPr marL="1216015" indent="0">
              <a:buNone/>
              <a:defRPr sz="1596"/>
            </a:lvl3pPr>
            <a:lvl4pPr marL="1824024" indent="0">
              <a:buNone/>
              <a:defRPr sz="1330"/>
            </a:lvl4pPr>
            <a:lvl5pPr marL="2432032" indent="0">
              <a:buNone/>
              <a:defRPr sz="1330"/>
            </a:lvl5pPr>
            <a:lvl6pPr marL="3040039" indent="0">
              <a:buNone/>
              <a:defRPr sz="1330"/>
            </a:lvl6pPr>
            <a:lvl7pPr marL="3648047" indent="0">
              <a:buNone/>
              <a:defRPr sz="1330"/>
            </a:lvl7pPr>
            <a:lvl8pPr marL="4256056" indent="0">
              <a:buNone/>
              <a:defRPr sz="1330"/>
            </a:lvl8pPr>
            <a:lvl9pPr marL="4864063" indent="0">
              <a:buNone/>
              <a:defRPr sz="133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460570"/>
            <a:ext cx="10215134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2" y="540003"/>
            <a:ext cx="2560443" cy="7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l" defTabSz="1216015" rtl="0" eaLnBrk="1" latinLnBrk="0" hangingPunct="1">
        <a:lnSpc>
          <a:spcPct val="100000"/>
        </a:lnSpc>
        <a:spcBef>
          <a:spcPct val="0"/>
        </a:spcBef>
        <a:buNone/>
        <a:defRPr sz="3513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5" indent="-360365" algn="l" defTabSz="1216015" rtl="0" eaLnBrk="1" latinLnBrk="0" hangingPunct="1">
        <a:lnSpc>
          <a:spcPct val="100000"/>
        </a:lnSpc>
        <a:spcBef>
          <a:spcPts val="1330"/>
        </a:spcBef>
        <a:buFont typeface="Arial" panose="020B0604020202020204" pitchFamily="34" charset="0"/>
        <a:buChar char="−"/>
        <a:defRPr sz="2702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9310" indent="-36894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43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9675" indent="-36036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16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7896" indent="-35822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18985" indent="-37109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4043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052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059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067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08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015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024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032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039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047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056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063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igold.cz/item/jak-jsem-pracoval-na-zkorumpovanem-statnim-projektu" TargetMode="External"/><Relationship Id="rId7" Type="http://schemas.openxmlformats.org/officeDocument/2006/relationships/hyperlink" Target="https://en.wikipedia.org/wiki/Death_march_(project_management)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mountaingoatsoftware.com/agile/user-stories" TargetMode="External"/><Relationship Id="rId5" Type="http://schemas.openxmlformats.org/officeDocument/2006/relationships/hyperlink" Target="https://randsinrepose.com/archives/spidey-sense/" TargetMode="External"/><Relationship Id="rId4" Type="http://schemas.openxmlformats.org/officeDocument/2006/relationships/hyperlink" Target="https://blog.trello.com/group-brainstorming-waste-of-tim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anddate.com/date/duratio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Why-are-software-development-task-estimations-regularly-off-by-a-factor-of-2-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Podnikové informační systémy</a:t>
            </a:r>
            <a:endParaRPr lang="cs-CZ" sz="27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>
                <a:latin typeface="+mn-lt"/>
              </a:rPr>
              <a:t>KMI / POIS</a:t>
            </a:r>
            <a:endParaRPr lang="cs-CZ" dirty="0">
              <a:latin typeface="+mn-lt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7A1FBD3-261C-4DFC-A7FA-2E302E9C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039DC7F8-72C7-4A6C-A479-D6FC0490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>
                <a:latin typeface="+mn-lt"/>
              </a:rPr>
              <a:t>Mgr. Petr Freiberg, Katedra informatiky</a:t>
            </a:r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10</a:t>
            </a:fld>
            <a:endParaRPr lang="cs-CZ" dirty="0"/>
          </a:p>
        </p:txBody>
      </p:sp>
      <p:pic>
        <p:nvPicPr>
          <p:cNvPr id="3" name="Obrázek 2" descr="Obsah obrázku text, mapa&#10;&#10;Popis byl vytvořen automaticky">
            <a:extLst>
              <a:ext uri="{FF2B5EF4-FFF2-40B4-BE49-F238E27FC236}">
                <a16:creationId xmlns:a16="http://schemas.microsoft.com/office/drawing/2014/main" id="{428AD371-224F-4AB3-A574-7C2DD441B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45" y="58144"/>
            <a:ext cx="6965359" cy="67242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438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11</a:t>
            </a:fld>
            <a:endParaRPr lang="cs-CZ" dirty="0"/>
          </a:p>
        </p:txBody>
      </p:sp>
      <p:pic>
        <p:nvPicPr>
          <p:cNvPr id="8" name="Obrázek 7" descr="Obsah obrázku text, mapa&#10;&#10;Popis byl vytvořen automaticky">
            <a:extLst>
              <a:ext uri="{FF2B5EF4-FFF2-40B4-BE49-F238E27FC236}">
                <a16:creationId xmlns:a16="http://schemas.microsoft.com/office/drawing/2014/main" id="{A3CBF665-1217-405C-9E04-41DDB01C4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43" y="33636"/>
            <a:ext cx="6649364" cy="6773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666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Plán vs. realita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12</a:t>
            </a:fld>
            <a:endParaRPr lang="cs-CZ" dirty="0"/>
          </a:p>
        </p:txBody>
      </p:sp>
      <p:pic>
        <p:nvPicPr>
          <p:cNvPr id="3" name="Obrázek 2" descr="Obsah obrázku tráva, exteriér, voda, příroda&#10;&#10;Popis byl vytvořen automaticky">
            <a:extLst>
              <a:ext uri="{FF2B5EF4-FFF2-40B4-BE49-F238E27FC236}">
                <a16:creationId xmlns:a16="http://schemas.microsoft.com/office/drawing/2014/main" id="{48C9E55D-8246-47CB-A900-8B1CFE795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9" y="1287619"/>
            <a:ext cx="6873891" cy="51630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498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Plán vs. realita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13</a:t>
            </a:fld>
            <a:endParaRPr lang="cs-CZ" dirty="0"/>
          </a:p>
        </p:txBody>
      </p:sp>
      <p:pic>
        <p:nvPicPr>
          <p:cNvPr id="4" name="Obrázek 3" descr="Obsah obrázku exteriér, hora, příroda, skála&#10;&#10;Popis byl vytvořen automaticky">
            <a:extLst>
              <a:ext uri="{FF2B5EF4-FFF2-40B4-BE49-F238E27FC236}">
                <a16:creationId xmlns:a16="http://schemas.microsoft.com/office/drawing/2014/main" id="{ABFE3492-F4E7-4D6E-B2D2-0E6D97746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83" y="1276662"/>
            <a:ext cx="6898684" cy="51740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6811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Plán vs. realita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14</a:t>
            </a:fld>
            <a:endParaRPr lang="cs-CZ" dirty="0"/>
          </a:p>
        </p:txBody>
      </p: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D43E5312-AC6F-4CA9-8E16-057B1BC4A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5" y="1134940"/>
            <a:ext cx="5909310" cy="55116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 descr="Obsah obrázku text, mapa&#10;&#10;Popis byl vytvořen automaticky">
            <a:extLst>
              <a:ext uri="{FF2B5EF4-FFF2-40B4-BE49-F238E27FC236}">
                <a16:creationId xmlns:a16="http://schemas.microsoft.com/office/drawing/2014/main" id="{4D1D79E7-C39A-4DB2-B704-051BBB442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" y="1134940"/>
            <a:ext cx="5686216" cy="548938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92C9914-3A14-49A9-8CBB-9131CCE00DEF}"/>
              </a:ext>
            </a:extLst>
          </p:cNvPr>
          <p:cNvCxnSpPr>
            <a:cxnSpLocks/>
          </p:cNvCxnSpPr>
          <p:nvPr/>
        </p:nvCxnSpPr>
        <p:spPr>
          <a:xfrm flipV="1">
            <a:off x="1932972" y="2326512"/>
            <a:ext cx="4722471" cy="2025569"/>
          </a:xfrm>
          <a:prstGeom prst="line">
            <a:avLst/>
          </a:prstGeom>
          <a:ln w="47625">
            <a:solidFill>
              <a:srgbClr val="FF0000"/>
            </a:solidFill>
            <a:prstDash val="dash"/>
            <a:headEnd type="triangle"/>
            <a:tailEnd type="triangle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117861EE-D975-4F14-9722-6DC707C50BF0}"/>
              </a:ext>
            </a:extLst>
          </p:cNvPr>
          <p:cNvCxnSpPr>
            <a:cxnSpLocks/>
          </p:cNvCxnSpPr>
          <p:nvPr/>
        </p:nvCxnSpPr>
        <p:spPr>
          <a:xfrm>
            <a:off x="3962400" y="6225540"/>
            <a:ext cx="7225604" cy="225135"/>
          </a:xfrm>
          <a:prstGeom prst="line">
            <a:avLst/>
          </a:prstGeom>
          <a:ln w="47625">
            <a:solidFill>
              <a:srgbClr val="FF0000"/>
            </a:solidFill>
            <a:prstDash val="dash"/>
            <a:headEnd type="triangle"/>
            <a:tailEnd type="triangle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93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Nad čím se při tvorbě plánu zamyslet?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velikost projektu: čas, cena, zdroje, ...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cíl a účel (smysl) projektu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metriky: Jak poznáme postup? Co je měřítkem kvality? Jaké máme milníky?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zainteresované strany: sponzor, klíčoví uživatelé, … (viz PRINCE2)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očekávané výstupy a splněním jakých úkolů je naplníme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komu úkoly přidělíme a jaké termíny stanovíme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2400">
                <a:latin typeface="+mn-lt"/>
              </a:rPr>
              <a:t>…</a:t>
            </a: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15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C60F00-2B99-496A-BAC4-329005271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957" y="3960751"/>
            <a:ext cx="2724248" cy="27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6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Cílový koncept (CK)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detailní návrh řešení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pomůže nám zpřesnit plán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konkrétní struktura se vždy odvíjí od dodávaného systému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využíváme:</a:t>
            </a: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přirozený jazyk</a:t>
            </a: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UML (diagramy chování, interakce a struktur)</a:t>
            </a: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formuláře, tabulky, obrázky, grafy</a:t>
            </a: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pseudokód</a:t>
            </a: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…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16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B4DA6A-33B1-4BEF-9353-EA943556B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74" y="3639502"/>
            <a:ext cx="2524711" cy="25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8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Cílový koncept (CK)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na CK pracuje více analytiků využijeme kolaborativní nástroje </a:t>
            </a:r>
          </a:p>
          <a:p>
            <a:pPr marL="0" indent="0">
              <a:spcBef>
                <a:spcPts val="2400"/>
              </a:spcBef>
              <a:buNone/>
              <a:tabLst>
                <a:tab pos="358775" algn="l"/>
              </a:tabLst>
            </a:pPr>
            <a:r>
              <a:rPr lang="cs-CZ" sz="2400" dirty="0">
                <a:latin typeface="+mn-lt"/>
              </a:rPr>
              <a:t>	(např. Google Docs)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existuje ve firmě šablona vycházíme nejprve z ní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dle potřeby přidáváme nebo mažeme kapitoly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 průběhu let tříbíme svůj přístup a vytváříme si i vlastní šablony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různé standardy a doporučení (např. IEEE/ANSI 830)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59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17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B4DA6A-33B1-4BEF-9353-EA943556B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696" y="3639502"/>
            <a:ext cx="2524711" cy="25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46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Cílový koncept: proč je obtížný?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Zákazník nikdy 100 % neví co chce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smlouva v rozporu s tím co se dozvídáme na schůzkách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rozpor mezi hlavními uživateli 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protichůdné požadavky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odlišný pohled na problematiku 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Zákazník se vyjadřuje ve vlastní „hantýrce“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politický faktor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různí členové projektové týmu mohou mít různé cíle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snaha se skrze projekt posunout výše, nebo naopak projekt zablokovat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59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18</a:t>
            </a:fld>
            <a:endParaRPr lang="cs-CZ" dirty="0"/>
          </a:p>
        </p:txBody>
      </p:sp>
      <p:pic>
        <p:nvPicPr>
          <p:cNvPr id="3" name="Obrázek 2" descr="Obsah obrázku podepsat&#10;&#10;Popis byl vytvořen automaticky">
            <a:extLst>
              <a:ext uri="{FF2B5EF4-FFF2-40B4-BE49-F238E27FC236}">
                <a16:creationId xmlns:a16="http://schemas.microsoft.com/office/drawing/2014/main" id="{C5712640-F0EF-456F-9FDB-D6C52DEE8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001" y="690880"/>
            <a:ext cx="2942274" cy="2942274"/>
          </a:xfrm>
          <a:prstGeom prst="rect">
            <a:avLst/>
          </a:prstGeom>
        </p:spPr>
      </p:pic>
      <p:pic>
        <p:nvPicPr>
          <p:cNvPr id="6" name="Obrázek 5" descr="Obsah obrázku hodiny, světlo&#10;&#10;Popis byl vytvořen automaticky">
            <a:extLst>
              <a:ext uri="{FF2B5EF4-FFF2-40B4-BE49-F238E27FC236}">
                <a16:creationId xmlns:a16="http://schemas.microsoft.com/office/drawing/2014/main" id="{5440C64B-FECB-407E-BB25-6329005EFD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650" y="4812173"/>
            <a:ext cx="2004977" cy="20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79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Cílový koncept: proč je obtížný?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Zákazník není schopen proces popsat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nejasné a nekompletní zadání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Zákazník zjišťuje, že možná nezná své procesy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od začátku se řeší výjimky namísto standardního procesu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 průběhu projektu se může důležitost požadavků měnit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rezistence vůči novému systému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nikdo nemá rád změnu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často trvale mění pracovní dynamiku 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může znamenat restrukturalizace (včetně </a:t>
            </a:r>
            <a:r>
              <a:rPr lang="cs-CZ" sz="1859" i="1" dirty="0">
                <a:latin typeface="+mn-lt"/>
              </a:rPr>
              <a:t>vyhazovů</a:t>
            </a:r>
            <a:r>
              <a:rPr lang="cs-CZ" sz="1859" dirty="0">
                <a:latin typeface="+mn-lt"/>
              </a:rPr>
              <a:t>)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„už to mám za pár“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59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19</a:t>
            </a:fld>
            <a:endParaRPr lang="cs-CZ" dirty="0"/>
          </a:p>
        </p:txBody>
      </p:sp>
      <p:pic>
        <p:nvPicPr>
          <p:cNvPr id="3" name="Obrázek 2" descr="Obsah obrázku kreslení, podepsat&#10;&#10;Popis byl vytvořen automaticky">
            <a:extLst>
              <a:ext uri="{FF2B5EF4-FFF2-40B4-BE49-F238E27FC236}">
                <a16:creationId xmlns:a16="http://schemas.microsoft.com/office/drawing/2014/main" id="{F558F41E-0ECF-4563-9A1F-6182DBB48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58" y="4466138"/>
            <a:ext cx="2291771" cy="2291771"/>
          </a:xfrm>
          <a:prstGeom prst="rect">
            <a:avLst/>
          </a:prstGeom>
        </p:spPr>
      </p:pic>
      <p:pic>
        <p:nvPicPr>
          <p:cNvPr id="9" name="Obrázek 8" descr="Obsah obrázku hodiny, počítač&#10;&#10;Popis byl vytvořen automaticky">
            <a:extLst>
              <a:ext uri="{FF2B5EF4-FFF2-40B4-BE49-F238E27FC236}">
                <a16:creationId xmlns:a16="http://schemas.microsoft.com/office/drawing/2014/main" id="{17338EA6-FFEC-4120-857A-A658F922D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096" y="387718"/>
            <a:ext cx="3032551" cy="303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6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+mn-lt"/>
              </a:rPr>
              <a:t>3. SEMINÁŘ</a:t>
            </a:r>
            <a:br>
              <a:rPr lang="cs-CZ" dirty="0">
                <a:latin typeface="+mn-lt"/>
              </a:rPr>
            </a:br>
            <a:br>
              <a:rPr lang="cs-CZ" sz="700">
                <a:latin typeface="+mn-lt"/>
              </a:rPr>
            </a:br>
            <a:r>
              <a:rPr lang="cs-CZ" sz="2400">
                <a:latin typeface="+mn-lt"/>
              </a:rPr>
              <a:t>28.02.2024 </a:t>
            </a:r>
            <a:r>
              <a:rPr lang="cs-CZ" sz="2400" dirty="0">
                <a:latin typeface="+mn-lt"/>
              </a:rPr>
              <a:t>(</a:t>
            </a:r>
            <a:r>
              <a:rPr lang="cs-CZ" sz="2400">
                <a:latin typeface="+mn-lt"/>
              </a:rPr>
              <a:t>LS 2023/2024)</a:t>
            </a:r>
            <a:endParaRPr lang="cs-CZ" sz="24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„Cože to má dělat?“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7CAAC2-7052-45AF-9BAE-EBD98CCA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31F5B231-5863-493D-99AF-7C1A552B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2245" y="6450675"/>
            <a:ext cx="9242264" cy="216000"/>
          </a:xfrm>
        </p:spPr>
        <p:txBody>
          <a:bodyPr/>
          <a:lstStyle/>
          <a:p>
            <a:r>
              <a:rPr lang="cs-CZ" dirty="0">
                <a:latin typeface="+mn-lt"/>
              </a:rPr>
              <a:t>Mgr. Petr Freiberg, Katedra informatiky</a:t>
            </a:r>
          </a:p>
        </p:txBody>
      </p:sp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Cílový koncept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20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49BCA8-D973-4728-8374-BA2D6E85F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98" y="2336513"/>
            <a:ext cx="2471292" cy="123564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6E67456-C62F-4EAC-A760-3067495FB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00" y="969002"/>
            <a:ext cx="5276370" cy="2638185"/>
          </a:xfrm>
          <a:prstGeom prst="rect">
            <a:avLst/>
          </a:prstGeom>
        </p:spPr>
      </p:pic>
      <p:sp>
        <p:nvSpPr>
          <p:cNvPr id="3" name="Znak násobení 2">
            <a:extLst>
              <a:ext uri="{FF2B5EF4-FFF2-40B4-BE49-F238E27FC236}">
                <a16:creationId xmlns:a16="http://schemas.microsoft.com/office/drawing/2014/main" id="{94F0E72C-C2AB-4777-96E0-2AC629F38B2A}"/>
              </a:ext>
            </a:extLst>
          </p:cNvPr>
          <p:cNvSpPr/>
          <p:nvPr/>
        </p:nvSpPr>
        <p:spPr>
          <a:xfrm>
            <a:off x="4526365" y="1878715"/>
            <a:ext cx="1553760" cy="137347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475E218B-7214-49D2-A83A-BC3EA7D8CA36}"/>
              </a:ext>
            </a:extLst>
          </p:cNvPr>
          <p:cNvSpPr txBox="1">
            <a:spLocks/>
          </p:cNvSpPr>
          <p:nvPr/>
        </p:nvSpPr>
        <p:spPr>
          <a:xfrm>
            <a:off x="972245" y="4034526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stejný problém jako u plánu, na začátku nevidíme vše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pozor na vyčerpávající detail -&gt; zbytečná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zapotřebí zvolit vhodnou úroveň detailu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 průběhu realizace a testování bude docházet ke zpřesňování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průběžně aktualizujeme v projektové knihovně</a:t>
            </a:r>
          </a:p>
        </p:txBody>
      </p:sp>
    </p:spTree>
    <p:extLst>
      <p:ext uri="{BB962C8B-B14F-4D97-AF65-F5344CB8AC3E}">
        <p14:creationId xmlns:p14="http://schemas.microsoft.com/office/powerpoint/2010/main" val="94566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21</a:t>
            </a:fld>
            <a:endParaRPr lang="cs-CZ" dirty="0"/>
          </a:p>
        </p:txBody>
      </p:sp>
      <p:pic>
        <p:nvPicPr>
          <p:cNvPr id="4" name="Obrázek 3" descr="Obsah obrázku suši, místnost, jídlo&#10;&#10;Popis byl vytvořen automaticky">
            <a:extLst>
              <a:ext uri="{FF2B5EF4-FFF2-40B4-BE49-F238E27FC236}">
                <a16:creationId xmlns:a16="http://schemas.microsoft.com/office/drawing/2014/main" id="{06E0B044-7EE8-4CCE-AA34-46E33956F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55" y="1684474"/>
            <a:ext cx="10450540" cy="522527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EE19BA6-5D05-4400-871F-F03E732ED6E9}"/>
              </a:ext>
            </a:extLst>
          </p:cNvPr>
          <p:cNvSpPr txBox="1"/>
          <p:nvPr/>
        </p:nvSpPr>
        <p:spPr>
          <a:xfrm>
            <a:off x="623860" y="1008879"/>
            <a:ext cx="3344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Smlouva / kick-off prezentace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308ED8A-58FD-4E0B-8472-6B6CA305034C}"/>
              </a:ext>
            </a:extLst>
          </p:cNvPr>
          <p:cNvSpPr txBox="1"/>
          <p:nvPr/>
        </p:nvSpPr>
        <p:spPr>
          <a:xfrm>
            <a:off x="4833910" y="1008879"/>
            <a:ext cx="1740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Cílový koncept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B3FC0A5-C25D-4C15-88D7-62813F4E2813}"/>
              </a:ext>
            </a:extLst>
          </p:cNvPr>
          <p:cNvSpPr txBox="1"/>
          <p:nvPr/>
        </p:nvSpPr>
        <p:spPr>
          <a:xfrm>
            <a:off x="8472460" y="1008879"/>
            <a:ext cx="1715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Implementace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52F0745-A762-4CBB-8156-5C3C4C72F3BB}"/>
              </a:ext>
            </a:extLst>
          </p:cNvPr>
          <p:cNvSpPr txBox="1"/>
          <p:nvPr/>
        </p:nvSpPr>
        <p:spPr>
          <a:xfrm>
            <a:off x="6796060" y="3478895"/>
            <a:ext cx="12159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/>
              <a:t>dekompozice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435EC6A-4DCE-484D-BFB5-DAC305BE31A6}"/>
              </a:ext>
            </a:extLst>
          </p:cNvPr>
          <p:cNvSpPr txBox="1"/>
          <p:nvPr/>
        </p:nvSpPr>
        <p:spPr>
          <a:xfrm>
            <a:off x="3217471" y="3478894"/>
            <a:ext cx="12159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/>
              <a:t>dekompozice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B1A79DC-E62A-4B84-9BD6-0637BA942CA2}"/>
              </a:ext>
            </a:extLst>
          </p:cNvPr>
          <p:cNvSpPr txBox="1"/>
          <p:nvPr/>
        </p:nvSpPr>
        <p:spPr>
          <a:xfrm>
            <a:off x="3217471" y="6317797"/>
            <a:ext cx="12159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/>
              <a:t>dekompozice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C025FBA-2F38-4DB8-8AAC-868F650FC13F}"/>
              </a:ext>
            </a:extLst>
          </p:cNvPr>
          <p:cNvSpPr txBox="1"/>
          <p:nvPr/>
        </p:nvSpPr>
        <p:spPr>
          <a:xfrm>
            <a:off x="6796060" y="6317796"/>
            <a:ext cx="12159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/>
              <a:t>dekompozice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1CBDB72-F558-4747-9221-A441FB78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55" y="39184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Postupný rozpad problematiky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152096B-45C4-4BE2-9819-7E7743AD0FDB}"/>
              </a:ext>
            </a:extLst>
          </p:cNvPr>
          <p:cNvSpPr txBox="1"/>
          <p:nvPr/>
        </p:nvSpPr>
        <p:spPr>
          <a:xfrm>
            <a:off x="1113878" y="4169787"/>
            <a:ext cx="1922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změna na této úrovni </a:t>
            </a:r>
          </a:p>
          <a:p>
            <a:pPr algn="ctr"/>
            <a:r>
              <a:rPr lang="cs-CZ" sz="1200" b="1" dirty="0">
                <a:solidFill>
                  <a:srgbClr val="FF0000"/>
                </a:solidFill>
              </a:rPr>
              <a:t>má zásadní dopad</a:t>
            </a:r>
          </a:p>
          <a:p>
            <a:pPr algn="ctr"/>
            <a:r>
              <a:rPr lang="cs-CZ" sz="1200" b="1" dirty="0">
                <a:solidFill>
                  <a:srgbClr val="FF0000"/>
                </a:solidFill>
              </a:rPr>
              <a:t>(pravděpodobně negativní)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7CEAD4E-5A27-4AE9-BC4B-3DBF128E2E4C}"/>
              </a:ext>
            </a:extLst>
          </p:cNvPr>
          <p:cNvSpPr txBox="1"/>
          <p:nvPr/>
        </p:nvSpPr>
        <p:spPr>
          <a:xfrm>
            <a:off x="8389392" y="4169787"/>
            <a:ext cx="1881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accent6"/>
                </a:solidFill>
              </a:rPr>
              <a:t>změna na této úrovni </a:t>
            </a:r>
          </a:p>
          <a:p>
            <a:pPr algn="ctr"/>
            <a:r>
              <a:rPr lang="cs-CZ" sz="1200" b="1" dirty="0">
                <a:solidFill>
                  <a:schemeClr val="accent6"/>
                </a:solidFill>
              </a:rPr>
              <a:t>má minimální dopad</a:t>
            </a:r>
          </a:p>
          <a:p>
            <a:pPr algn="ctr"/>
            <a:r>
              <a:rPr lang="cs-CZ" sz="1200" b="1" dirty="0">
                <a:solidFill>
                  <a:schemeClr val="accent6"/>
                </a:solidFill>
              </a:rPr>
              <a:t>(pravděpodobně pozitivní)</a:t>
            </a:r>
          </a:p>
        </p:txBody>
      </p:sp>
    </p:spTree>
    <p:extLst>
      <p:ext uri="{BB962C8B-B14F-4D97-AF65-F5344CB8AC3E}">
        <p14:creationId xmlns:p14="http://schemas.microsoft.com/office/powerpoint/2010/main" val="1392513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22</a:t>
            </a:fld>
            <a:endParaRPr lang="cs-CZ" dirty="0"/>
          </a:p>
        </p:txBody>
      </p:sp>
      <p:pic>
        <p:nvPicPr>
          <p:cNvPr id="3" name="Obrázek 2" descr="Obsah obrázku hračka, místnost&#10;&#10;Popis byl vytvořen automaticky">
            <a:extLst>
              <a:ext uri="{FF2B5EF4-FFF2-40B4-BE49-F238E27FC236}">
                <a16:creationId xmlns:a16="http://schemas.microsoft.com/office/drawing/2014/main" id="{CCD17EBC-F3F0-45BC-A8E5-BD6F1EE07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98" y="974313"/>
            <a:ext cx="5889654" cy="5889654"/>
          </a:xfrm>
          <a:prstGeom prst="rect">
            <a:avLst/>
          </a:prstGeom>
        </p:spPr>
      </p:pic>
      <p:sp>
        <p:nvSpPr>
          <p:cNvPr id="21" name="Nadpis 1">
            <a:extLst>
              <a:ext uri="{FF2B5EF4-FFF2-40B4-BE49-F238E27FC236}">
                <a16:creationId xmlns:a16="http://schemas.microsoft.com/office/drawing/2014/main" id="{C7DB277D-F931-4284-85E4-DD7DCCA69623}"/>
              </a:ext>
            </a:extLst>
          </p:cNvPr>
          <p:cNvSpPr txBox="1">
            <a:spLocks/>
          </p:cNvSpPr>
          <p:nvPr/>
        </p:nvSpPr>
        <p:spPr>
          <a:xfrm>
            <a:off x="972870" y="193972"/>
            <a:ext cx="10215134" cy="74808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121601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13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>
                <a:latin typeface="+mn-lt"/>
              </a:rPr>
              <a:t>Čím později zjistím tím více zaplatím</a:t>
            </a:r>
          </a:p>
        </p:txBody>
      </p:sp>
    </p:spTree>
    <p:extLst>
      <p:ext uri="{BB962C8B-B14F-4D97-AF65-F5344CB8AC3E}">
        <p14:creationId xmlns:p14="http://schemas.microsoft.com/office/powerpoint/2010/main" val="3500993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Cílový koncept: jak postupovat?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pokusím se navnímat řešenou oblast (doménu)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diskuze s odborníky a lidmi z praxe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knihy, přednášky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články, blogy, fóra</a:t>
            </a: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sběr požadavků se Zákazníkem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klasifikace požadavků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prioritizace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kontrola požadavků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23</a:t>
            </a:fld>
            <a:endParaRPr lang="cs-CZ" dirty="0"/>
          </a:p>
        </p:txBody>
      </p:sp>
      <p:pic>
        <p:nvPicPr>
          <p:cNvPr id="6" name="Obrázek 5" descr="Obsah obrázku košile, podepsat&#10;&#10;Popis byl vytvořen automaticky">
            <a:extLst>
              <a:ext uri="{FF2B5EF4-FFF2-40B4-BE49-F238E27FC236}">
                <a16:creationId xmlns:a16="http://schemas.microsoft.com/office/drawing/2014/main" id="{C97311D5-F25D-4443-9191-51ED34B13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5" y="2022032"/>
            <a:ext cx="3959301" cy="39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47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sz="3600" dirty="0">
                <a:latin typeface="+mn-lt"/>
              </a:rPr>
              <a:t>Sběr požadavků se Zákazníkem</a:t>
            </a:r>
            <a:endParaRPr lang="cs-CZ" dirty="0">
              <a:latin typeface="+mn-lt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cs-CZ" sz="2400" b="1" dirty="0">
                <a:latin typeface="+mn-lt"/>
              </a:rPr>
              <a:t>Požadavek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konkrétní, měřitelný, dosažitelný,  testovatelný (existují akceptační kritéria)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vztahuje se k požadavku Zákazníka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metoda SMART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859" dirty="0">
                <a:latin typeface="+mn-lt"/>
              </a:rPr>
              <a:t>Specific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859" dirty="0">
                <a:latin typeface="+mn-lt"/>
              </a:rPr>
              <a:t>Measurable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859" dirty="0">
                <a:latin typeface="+mn-lt"/>
              </a:rPr>
              <a:t>Achievable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859" dirty="0">
                <a:latin typeface="+mn-lt"/>
              </a:rPr>
              <a:t>Relevant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859" dirty="0">
                <a:latin typeface="+mn-lt"/>
              </a:rPr>
              <a:t>Time-bound</a:t>
            </a:r>
            <a:endParaRPr lang="cs-CZ" sz="2400" dirty="0">
              <a:latin typeface="+mn-lt"/>
            </a:endParaRPr>
          </a:p>
          <a:p>
            <a:pPr marL="0" indent="0">
              <a:spcBef>
                <a:spcPts val="1800"/>
              </a:spcBef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24</a:t>
            </a:fld>
            <a:endParaRPr lang="cs-CZ" dirty="0"/>
          </a:p>
        </p:txBody>
      </p:sp>
      <p:pic>
        <p:nvPicPr>
          <p:cNvPr id="3" name="Obrázek 2" descr="Obsah obrázku místnost&#10;&#10;Popis byl vytvořen automaticky">
            <a:extLst>
              <a:ext uri="{FF2B5EF4-FFF2-40B4-BE49-F238E27FC236}">
                <a16:creationId xmlns:a16="http://schemas.microsoft.com/office/drawing/2014/main" id="{D4F408F2-36A6-4145-958E-0F4EB8D06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12" y="4108704"/>
            <a:ext cx="3067064" cy="30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11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sz="3600" dirty="0">
                <a:latin typeface="+mn-lt"/>
              </a:rPr>
              <a:t>Sběr požadavků se Zákazníkem</a:t>
            </a:r>
            <a:endParaRPr lang="cs-CZ" dirty="0">
              <a:latin typeface="+mn-lt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cs-CZ" sz="2400" b="1" dirty="0">
                <a:latin typeface="+mn-lt"/>
              </a:rPr>
              <a:t>Jak ze Zákazníka </a:t>
            </a:r>
            <a:r>
              <a:rPr lang="cs-CZ" sz="2400" b="1" i="1" dirty="0">
                <a:latin typeface="+mn-lt"/>
              </a:rPr>
              <a:t>vytáhnout</a:t>
            </a:r>
            <a:r>
              <a:rPr lang="cs-CZ" sz="2400" b="1" dirty="0">
                <a:latin typeface="+mn-lt"/>
              </a:rPr>
              <a:t> informace?</a:t>
            </a:r>
            <a:endParaRPr lang="cs-CZ" sz="2400" dirty="0">
              <a:latin typeface="+mn-lt"/>
            </a:endParaRPr>
          </a:p>
          <a:p>
            <a:pPr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schůzky s předem připravenými otázkami (jednotlivci, skupiny)</a:t>
            </a:r>
          </a:p>
          <a:p>
            <a:pPr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návštěvy na pracovišti Zákazníka během běžného provozu</a:t>
            </a:r>
          </a:p>
          <a:p>
            <a:pPr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analýza poskytnutých podkladů (často si o ně musíme nejprve říct)</a:t>
            </a:r>
          </a:p>
          <a:p>
            <a:pPr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prezentace prototypů, případů užití (use case), seznamu funkcionalit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user </a:t>
            </a:r>
            <a:r>
              <a:rPr lang="cs-CZ" sz="2400" dirty="0" err="1">
                <a:latin typeface="+mn-lt"/>
              </a:rPr>
              <a:t>stories</a:t>
            </a:r>
            <a:endParaRPr lang="cs-CZ" sz="2400" dirty="0">
              <a:latin typeface="+mn-lt"/>
            </a:endParaRP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neformální popis funkcionality přirozeným jazykem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často z pohledu koncového uživatele</a:t>
            </a:r>
          </a:p>
          <a:p>
            <a:pPr>
              <a:spcBef>
                <a:spcPts val="36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36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spcBef>
                <a:spcPts val="1800"/>
              </a:spcBef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25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92C1E3A-CDC2-4FC9-BAA6-9C638542C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16" y="-509068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75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Klasifikace požadavků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množinu požadavků rozdělujeme na logické celky / moduly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funkční požadavky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konkrétní funkce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err="1">
                <a:latin typeface="+mn-lt"/>
              </a:rPr>
              <a:t>mimofunkční</a:t>
            </a:r>
            <a:r>
              <a:rPr lang="cs-CZ" sz="2400" dirty="0">
                <a:latin typeface="+mn-lt"/>
              </a:rPr>
              <a:t> (nefunkční) požadavky 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obecné vlastnosti (rychlost, spolehlivost, uživatelská přívětivost, …)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často se proti nim obtížně tvoří akceptační kritéria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doménové požadavky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vycházejí z legislativy, norem 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snažíme se vždy pochopit alespoň </a:t>
            </a:r>
            <a:r>
              <a:rPr lang="cs-CZ" sz="1859" i="1" dirty="0">
                <a:latin typeface="+mn-lt"/>
              </a:rPr>
              <a:t>nezbytné minimum</a:t>
            </a: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26</a:t>
            </a:fld>
            <a:endParaRPr lang="cs-CZ" dirty="0"/>
          </a:p>
        </p:txBody>
      </p:sp>
      <p:pic>
        <p:nvPicPr>
          <p:cNvPr id="3" name="Obrázek 2" descr="Obsah obrázku hra, košile&#10;&#10;Popis byl vytvořen automaticky">
            <a:extLst>
              <a:ext uri="{FF2B5EF4-FFF2-40B4-BE49-F238E27FC236}">
                <a16:creationId xmlns:a16="http://schemas.microsoft.com/office/drawing/2014/main" id="{B97D4BC0-79BF-4292-AD6C-48CE940EF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098" y="2634549"/>
            <a:ext cx="2364171" cy="236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91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sz="3600" dirty="0">
                <a:latin typeface="+mn-lt"/>
              </a:rPr>
              <a:t>Prioritizace</a:t>
            </a:r>
            <a:endParaRPr lang="cs-CZ" dirty="0">
              <a:latin typeface="+mn-lt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nejdůležitější jsou požadavky definované ve smlouvě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Zákazník chce nahradit požadavek ve smlouvě za jiný -&gt; vždy písemně stvrdit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prioritu můžeme nejprve stanovit interně a poté prezentovat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 chvíli kdy děláme systému na míru tak má hlavní slovo Zákazník </a:t>
            </a:r>
          </a:p>
          <a:p>
            <a:pPr marL="0" indent="0">
              <a:spcBef>
                <a:spcPts val="1200"/>
              </a:spcBef>
              <a:buNone/>
              <a:tabLst>
                <a:tab pos="354013" algn="l"/>
              </a:tabLst>
            </a:pPr>
            <a:r>
              <a:rPr lang="cs-CZ" sz="2400" dirty="0">
                <a:latin typeface="+mn-lt"/>
              </a:rPr>
              <a:t>	(i tak pozor na smlouvu!)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metoda </a:t>
            </a:r>
            <a:r>
              <a:rPr lang="cs-CZ" sz="2400" dirty="0" err="1">
                <a:latin typeface="+mn-lt"/>
              </a:rPr>
              <a:t>MoSCoW</a:t>
            </a: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27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F75294C-6F48-4235-8A7F-985A538FE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13" y="-856233"/>
            <a:ext cx="3942842" cy="394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0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Metoda MoSCoW 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pomáhá chápat priority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používáno hlavně v agilních metodikách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2400" dirty="0" err="1">
                <a:latin typeface="+mn-lt"/>
              </a:rPr>
              <a:t>prioritizujeme</a:t>
            </a:r>
            <a:r>
              <a:rPr lang="cs-CZ" sz="2400" dirty="0">
                <a:latin typeface="+mn-lt"/>
              </a:rPr>
              <a:t> nad konkrétními požadavky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M</a:t>
            </a:r>
            <a:r>
              <a:rPr lang="en-US" sz="2400" dirty="0">
                <a:latin typeface="+mn-lt"/>
              </a:rPr>
              <a:t>ust have</a:t>
            </a:r>
            <a:endParaRPr lang="cs-CZ" sz="2400" dirty="0">
              <a:latin typeface="+mn-lt"/>
            </a:endParaRP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hould have</a:t>
            </a:r>
            <a:endParaRPr lang="cs-CZ" sz="2400" dirty="0">
              <a:latin typeface="+mn-lt"/>
            </a:endParaRP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C</a:t>
            </a:r>
            <a:r>
              <a:rPr lang="en-US" sz="2400" dirty="0">
                <a:latin typeface="+mn-lt"/>
              </a:rPr>
              <a:t>ould have</a:t>
            </a:r>
            <a:endParaRPr lang="cs-CZ" sz="2400" dirty="0">
              <a:latin typeface="+mn-lt"/>
            </a:endParaRP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W</a:t>
            </a:r>
            <a:r>
              <a:rPr lang="en-US" sz="2400" dirty="0">
                <a:latin typeface="+mn-lt"/>
              </a:rPr>
              <a:t>on't </a:t>
            </a:r>
            <a:r>
              <a:rPr lang="en-US" sz="2400" dirty="0" err="1">
                <a:latin typeface="+mn-lt"/>
              </a:rPr>
              <a:t>hav</a:t>
            </a:r>
            <a:r>
              <a:rPr lang="cs-CZ" sz="2400" dirty="0">
                <a:latin typeface="+mn-lt"/>
              </a:rPr>
              <a:t>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2255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Metoda MoSCoW 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latin typeface="+mn-lt"/>
              </a:rPr>
              <a:t>Must have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požadavky kritické a nezbytné pro 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nejsou dodány je projekt považován za neúspěšný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vydefinovány v akceptačních kritériích</a:t>
            </a:r>
            <a:endParaRPr lang="cs-CZ" sz="2941" dirty="0">
              <a:latin typeface="+mn-lt"/>
            </a:endParaRPr>
          </a:p>
          <a:p>
            <a:pPr marL="0" indent="-8580">
              <a:buNone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r>
              <a:rPr lang="cs-CZ" sz="2800" b="1" dirty="0">
                <a:latin typeface="+mn-lt"/>
              </a:rPr>
              <a:t>Should have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požadavky, které by měly být dodány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systém bez nich dokáže nějakou dobu fungovat (dají se obejít, nahradit)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vydefinovány v akceptačních kritériích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6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45AB89CD-5599-4DD2-A579-E2A561797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" y="1375170"/>
            <a:ext cx="12310110" cy="6155056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Plán vs. realita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5712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Metoda MoSCoW 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latin typeface="+mn-lt"/>
              </a:rPr>
              <a:t>Could have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požadavky chtěné, ale ne nezbytné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mohou například zlepšovat uživatelskou přívětivost a tím spokojenost uživatelů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dodány pokud máme čas a nejsou příliš drahé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zde nejčastěji dochází ke střetům ohledně tzv. „vícepráce“</a:t>
            </a: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r>
              <a:rPr lang="cs-CZ" sz="2800" b="1" dirty="0">
                <a:latin typeface="+mn-lt"/>
              </a:rPr>
              <a:t>Won‘t have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požadavky, které nebudou zahrnuty do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mohou být řešeny v budoucím rozvoji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 případě, že je požadavek definován ve smlouvě, ale nyní již Zákazník nepožaduje -&gt; </a:t>
            </a:r>
          </a:p>
          <a:p>
            <a:pPr marL="0" indent="0">
              <a:buNone/>
              <a:tabLst>
                <a:tab pos="354013" algn="l"/>
              </a:tabLst>
            </a:pPr>
            <a:r>
              <a:rPr lang="cs-CZ" sz="2400" dirty="0">
                <a:latin typeface="+mn-lt"/>
              </a:rPr>
              <a:t>	vždy písemně stvrdit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972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Kontrola požadavků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cs-CZ" sz="2400" b="1" dirty="0">
                <a:latin typeface="+mn-lt"/>
              </a:rPr>
              <a:t>Jak ověřit, že požadavky jsou kompletní?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křížovými odkazy mezi CK a smlouvou pokryjeme všechny požadavky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požadavky nejsou v konfliktu -&gt; pokud </a:t>
            </a:r>
            <a:r>
              <a:rPr lang="cs-CZ" sz="2400">
                <a:latin typeface="+mn-lt"/>
              </a:rPr>
              <a:t>jsou tak finální </a:t>
            </a:r>
            <a:r>
              <a:rPr lang="cs-CZ" sz="2400" dirty="0">
                <a:latin typeface="+mn-lt"/>
              </a:rPr>
              <a:t>slovo má Sponzor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každý požadavek je měřitelný a lze proti němu napsat akceptační kritérium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cs-CZ" sz="2400" b="1" dirty="0">
                <a:latin typeface="+mn-lt"/>
              </a:rPr>
              <a:t>Nechat si aktuální CK schválit Zákazníkem. Není samospasné, protože: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neschválí seznam sepsaných požadavku jako finální (nechává si zadní vrátka)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trvá na nových požadavcích i po zafixovaní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nechce se podílet na kontrolách, protože nečte CK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31</a:t>
            </a:fld>
            <a:endParaRPr lang="cs-CZ" dirty="0"/>
          </a:p>
        </p:txBody>
      </p:sp>
      <p:pic>
        <p:nvPicPr>
          <p:cNvPr id="6" name="Obrázek 5" descr="Obsah obrázku tmavé, vsedě, podepsat, osvětlené&#10;&#10;Popis byl vytvořen automaticky">
            <a:extLst>
              <a:ext uri="{FF2B5EF4-FFF2-40B4-BE49-F238E27FC236}">
                <a16:creationId xmlns:a16="http://schemas.microsoft.com/office/drawing/2014/main" id="{C822FBAD-6E22-4520-83EC-BA7458CFEF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422" y="66785"/>
            <a:ext cx="1957916" cy="19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43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Kde dělá chyby Dodavatel?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nepochopí požadavky klienta, protože nerozumí doméně a procesům v ní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požadavky ohýbá aby seděly do jeho architektury/modelu (nechce přepisovat od základu celý systém)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nesoulad odborných jazyků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nedostatečné soft-skills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nedokáže vysvětlit laikům způsob vývoje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nezvládá projektové řízení</a:t>
            </a: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32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C2DAB28-2309-4B0F-8165-1BEA3BB1E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64" y="3215920"/>
            <a:ext cx="2948293" cy="294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14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Cílový koncept: co může obsahovat?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verzi a seznam změn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obsah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použité zkratky, vysvětlení pojmů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křížové odkazy mezi smlouvou a kapitolami v CK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funkční a </a:t>
            </a:r>
            <a:r>
              <a:rPr lang="cs-CZ" sz="2400" dirty="0" err="1">
                <a:latin typeface="+mn-lt"/>
              </a:rPr>
              <a:t>mimofunkční</a:t>
            </a:r>
            <a:r>
              <a:rPr lang="cs-CZ" sz="2400" dirty="0">
                <a:latin typeface="+mn-lt"/>
              </a:rPr>
              <a:t> (nefunkční) požadavky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doménové požadavky (legislativa, normy)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podrobný popis funkcionalit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koncepce řešení: logická struktura, použité technologie, architektura systému, datový model, konfigurace systému, HW/SW požadavky, …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integrace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33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566FB9-CB1D-4328-AA92-6E77E8C93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39" y="52528"/>
            <a:ext cx="2524711" cy="25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72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Cílový koncept: co může obsahovat?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workflow (procesy)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role v systému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uživatelská a administrátorská oprávnění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bezpečnost systému: logování, přístupy, struktura záloh, …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popis dodávané dokumentace (dodáváme v samostatných přílohách)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popis migrací dat z předchozích systémů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akceptační kritéria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rizika, požadavky na součinnost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…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34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C8A8DA-4D0A-42A4-A1FF-2B98B46B4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39" y="52528"/>
            <a:ext cx="2524711" cy="25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44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Product breakdown structure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hierarchické uspořádání funkcionalit, které má IS splňovat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rozděluje jeden systém na menší části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jasně znázorňuje co je potřeba dodat a jaké jsou vazby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dobře slovně popsat a přidat měřitelná akceptační kritéria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vrcholu je výsledný systém, ve stromu jeho části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vhodné tvořit ve skupině (brainstorming)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35</a:t>
            </a:fld>
            <a:endParaRPr lang="cs-CZ" dirty="0"/>
          </a:p>
        </p:txBody>
      </p:sp>
      <p:pic>
        <p:nvPicPr>
          <p:cNvPr id="3" name="Obrázek 2" descr="Obsah obrázku hodiny, stůl, kreslení, podepsat&#10;&#10;Popis byl vytvořen automaticky">
            <a:extLst>
              <a:ext uri="{FF2B5EF4-FFF2-40B4-BE49-F238E27FC236}">
                <a16:creationId xmlns:a16="http://schemas.microsoft.com/office/drawing/2014/main" id="{6E68A8AC-8ADD-48A1-9C81-491212B2E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925" y="3154680"/>
            <a:ext cx="5137468" cy="513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04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Brainstorming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+mn-lt"/>
              </a:rPr>
              <a:t>Zašlete informace dopředu. Každý bude mít čas si téma promyslet.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+mn-lt"/>
              </a:rPr>
              <a:t>Stanovte cíl, mantinely a pravidla.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+mn-lt"/>
              </a:rPr>
              <a:t>Smartphony, ego a zbytečnou kritiku necháváme za dveřmi.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+mn-lt"/>
              </a:rPr>
              <a:t>Vytvořit prostředí pro introverty i extroverty (tvořit introvertům prostor).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+mn-lt"/>
              </a:rPr>
              <a:t>První myšlenka málokdy bývá kompletní což není závadou.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+mn-lt"/>
              </a:rPr>
              <a:t>Určit facilitátora, který aktivně vede diskuzi aby nebyla mimo téma, nedominovalo několik jedinců a dodržovány pravidla.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+mn-lt"/>
              </a:rPr>
              <a:t>Finální „nejlepší“ myšlenku vybírá jeden člověk.</a:t>
            </a: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36</a:t>
            </a:fld>
            <a:endParaRPr lang="cs-CZ" dirty="0"/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CEE30CF8-2116-4C5A-94CB-FE9576FCE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975" y="213250"/>
            <a:ext cx="2030528" cy="203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6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Pracnost jednotlivých požadavků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pracnost vychází z cílového konceptu a plánu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opět iterativní proces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rozpis úkolů metodou shora dolů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vždy do naceňování pracnosti zapojujeme tým (lze využít např. </a:t>
            </a:r>
            <a:r>
              <a:rPr lang="cs-CZ" sz="2400" dirty="0" err="1">
                <a:latin typeface="+mn-lt"/>
              </a:rPr>
              <a:t>planning</a:t>
            </a:r>
            <a:r>
              <a:rPr lang="cs-CZ" sz="2400" dirty="0">
                <a:latin typeface="+mn-lt"/>
              </a:rPr>
              <a:t> poker)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konkrétní úkoly ideálně zavádíme do systému pro vývoj (např. JIRA)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pozor: </a:t>
            </a:r>
            <a:r>
              <a:rPr lang="cs-CZ" sz="2400" dirty="0">
                <a:latin typeface="+mn-lt"/>
              </a:rPr>
              <a:t>uživatelská vs. systémová specifikace požadavků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požadavek, který se jeví jednoduše, nemusí být jednoduše naprogramovatelný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programátoři musí být zapojeni od prvních verzí cílového konceptu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765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Pracnost jednotlivých požadavků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cs-CZ" sz="2400" b="1" dirty="0">
                <a:latin typeface="+mn-lt"/>
              </a:rPr>
              <a:t>Co například zahrnout: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návrh řešení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implementace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dokumentace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testování (jednotkové, funkční, akceptační)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nasazení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školení zákazníka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režie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organizace a rozdělování práce, komunikace, příprava vývojového prostředí, ...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riziko / rozpočet na případné změny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38</a:t>
            </a:fld>
            <a:endParaRPr lang="cs-CZ" dirty="0"/>
          </a:p>
        </p:txBody>
      </p:sp>
      <p:pic>
        <p:nvPicPr>
          <p:cNvPr id="3" name="Obrázek 2" descr="Obsah obrázku osoba, muž, držení, fotka&#10;&#10;Popis byl vytvořen automaticky">
            <a:extLst>
              <a:ext uri="{FF2B5EF4-FFF2-40B4-BE49-F238E27FC236}">
                <a16:creationId xmlns:a16="http://schemas.microsoft.com/office/drawing/2014/main" id="{DAF8E6CF-3F00-41EA-8D04-8E52D77FB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721" y="1272196"/>
            <a:ext cx="2941784" cy="322419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1ACC6E9-C3EB-4046-B895-768B38427CAE}"/>
              </a:ext>
            </a:extLst>
          </p:cNvPr>
          <p:cNvSpPr txBox="1"/>
          <p:nvPr/>
        </p:nvSpPr>
        <p:spPr>
          <a:xfrm>
            <a:off x="8570976" y="4490468"/>
            <a:ext cx="3589274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/>
              <a:t>nerealistické nebo příliš optimistické plánování končí často neslavně</a:t>
            </a:r>
          </a:p>
        </p:txBody>
      </p:sp>
    </p:spTree>
    <p:extLst>
      <p:ext uri="{BB962C8B-B14F-4D97-AF65-F5344CB8AC3E}">
        <p14:creationId xmlns:p14="http://schemas.microsoft.com/office/powerpoint/2010/main" val="3795802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Shrnutí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Plán vs. Realita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Hrubý plán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iterativní proces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zpřesňujeme společně se vznikem CK, postupně mizí prefix „hrubý“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společný, nebo interní a externí podoba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Cílový koncept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detailní návrh řešení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konkrétní struktura se vždy odvíjí od dodávaného systému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 průběhu let tříbíme svůj přístup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přirozený jazyk, UML, formuláře, ...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Proč je obtížný?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B920A0-4429-49CE-81AE-57BBEB4FF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18" y="1149259"/>
            <a:ext cx="1531004" cy="76550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E5FE5D6-372F-4A01-B56C-6FB114EE2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73" y="330957"/>
            <a:ext cx="3273208" cy="1636604"/>
          </a:xfrm>
          <a:prstGeom prst="rect">
            <a:avLst/>
          </a:prstGeom>
        </p:spPr>
      </p:pic>
      <p:sp>
        <p:nvSpPr>
          <p:cNvPr id="8" name="Znak násobení 7">
            <a:extLst>
              <a:ext uri="{FF2B5EF4-FFF2-40B4-BE49-F238E27FC236}">
                <a16:creationId xmlns:a16="http://schemas.microsoft.com/office/drawing/2014/main" id="{95DDEF46-A613-496F-918B-53A64B9578B7}"/>
              </a:ext>
            </a:extLst>
          </p:cNvPr>
          <p:cNvSpPr/>
          <p:nvPr/>
        </p:nvSpPr>
        <p:spPr>
          <a:xfrm>
            <a:off x="5604826" y="1149259"/>
            <a:ext cx="580033" cy="50759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F4CB0FE9-C9F3-45C4-AA7C-D24309F945D9}"/>
              </a:ext>
            </a:extLst>
          </p:cNvPr>
          <p:cNvSpPr txBox="1">
            <a:spLocks/>
          </p:cNvSpPr>
          <p:nvPr/>
        </p:nvSpPr>
        <p:spPr>
          <a:xfrm>
            <a:off x="10760473" y="6450675"/>
            <a:ext cx="382452" cy="18238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05073" rtl="0" eaLnBrk="1" latinLnBrk="0" hangingPunct="1">
              <a:defRPr sz="135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3B6205-E093-439F-9685-8F7A4FC3F425}" type="slidenum">
              <a:rPr lang="cs-CZ" smtClean="0"/>
              <a:pPr/>
              <a:t>39</a:t>
            </a:fld>
            <a:endParaRPr lang="cs-CZ" dirty="0"/>
          </a:p>
        </p:txBody>
      </p:sp>
      <p:pic>
        <p:nvPicPr>
          <p:cNvPr id="17" name="Obrázek 16" descr="Obsah obrázku box&#10;&#10;Popis byl vytvořen automaticky">
            <a:extLst>
              <a:ext uri="{FF2B5EF4-FFF2-40B4-BE49-F238E27FC236}">
                <a16:creationId xmlns:a16="http://schemas.microsoft.com/office/drawing/2014/main" id="{B6261EE2-D619-477B-B260-54D0EAA184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61" y="1994016"/>
            <a:ext cx="1293036" cy="1293036"/>
          </a:xfrm>
          <a:prstGeom prst="rect">
            <a:avLst/>
          </a:prstGeom>
        </p:spPr>
      </p:pic>
      <p:pic>
        <p:nvPicPr>
          <p:cNvPr id="18" name="Obrázek 17" descr="Obsah obrázku podepsat&#10;&#10;Popis byl vytvořen automaticky">
            <a:extLst>
              <a:ext uri="{FF2B5EF4-FFF2-40B4-BE49-F238E27FC236}">
                <a16:creationId xmlns:a16="http://schemas.microsoft.com/office/drawing/2014/main" id="{E5C09D96-4BDD-4F71-8AC0-18AE58DFFD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62" y="5621944"/>
            <a:ext cx="1218594" cy="121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0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Plán vs. realita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4</a:t>
            </a:fld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44538C1-E8F2-4A74-A917-F1D58D03B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936"/>
            <a:ext cx="12160250" cy="608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98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Shrnutí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Postupný rozpad problematiky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Jak postupovat u CK: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pokusím se navnímat řešenou oblast (doménu)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sběr požadavků se Zákazníkem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klasifikace požadavků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prioritizace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kontrola požadavků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Kde </a:t>
            </a:r>
            <a:r>
              <a:rPr lang="cs-CZ" sz="1859">
                <a:latin typeface="+mn-lt"/>
              </a:rPr>
              <a:t>děláme chyby my?</a:t>
            </a:r>
            <a:endParaRPr lang="cs-CZ" sz="1859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Cílový koncept: co může obsahovat?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40</a:t>
            </a:fld>
            <a:endParaRPr lang="cs-CZ" dirty="0"/>
          </a:p>
        </p:txBody>
      </p:sp>
      <p:pic>
        <p:nvPicPr>
          <p:cNvPr id="11" name="Obrázek 10" descr="Obsah obrázku suši, místnost, jídlo&#10;&#10;Popis byl vytvořen automaticky">
            <a:extLst>
              <a:ext uri="{FF2B5EF4-FFF2-40B4-BE49-F238E27FC236}">
                <a16:creationId xmlns:a16="http://schemas.microsoft.com/office/drawing/2014/main" id="{1F075D08-DDCB-449E-87D5-B2E4927A2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57" y="655738"/>
            <a:ext cx="3289596" cy="1644798"/>
          </a:xfrm>
          <a:prstGeom prst="rect">
            <a:avLst/>
          </a:prstGeom>
        </p:spPr>
      </p:pic>
      <p:pic>
        <p:nvPicPr>
          <p:cNvPr id="12" name="Obrázek 11" descr="Obsah obrázku košile, podepsat&#10;&#10;Popis byl vytvořen automaticky">
            <a:extLst>
              <a:ext uri="{FF2B5EF4-FFF2-40B4-BE49-F238E27FC236}">
                <a16:creationId xmlns:a16="http://schemas.microsoft.com/office/drawing/2014/main" id="{1659D06C-9176-4398-AA46-C4FEAAB00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59" y="2117557"/>
            <a:ext cx="1852559" cy="1852559"/>
          </a:xfrm>
          <a:prstGeom prst="rect">
            <a:avLst/>
          </a:prstGeom>
        </p:spPr>
      </p:pic>
      <p:pic>
        <p:nvPicPr>
          <p:cNvPr id="14" name="Obrázek 13" descr="Obsah obrázku místnost&#10;&#10;Popis byl vytvořen automaticky">
            <a:extLst>
              <a:ext uri="{FF2B5EF4-FFF2-40B4-BE49-F238E27FC236}">
                <a16:creationId xmlns:a16="http://schemas.microsoft.com/office/drawing/2014/main" id="{F5E444B9-62B0-4BC2-B76D-282858DB53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59" y="3857586"/>
            <a:ext cx="1146204" cy="114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88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Shrnutí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Product breakdown structure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Brainstorming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Pracnost jednotlivých požadavků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59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41</a:t>
            </a:fld>
            <a:endParaRPr lang="cs-CZ" dirty="0"/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F4CB0FE9-C9F3-45C4-AA7C-D24309F945D9}"/>
              </a:ext>
            </a:extLst>
          </p:cNvPr>
          <p:cNvSpPr txBox="1">
            <a:spLocks/>
          </p:cNvSpPr>
          <p:nvPr/>
        </p:nvSpPr>
        <p:spPr>
          <a:xfrm>
            <a:off x="10760473" y="6450675"/>
            <a:ext cx="382452" cy="18238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05073" rtl="0" eaLnBrk="1" latinLnBrk="0" hangingPunct="1">
              <a:defRPr sz="135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14" name="Obrázek 13" descr="Obsah obrázku kreslení&#10;&#10;Popis byl vytvořen automaticky">
            <a:extLst>
              <a:ext uri="{FF2B5EF4-FFF2-40B4-BE49-F238E27FC236}">
                <a16:creationId xmlns:a16="http://schemas.microsoft.com/office/drawing/2014/main" id="{9DDBE0C5-6E19-44AA-8372-288CB9B0A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94" y="2348803"/>
            <a:ext cx="1294767" cy="1294767"/>
          </a:xfrm>
          <a:prstGeom prst="rect">
            <a:avLst/>
          </a:prstGeom>
        </p:spPr>
      </p:pic>
      <p:pic>
        <p:nvPicPr>
          <p:cNvPr id="15" name="Obrázek 14" descr="Obsah obrázku hodiny, stůl, kreslení, podepsat&#10;&#10;Popis byl vytvořen automaticky">
            <a:extLst>
              <a:ext uri="{FF2B5EF4-FFF2-40B4-BE49-F238E27FC236}">
                <a16:creationId xmlns:a16="http://schemas.microsoft.com/office/drawing/2014/main" id="{D2BFA445-EB31-4F95-A7F6-C91580E37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011" y="726508"/>
            <a:ext cx="2039085" cy="2039085"/>
          </a:xfrm>
          <a:prstGeom prst="rect">
            <a:avLst/>
          </a:prstGeom>
        </p:spPr>
      </p:pic>
      <p:pic>
        <p:nvPicPr>
          <p:cNvPr id="16" name="Obrázek 15" descr="Obsah obrázku osoba, muž, držení, fotka&#10;&#10;Popis byl vytvořen automaticky">
            <a:extLst>
              <a:ext uri="{FF2B5EF4-FFF2-40B4-BE49-F238E27FC236}">
                <a16:creationId xmlns:a16="http://schemas.microsoft.com/office/drawing/2014/main" id="{17DBDB70-1EA1-4279-B95E-E92ACB302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40" y="3420269"/>
            <a:ext cx="2226628" cy="24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94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Zajímavosti ke čtení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490766" y="4037519"/>
            <a:ext cx="11144973" cy="46944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113179-47EC-48B5-A37C-2662208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42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A168005-93E4-4FC5-8B43-63545F0C730A}"/>
              </a:ext>
            </a:extLst>
          </p:cNvPr>
          <p:cNvSpPr txBox="1"/>
          <p:nvPr/>
        </p:nvSpPr>
        <p:spPr>
          <a:xfrm>
            <a:off x="972870" y="1359863"/>
            <a:ext cx="111449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hlinkClick r:id="rId3"/>
              </a:rPr>
              <a:t>https://www.marigold.cz/item/jak-jsem-pracoval-na-zkorumpovanem-statnim-projektu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>
                <a:hlinkClick r:id="rId4"/>
              </a:rPr>
              <a:t>https://blog.trello.com/group-brainstorming-waste-of-time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>
                <a:hlinkClick r:id="rId5"/>
              </a:rPr>
              <a:t>https://randsinrepose.com/archives/spidey-sense/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>
                <a:hlinkClick r:id="rId6"/>
              </a:rPr>
              <a:t>https://www.mountaingoatsoftware.com/agile/user-stories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>
                <a:hlinkClick r:id="rId7"/>
              </a:rPr>
              <a:t>https://en.wikipedia.org/wiki/Death_march_(project_management)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570631AC-3123-4DEC-8266-2DE37ECE811B}"/>
              </a:ext>
            </a:extLst>
          </p:cNvPr>
          <p:cNvSpPr txBox="1">
            <a:spLocks/>
          </p:cNvSpPr>
          <p:nvPr/>
        </p:nvSpPr>
        <p:spPr>
          <a:xfrm>
            <a:off x="935669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092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Hrubý plán projektu 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vycházím z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požadavků: smlouva a přílohy, schůzky a workshopy se Zákazníkem, …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předchozích zkušeností s obdobným projektem (inspirujeme se i z cizích plánů)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odhadů členů týmu či externích poradců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vznikajícího cílového konceptu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časových odhadů na realizaci jednotlivých aktivit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obsahuje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klíčové etapy a aktivity (analýza, programování, …) -&gt; oproti kick-off již podrobnější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závislosti mezi aktivitami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milníky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časové intervaly počítám obezřetně (pozor na víkend / svátky): </a:t>
            </a:r>
            <a:r>
              <a:rPr lang="cs-CZ" sz="2400" dirty="0">
                <a:latin typeface="+mn-lt"/>
                <a:hlinkClick r:id="rId3"/>
              </a:rPr>
              <a:t>TimeAndDate.com</a:t>
            </a: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5</a:t>
            </a:fld>
            <a:endParaRPr lang="cs-CZ" dirty="0"/>
          </a:p>
        </p:txBody>
      </p:sp>
      <p:pic>
        <p:nvPicPr>
          <p:cNvPr id="3" name="Obrázek 2" descr="Obsah obrázku box&#10;&#10;Popis byl vytvořen automaticky">
            <a:extLst>
              <a:ext uri="{FF2B5EF4-FFF2-40B4-BE49-F238E27FC236}">
                <a16:creationId xmlns:a16="http://schemas.microsoft.com/office/drawing/2014/main" id="{9D7B79E2-C300-42F0-9580-1ED19F015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519" y="0"/>
            <a:ext cx="2777907" cy="27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1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Vizualizace hrubého plánu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Ganttův diagram (rozšíříme diagram z kick-off)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Tabule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6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F2052DF-C984-4AFD-BAE1-DFBE1674F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55" y="1818144"/>
            <a:ext cx="3385657" cy="49139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404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Vizualizace hrubého plánu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jiné nástroje pro vizualizaci (např. GitKraken Timeline)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7</a:t>
            </a:fld>
            <a:endParaRPr lang="cs-CZ" dirty="0"/>
          </a:p>
        </p:txBody>
      </p:sp>
      <p:pic>
        <p:nvPicPr>
          <p:cNvPr id="6" name="Obrázek 5" descr="Obsah obrázku snímek obrazovky, monitor, televizor, obrazovka&#10;&#10;Popis byl vytvořen automaticky">
            <a:extLst>
              <a:ext uri="{FF2B5EF4-FFF2-40B4-BE49-F238E27FC236}">
                <a16:creationId xmlns:a16="http://schemas.microsoft.com/office/drawing/2014/main" id="{F2D78814-C07E-47A5-8613-B71244471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42" y="1759118"/>
            <a:ext cx="10019897" cy="4887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472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Hrubý plán projektu 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plán musí být dostupný celému týmu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tým držíme informovaný, ne informacemi zahlcený (</a:t>
            </a:r>
            <a:r>
              <a:rPr lang="cs-CZ" sz="2400" u="sng" dirty="0">
                <a:latin typeface="+mn-lt"/>
              </a:rPr>
              <a:t>zapojujeme</a:t>
            </a:r>
            <a:r>
              <a:rPr lang="cs-CZ" sz="2400" dirty="0">
                <a:latin typeface="+mn-lt"/>
              </a:rPr>
              <a:t> tým do tvorby)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může existovat jeden, nebo ve dvojím vyhotovení pro interní a externí potřeby</a:t>
            </a: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plán se iterativně zpřesňuje –&gt; hrubý plán se postupně stává plánem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začátku detailně naplánovat a držet se plánu až do konce -&gt; téměř nereálné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8</a:t>
            </a:fld>
            <a:endParaRPr lang="cs-CZ" dirty="0"/>
          </a:p>
        </p:txBody>
      </p:sp>
      <p:pic>
        <p:nvPicPr>
          <p:cNvPr id="3" name="Obrázek 2" descr="Obsah obrázku hodiny&#10;&#10;Popis byl vytvořen automaticky">
            <a:extLst>
              <a:ext uri="{FF2B5EF4-FFF2-40B4-BE49-F238E27FC236}">
                <a16:creationId xmlns:a16="http://schemas.microsoft.com/office/drawing/2014/main" id="{4199DB9B-FB38-4303-A67F-DF7C3C28B0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78" y="3900414"/>
            <a:ext cx="1355850" cy="1355850"/>
          </a:xfrm>
          <a:prstGeom prst="rect">
            <a:avLst/>
          </a:prstGeom>
        </p:spPr>
      </p:pic>
      <p:pic>
        <p:nvPicPr>
          <p:cNvPr id="9" name="Obrázek 8" descr="Obsah obrázku hodiny&#10;&#10;Popis byl vytvořen automaticky">
            <a:extLst>
              <a:ext uri="{FF2B5EF4-FFF2-40B4-BE49-F238E27FC236}">
                <a16:creationId xmlns:a16="http://schemas.microsoft.com/office/drawing/2014/main" id="{51C509F0-7C91-43F5-B367-A59303E5E5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87" y="5635174"/>
            <a:ext cx="1374382" cy="1374382"/>
          </a:xfrm>
          <a:prstGeom prst="rect">
            <a:avLst/>
          </a:prstGeom>
        </p:spPr>
      </p:pic>
      <p:pic>
        <p:nvPicPr>
          <p:cNvPr id="12" name="Obrázek 11" descr="Obsah obrázku hodiny&#10;&#10;Popis byl vytvořen automaticky">
            <a:extLst>
              <a:ext uri="{FF2B5EF4-FFF2-40B4-BE49-F238E27FC236}">
                <a16:creationId xmlns:a16="http://schemas.microsoft.com/office/drawing/2014/main" id="{DDA7CD61-7E0F-4180-B24A-C785582B2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28" y="381966"/>
            <a:ext cx="1958426" cy="195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3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Plán vs. realita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9</a:t>
            </a:fld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0BC5A5C0-E3F6-4AE7-BABC-86FD685EBF75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„Proč jsou odhady při vývoji SW pravidelně 2-3krát podhodnoceny?“</a:t>
            </a:r>
          </a:p>
          <a:p>
            <a:pPr marL="711845" lvl="1" indent="-342900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  <a:hlinkClick r:id="rId3"/>
              </a:rPr>
              <a:t>https://www.quora.com/Why-are-software-development-task-estimations-regularly-off-by-a-factor-of-2-3</a:t>
            </a: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překlad dostupný u podkladů k </a:t>
            </a:r>
            <a:r>
              <a:rPr lang="cs-CZ" sz="1859">
                <a:latin typeface="+mn-lt"/>
              </a:rPr>
              <a:t>dnešní přednášce </a:t>
            </a:r>
            <a:r>
              <a:rPr lang="cs-CZ" sz="1859" dirty="0">
                <a:latin typeface="+mn-lt"/>
              </a:rPr>
              <a:t>(autor Michael Wolfe)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 marL="711845" lvl="1" indent="-342900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marL="368945" lvl="1" indent="0">
              <a:buNone/>
            </a:pPr>
            <a:endParaRPr lang="cs-CZ" sz="1859" dirty="0">
              <a:latin typeface="+mn-lt"/>
            </a:endParaRPr>
          </a:p>
          <a:p>
            <a:pPr marL="368945" lvl="1" indent="0">
              <a:buNone/>
            </a:pPr>
            <a:r>
              <a:rPr lang="cs-CZ" sz="1859" dirty="0">
                <a:latin typeface="+mn-lt"/>
              </a:rPr>
              <a:t> </a:t>
            </a:r>
          </a:p>
        </p:txBody>
      </p:sp>
      <p:pic>
        <p:nvPicPr>
          <p:cNvPr id="8" name="Obrázek 7" descr="Obsah obrázku text, mapa&#10;&#10;Popis byl vytvořen automaticky">
            <a:extLst>
              <a:ext uri="{FF2B5EF4-FFF2-40B4-BE49-F238E27FC236}">
                <a16:creationId xmlns:a16="http://schemas.microsoft.com/office/drawing/2014/main" id="{0F0E0CAF-8B57-4C8E-A98B-DAE5323A8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55" y="2483105"/>
            <a:ext cx="4381540" cy="42298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36888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dnikové informační systémy.potx" id="{BDE8C8DB-F381-4450-A5A8-8CF56974321A}" vid="{EB713D19-C62F-4510-8BF6-AA145A0ADA0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Podnikové informační systémy</Template>
  <TotalTime>5630</TotalTime>
  <Words>1767</Words>
  <Application>Microsoft Macintosh PowerPoint</Application>
  <PresentationFormat>Vlastní</PresentationFormat>
  <Paragraphs>474</Paragraphs>
  <Slides>42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Courier New</vt:lpstr>
      <vt:lpstr>Motiv Office</vt:lpstr>
      <vt:lpstr>Podnikové informační systémy</vt:lpstr>
      <vt:lpstr>3. SEMINÁŘ  28.02.2024 (LS 2023/2024)</vt:lpstr>
      <vt:lpstr>Plán vs. realita</vt:lpstr>
      <vt:lpstr>Plán vs. realita</vt:lpstr>
      <vt:lpstr>Hrubý plán projektu </vt:lpstr>
      <vt:lpstr>Vizualizace hrubého plánu</vt:lpstr>
      <vt:lpstr>Vizualizace hrubého plánu</vt:lpstr>
      <vt:lpstr>Hrubý plán projektu </vt:lpstr>
      <vt:lpstr>Plán vs. realita</vt:lpstr>
      <vt:lpstr>Prezentace aplikace PowerPoint</vt:lpstr>
      <vt:lpstr>Prezentace aplikace PowerPoint</vt:lpstr>
      <vt:lpstr>Plán vs. realita</vt:lpstr>
      <vt:lpstr>Plán vs. realita</vt:lpstr>
      <vt:lpstr>Plán vs. realita</vt:lpstr>
      <vt:lpstr>Nad čím se při tvorbě plánu zamyslet?</vt:lpstr>
      <vt:lpstr>Cílový koncept (CK)</vt:lpstr>
      <vt:lpstr>Cílový koncept (CK)</vt:lpstr>
      <vt:lpstr>Cílový koncept: proč je obtížný?</vt:lpstr>
      <vt:lpstr>Cílový koncept: proč je obtížný?</vt:lpstr>
      <vt:lpstr>Cílový koncept</vt:lpstr>
      <vt:lpstr>Postupný rozpad problematiky</vt:lpstr>
      <vt:lpstr>Prezentace aplikace PowerPoint</vt:lpstr>
      <vt:lpstr>Cílový koncept: jak postupovat?</vt:lpstr>
      <vt:lpstr>Sběr požadavků se Zákazníkem</vt:lpstr>
      <vt:lpstr>Sběr požadavků se Zákazníkem</vt:lpstr>
      <vt:lpstr>Klasifikace požadavků</vt:lpstr>
      <vt:lpstr>Prioritizace</vt:lpstr>
      <vt:lpstr>Metoda MoSCoW </vt:lpstr>
      <vt:lpstr>Metoda MoSCoW </vt:lpstr>
      <vt:lpstr>Metoda MoSCoW </vt:lpstr>
      <vt:lpstr>Kontrola požadavků</vt:lpstr>
      <vt:lpstr>Kde dělá chyby Dodavatel?</vt:lpstr>
      <vt:lpstr>Cílový koncept: co může obsahovat?</vt:lpstr>
      <vt:lpstr>Cílový koncept: co může obsahovat?</vt:lpstr>
      <vt:lpstr>Product breakdown structure</vt:lpstr>
      <vt:lpstr>Brainstorming</vt:lpstr>
      <vt:lpstr>Pracnost jednotlivých požadavků</vt:lpstr>
      <vt:lpstr>Pracnost jednotlivých požadavků</vt:lpstr>
      <vt:lpstr>Shrnutí</vt:lpstr>
      <vt:lpstr>Shrnutí</vt:lpstr>
      <vt:lpstr>Shrnutí</vt:lpstr>
      <vt:lpstr>Zajímavosti ke čtení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Podnikové informační systémy</dc:title>
  <dc:creator>Petr Freiberg</dc:creator>
  <cp:lastModifiedBy>Petr Freiberg</cp:lastModifiedBy>
  <cp:revision>364</cp:revision>
  <dcterms:created xsi:type="dcterms:W3CDTF">2020-01-16T18:57:16Z</dcterms:created>
  <dcterms:modified xsi:type="dcterms:W3CDTF">2024-02-28T14:27:13Z</dcterms:modified>
</cp:coreProperties>
</file>