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5" r:id="rId1"/>
    <p:sldMasterId id="2147483686" r:id="rId2"/>
  </p:sldMasterIdLst>
  <p:notesMasterIdLst>
    <p:notesMasterId r:id="rId21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embeddedFontLst>
    <p:embeddedFont>
      <p:font typeface="Google Sans Medium" panose="020B0604020202020204" charset="0"/>
      <p:regular r:id="rId22"/>
      <p:bold r:id="rId23"/>
      <p:italic r:id="rId24"/>
      <p:boldItalic r:id="rId25"/>
    </p:embeddedFont>
    <p:embeddedFont>
      <p:font typeface="Open Sans" panose="020B0606030504020204" pitchFamily="34" charset="0"/>
      <p:regular r:id="rId26"/>
      <p:bold r:id="rId27"/>
      <p:italic r:id="rId28"/>
      <p:boldItalic r:id="rId29"/>
    </p:embeddedFont>
    <p:embeddedFont>
      <p:font typeface="Open Sans SemiBold" panose="020B0706030804020204" pitchFamily="34" charset="0"/>
      <p:regular r:id="rId30"/>
      <p:bold r:id="rId31"/>
      <p:italic r:id="rId32"/>
      <p:boldItalic r:id="rId33"/>
    </p:embeddedFont>
    <p:embeddedFont>
      <p:font typeface="Roboto" panose="02000000000000000000" pitchFamily="2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řední sty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5" d="100"/>
          <a:sy n="135" d="100"/>
        </p:scale>
        <p:origin x="138" y="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5.fntdata"/><Relationship Id="rId39" Type="http://schemas.openxmlformats.org/officeDocument/2006/relationships/viewProps" Target="viewProps.xml"/><Relationship Id="rId21" Type="http://schemas.openxmlformats.org/officeDocument/2006/relationships/notesMaster" Target="notesMasters/notesMaster1.xml"/><Relationship Id="rId34" Type="http://schemas.openxmlformats.org/officeDocument/2006/relationships/font" Target="fonts/font13.fntdata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8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font" Target="fonts/font16.fntdata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font" Target="fonts/font15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0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font" Target="fonts/font14.fntdata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2bd8cba88b2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2bd8cba88b2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bed6c16ae8_1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2bed6c16ae8_1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2bd8cba88b2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2bd8cba88b2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2bed6c16ae8_1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2bed6c16ae8_1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2bed6c16ae8_1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g2bed6c16ae8_1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2bd8cba88b2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2bd8cba88b2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2bed6c16ae8_1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2bed6c16ae8_1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2bf0bbd4863_1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2bf0bbd4863_1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2bf0bbd4863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2bf0bbd4863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bd8cba88b2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2bd8cba88b2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be1d542c33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be1d542c33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2be1d542c33_2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2be1d542c33_2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bd8cba88b2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2bd8cba88b2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2bece5f23be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2bece5f23be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cd03e5b752_0_2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cd03e5b752_0_2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bd8cba88b2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2bd8cba88b2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2bed6c16ae8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2bed6c16ae8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" name="Google Shape;13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21700" y="4841325"/>
            <a:ext cx="464875" cy="15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ue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1" name="Google Shape;51;p12"/>
          <p:cNvSpPr/>
          <p:nvPr/>
        </p:nvSpPr>
        <p:spPr>
          <a:xfrm>
            <a:off x="0" y="329125"/>
            <a:ext cx="69300" cy="753000"/>
          </a:xfrm>
          <a:prstGeom prst="rect">
            <a:avLst/>
          </a:prstGeom>
          <a:solidFill>
            <a:srgbClr val="4285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2" name="Google Shape;52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21700" y="4841325"/>
            <a:ext cx="464875" cy="15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">
  <p:cSld name="BLANK_1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5" name="Google Shape;55;p13"/>
          <p:cNvSpPr/>
          <p:nvPr/>
        </p:nvSpPr>
        <p:spPr>
          <a:xfrm>
            <a:off x="0" y="329125"/>
            <a:ext cx="69300" cy="753000"/>
          </a:xfrm>
          <a:prstGeom prst="rect">
            <a:avLst/>
          </a:prstGeom>
          <a:solidFill>
            <a:srgbClr val="EA43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21700" y="4841325"/>
            <a:ext cx="464875" cy="15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 2">
  <p:cSld name="BLANK_1_2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9" name="Google Shape;59;p14"/>
          <p:cNvSpPr/>
          <p:nvPr/>
        </p:nvSpPr>
        <p:spPr>
          <a:xfrm>
            <a:off x="0" y="329125"/>
            <a:ext cx="69300" cy="4485300"/>
          </a:xfrm>
          <a:prstGeom prst="rect">
            <a:avLst/>
          </a:prstGeom>
          <a:solidFill>
            <a:srgbClr val="EA43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0" name="Google Shape;60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21700" y="4841325"/>
            <a:ext cx="464875" cy="15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Yellow 2">
  <p:cSld name="BLANK_1_2_1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3" name="Google Shape;63;p15"/>
          <p:cNvSpPr/>
          <p:nvPr/>
        </p:nvSpPr>
        <p:spPr>
          <a:xfrm>
            <a:off x="0" y="329125"/>
            <a:ext cx="69300" cy="4485300"/>
          </a:xfrm>
          <a:prstGeom prst="rect">
            <a:avLst/>
          </a:prstGeom>
          <a:solidFill>
            <a:srgbClr val="FBBC0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4" name="Google Shape;64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21700" y="4841325"/>
            <a:ext cx="464875" cy="15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een 2">
  <p:cSld name="BLANK_1_2_1_1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7" name="Google Shape;67;p16"/>
          <p:cNvSpPr/>
          <p:nvPr/>
        </p:nvSpPr>
        <p:spPr>
          <a:xfrm>
            <a:off x="0" y="329125"/>
            <a:ext cx="69300" cy="4485300"/>
          </a:xfrm>
          <a:prstGeom prst="rect">
            <a:avLst/>
          </a:prstGeom>
          <a:solidFill>
            <a:srgbClr val="34A8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8" name="Google Shape;68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21700" y="4841325"/>
            <a:ext cx="464875" cy="15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Yellow">
  <p:cSld name="BLANK_1_1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1" name="Google Shape;71;p17"/>
          <p:cNvSpPr/>
          <p:nvPr/>
        </p:nvSpPr>
        <p:spPr>
          <a:xfrm>
            <a:off x="0" y="329125"/>
            <a:ext cx="69300" cy="753000"/>
          </a:xfrm>
          <a:prstGeom prst="rect">
            <a:avLst/>
          </a:prstGeom>
          <a:solidFill>
            <a:srgbClr val="FBBC0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2" name="Google Shape;72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21700" y="4841325"/>
            <a:ext cx="464875" cy="15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een">
  <p:cSld name="BLANK_1_1_1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5" name="Google Shape;75;p18"/>
          <p:cNvSpPr/>
          <p:nvPr/>
        </p:nvSpPr>
        <p:spPr>
          <a:xfrm>
            <a:off x="0" y="329125"/>
            <a:ext cx="69300" cy="753000"/>
          </a:xfrm>
          <a:prstGeom prst="rect">
            <a:avLst/>
          </a:prstGeom>
          <a:solidFill>
            <a:srgbClr val="34A8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6" name="Google Shape;76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21700" y="4841325"/>
            <a:ext cx="464875" cy="15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y">
  <p:cSld name="BLANK_1_1_1_1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9" name="Google Shape;79;p19"/>
          <p:cNvSpPr/>
          <p:nvPr/>
        </p:nvSpPr>
        <p:spPr>
          <a:xfrm>
            <a:off x="0" y="329125"/>
            <a:ext cx="69300" cy="753000"/>
          </a:xfrm>
          <a:prstGeom prst="rect">
            <a:avLst/>
          </a:prstGeom>
          <a:solidFill>
            <a:srgbClr val="9AA0A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0" name="Google Shape;80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21700" y="4841325"/>
            <a:ext cx="464875" cy="15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87" name="Google Shape;87;p2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2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90" name="Google Shape;90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4" name="Google Shape;94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98" name="Google Shape;98;p24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99" name="Google Shape;99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6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5" name="Google Shape;105;p26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06" name="Google Shape;106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7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09" name="Google Shape;109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8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2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13" name="Google Shape;113;p2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4" name="Google Shape;114;p28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5" name="Google Shape;115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9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118" name="Google Shape;118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0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21" name="Google Shape;121;p30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2" name="Google Shape;122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ue" type="blank">
  <p:cSld name="BLANK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1"/>
          <p:cNvSpPr/>
          <p:nvPr/>
        </p:nvSpPr>
        <p:spPr>
          <a:xfrm>
            <a:off x="0" y="329125"/>
            <a:ext cx="69300" cy="753000"/>
          </a:xfrm>
          <a:prstGeom prst="rect">
            <a:avLst/>
          </a:prstGeom>
          <a:solidFill>
            <a:srgbClr val="4285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5" name="Google Shape;125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21700" y="4841325"/>
            <a:ext cx="464875" cy="15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">
  <p:cSld name="BLANK_1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2"/>
          <p:cNvSpPr/>
          <p:nvPr/>
        </p:nvSpPr>
        <p:spPr>
          <a:xfrm>
            <a:off x="0" y="329125"/>
            <a:ext cx="69300" cy="753000"/>
          </a:xfrm>
          <a:prstGeom prst="rect">
            <a:avLst/>
          </a:prstGeom>
          <a:solidFill>
            <a:srgbClr val="EA43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8" name="Google Shape;128;p3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21700" y="4841325"/>
            <a:ext cx="464875" cy="15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 2">
  <p:cSld name="BLANK_1_2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3"/>
          <p:cNvSpPr/>
          <p:nvPr/>
        </p:nvSpPr>
        <p:spPr>
          <a:xfrm>
            <a:off x="0" y="329125"/>
            <a:ext cx="69300" cy="4485300"/>
          </a:xfrm>
          <a:prstGeom prst="rect">
            <a:avLst/>
          </a:prstGeom>
          <a:solidFill>
            <a:srgbClr val="EA43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1" name="Google Shape;131;p3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21700" y="4841325"/>
            <a:ext cx="464875" cy="15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Yellow 2">
  <p:cSld name="BLANK_1_2_1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4"/>
          <p:cNvSpPr/>
          <p:nvPr/>
        </p:nvSpPr>
        <p:spPr>
          <a:xfrm>
            <a:off x="0" y="329125"/>
            <a:ext cx="69300" cy="4485300"/>
          </a:xfrm>
          <a:prstGeom prst="rect">
            <a:avLst/>
          </a:prstGeom>
          <a:solidFill>
            <a:srgbClr val="FBBC0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4" name="Google Shape;134;p3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21700" y="4841325"/>
            <a:ext cx="464875" cy="15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een 2">
  <p:cSld name="BLANK_1_2_1_1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5"/>
          <p:cNvSpPr/>
          <p:nvPr/>
        </p:nvSpPr>
        <p:spPr>
          <a:xfrm>
            <a:off x="0" y="329125"/>
            <a:ext cx="69300" cy="4485300"/>
          </a:xfrm>
          <a:prstGeom prst="rect">
            <a:avLst/>
          </a:prstGeom>
          <a:solidFill>
            <a:srgbClr val="34A8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7" name="Google Shape;137;p3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21700" y="4841325"/>
            <a:ext cx="464875" cy="15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Yellow">
  <p:cSld name="BLANK_1_1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6"/>
          <p:cNvSpPr/>
          <p:nvPr/>
        </p:nvSpPr>
        <p:spPr>
          <a:xfrm>
            <a:off x="0" y="329125"/>
            <a:ext cx="69300" cy="753000"/>
          </a:xfrm>
          <a:prstGeom prst="rect">
            <a:avLst/>
          </a:prstGeom>
          <a:solidFill>
            <a:srgbClr val="F2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0" name="Google Shape;140;p3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21700" y="4841325"/>
            <a:ext cx="464875" cy="15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een">
  <p:cSld name="BLANK_1_1_1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7"/>
          <p:cNvSpPr/>
          <p:nvPr/>
        </p:nvSpPr>
        <p:spPr>
          <a:xfrm>
            <a:off x="0" y="329125"/>
            <a:ext cx="69300" cy="753000"/>
          </a:xfrm>
          <a:prstGeom prst="rect">
            <a:avLst/>
          </a:prstGeom>
          <a:solidFill>
            <a:srgbClr val="34A8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3" name="Google Shape;143;p3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21700" y="4841325"/>
            <a:ext cx="464875" cy="15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y">
  <p:cSld name="BLANK_1_1_1_1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8"/>
          <p:cNvSpPr/>
          <p:nvPr/>
        </p:nvSpPr>
        <p:spPr>
          <a:xfrm>
            <a:off x="0" y="329125"/>
            <a:ext cx="69300" cy="753000"/>
          </a:xfrm>
          <a:prstGeom prst="rect">
            <a:avLst/>
          </a:prstGeom>
          <a:solidFill>
            <a:srgbClr val="9AA0A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6" name="Google Shape;146;p3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21700" y="4841325"/>
            <a:ext cx="464875" cy="15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_ONLY_1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3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21700" y="4841325"/>
            <a:ext cx="464875" cy="15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4" name="Google Shape;4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7" name="Google Shape;47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0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slideLayout" Target="../slideLayouts/slideLayout36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3" name="Google Shape;83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pic>
        <p:nvPicPr>
          <p:cNvPr id="84" name="Google Shape;84;p20"/>
          <p:cNvPicPr preferRelativeResize="0"/>
          <p:nvPr/>
        </p:nvPicPr>
        <p:blipFill>
          <a:blip r:embed="rId21">
            <a:alphaModFix/>
          </a:blip>
          <a:stretch>
            <a:fillRect/>
          </a:stretch>
        </p:blipFill>
        <p:spPr>
          <a:xfrm>
            <a:off x="8421698" y="4841325"/>
            <a:ext cx="464876" cy="15299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  <p:sldLayoutId id="2147483683" r:id="rId18"/>
    <p:sldLayoutId id="2147483684" r:id="rId1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285F4"/>
        </a:solidFill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1"/>
          <p:cNvSpPr txBox="1"/>
          <p:nvPr/>
        </p:nvSpPr>
        <p:spPr>
          <a:xfrm>
            <a:off x="202250" y="2186025"/>
            <a:ext cx="7170600" cy="16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34290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 b="1">
                <a:solidFill>
                  <a:srgbClr val="FFFFFF"/>
                </a:solidFill>
              </a:rPr>
              <a:t>Projekt Integrace na Digitální Dopis</a:t>
            </a:r>
            <a:endParaRPr sz="3100" b="1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5000">
              <a:solidFill>
                <a:srgbClr val="FFFFFF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159" name="Google Shape;159;p41"/>
          <p:cNvSpPr txBox="1"/>
          <p:nvPr/>
        </p:nvSpPr>
        <p:spPr>
          <a:xfrm>
            <a:off x="541350" y="2975625"/>
            <a:ext cx="5960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Hrnčířová, Romančíková, Duongová, Lakomý, Dokládal</a:t>
            </a:r>
            <a:endParaRPr sz="1200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60" name="Google Shape;160;p41"/>
          <p:cNvCxnSpPr/>
          <p:nvPr/>
        </p:nvCxnSpPr>
        <p:spPr>
          <a:xfrm rot="10800000">
            <a:off x="541350" y="2910850"/>
            <a:ext cx="5784300" cy="9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1" name="Google Shape;161;p41"/>
          <p:cNvSpPr/>
          <p:nvPr/>
        </p:nvSpPr>
        <p:spPr>
          <a:xfrm>
            <a:off x="8123475" y="4758350"/>
            <a:ext cx="915900" cy="292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50"/>
          <p:cNvSpPr txBox="1"/>
          <p:nvPr/>
        </p:nvSpPr>
        <p:spPr>
          <a:xfrm>
            <a:off x="3721275" y="2082300"/>
            <a:ext cx="6302100" cy="136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Char char="●"/>
            </a:pPr>
            <a:r>
              <a:rPr lang="en" sz="13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Vedení knihovny</a:t>
            </a: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Char char="●"/>
            </a:pPr>
            <a:r>
              <a:rPr lang="en" sz="13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Forma</a:t>
            </a: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Char char="●"/>
            </a:pPr>
            <a:r>
              <a:rPr lang="en" sz="13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Obsah</a:t>
            </a: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0" name="Google Shape;250;p50"/>
          <p:cNvSpPr txBox="1"/>
          <p:nvPr/>
        </p:nvSpPr>
        <p:spPr>
          <a:xfrm>
            <a:off x="-468875" y="2082300"/>
            <a:ext cx="3704400" cy="14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Projektová </a:t>
            </a:r>
            <a:endParaRPr sz="24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knihovna</a:t>
            </a:r>
            <a:endParaRPr sz="24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51" name="Google Shape;251;p50"/>
          <p:cNvCxnSpPr/>
          <p:nvPr/>
        </p:nvCxnSpPr>
        <p:spPr>
          <a:xfrm>
            <a:off x="3460100" y="1032150"/>
            <a:ext cx="36600" cy="30792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2" name="Google Shape;252;p50"/>
          <p:cNvSpPr/>
          <p:nvPr/>
        </p:nvSpPr>
        <p:spPr>
          <a:xfrm>
            <a:off x="8123475" y="4758350"/>
            <a:ext cx="915900" cy="292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51"/>
          <p:cNvSpPr txBox="1"/>
          <p:nvPr/>
        </p:nvSpPr>
        <p:spPr>
          <a:xfrm>
            <a:off x="578000" y="1241150"/>
            <a:ext cx="8232000" cy="24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rgbClr val="4285F4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Vedení knihovny</a:t>
            </a:r>
            <a:endParaRPr dirty="0">
              <a:solidFill>
                <a:srgbClr val="4285F4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-CZ" sz="12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           </a:t>
            </a:r>
            <a:r>
              <a:rPr lang="en" sz="12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Lukáš snaživý (projektový manažer)</a:t>
            </a:r>
            <a:endParaRPr sz="12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5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rgbClr val="4285F4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Forma</a:t>
            </a:r>
            <a:endParaRPr sz="1200" dirty="0">
              <a:solidFill>
                <a:srgbClr val="4285F4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2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           </a:t>
            </a:r>
            <a:r>
              <a:rPr lang="en" sz="12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Cloud (Google Drive + Google Docs)</a:t>
            </a:r>
            <a:endParaRPr sz="12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5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rgbClr val="4285F4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Obsah:</a:t>
            </a:r>
            <a:endParaRPr sz="1200" dirty="0">
              <a:solidFill>
                <a:srgbClr val="4285F4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2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           </a:t>
            </a:r>
            <a:r>
              <a:rPr lang="en" sz="12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Veškeré materiály, podklady a zápisy ze schůzek</a:t>
            </a:r>
            <a:endParaRPr sz="12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Postupně přidávaná dokumentace k navrhovanému systému</a:t>
            </a:r>
            <a:endParaRPr sz="12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rgbClr val="4285F4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Kontakty</a:t>
            </a:r>
            <a:endParaRPr sz="1200" dirty="0">
              <a:solidFill>
                <a:srgbClr val="4285F4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2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           </a:t>
            </a:r>
            <a:r>
              <a:rPr lang="en" sz="12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Kontakt na všechny členy týmu</a:t>
            </a:r>
            <a:endParaRPr sz="12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Přístup pro všechny členy týmu</a:t>
            </a:r>
            <a:endParaRPr sz="12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dirty="0">
              <a:solidFill>
                <a:schemeClr val="dk2"/>
              </a:solidFill>
            </a:endParaRPr>
          </a:p>
        </p:txBody>
      </p:sp>
      <p:sp>
        <p:nvSpPr>
          <p:cNvPr id="258" name="Google Shape;258;p51"/>
          <p:cNvSpPr txBox="1"/>
          <p:nvPr/>
        </p:nvSpPr>
        <p:spPr>
          <a:xfrm>
            <a:off x="517675" y="524350"/>
            <a:ext cx="70008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5F6368"/>
                </a:solidFill>
                <a:latin typeface="Open Sans"/>
                <a:ea typeface="Open Sans"/>
                <a:cs typeface="Open Sans"/>
                <a:sym typeface="Open Sans"/>
              </a:rPr>
              <a:t>Projektová knihovna</a:t>
            </a:r>
            <a:endParaRPr sz="2400">
              <a:solidFill>
                <a:srgbClr val="5F636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9" name="Google Shape;259;p51"/>
          <p:cNvSpPr/>
          <p:nvPr/>
        </p:nvSpPr>
        <p:spPr>
          <a:xfrm>
            <a:off x="8155425" y="4766050"/>
            <a:ext cx="915900" cy="292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med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4335"/>
        </a:solidFill>
        <a:effectLst/>
      </p:bgPr>
    </p:bg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52"/>
          <p:cNvSpPr txBox="1"/>
          <p:nvPr/>
        </p:nvSpPr>
        <p:spPr>
          <a:xfrm>
            <a:off x="-460025" y="2082300"/>
            <a:ext cx="3704400" cy="9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Rizika</a:t>
            </a:r>
            <a:endParaRPr sz="24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projektu</a:t>
            </a:r>
            <a:endParaRPr sz="24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5" name="Google Shape;265;p52"/>
          <p:cNvSpPr txBox="1"/>
          <p:nvPr/>
        </p:nvSpPr>
        <p:spPr>
          <a:xfrm>
            <a:off x="3712425" y="1886850"/>
            <a:ext cx="3946500" cy="136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Char char="●"/>
            </a:pPr>
            <a:r>
              <a:rPr lang="en" sz="13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Neznalost kompatibility </a:t>
            </a:r>
            <a:endParaRPr sz="1300">
              <a:solidFill>
                <a:schemeClr val="lt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Char char="●"/>
            </a:pPr>
            <a:r>
              <a:rPr lang="en" sz="13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Nedostatek času na testování a úpravy</a:t>
            </a:r>
            <a:endParaRPr sz="1300">
              <a:solidFill>
                <a:schemeClr val="lt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Char char="●"/>
            </a:pPr>
            <a:r>
              <a:rPr lang="en" sz="13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Bezpečnost dat</a:t>
            </a:r>
            <a:endParaRPr sz="1300">
              <a:solidFill>
                <a:schemeClr val="lt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Char char="●"/>
            </a:pPr>
            <a:r>
              <a:rPr lang="en" sz="13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Budoucí údržba</a:t>
            </a: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66" name="Google Shape;266;p52"/>
          <p:cNvCxnSpPr/>
          <p:nvPr/>
        </p:nvCxnSpPr>
        <p:spPr>
          <a:xfrm>
            <a:off x="3460100" y="1032150"/>
            <a:ext cx="36600" cy="30792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7" name="Google Shape;267;p52"/>
          <p:cNvSpPr/>
          <p:nvPr/>
        </p:nvSpPr>
        <p:spPr>
          <a:xfrm>
            <a:off x="8123475" y="4758350"/>
            <a:ext cx="915900" cy="292800"/>
          </a:xfrm>
          <a:prstGeom prst="rect">
            <a:avLst/>
          </a:prstGeom>
          <a:solidFill>
            <a:srgbClr val="EA43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53"/>
          <p:cNvSpPr/>
          <p:nvPr/>
        </p:nvSpPr>
        <p:spPr>
          <a:xfrm>
            <a:off x="8123475" y="4758350"/>
            <a:ext cx="915900" cy="292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53"/>
          <p:cNvSpPr txBox="1"/>
          <p:nvPr/>
        </p:nvSpPr>
        <p:spPr>
          <a:xfrm>
            <a:off x="448450" y="428525"/>
            <a:ext cx="61551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5F6368"/>
                </a:solidFill>
                <a:latin typeface="Open Sans"/>
                <a:ea typeface="Open Sans"/>
                <a:cs typeface="Open Sans"/>
                <a:sym typeface="Open Sans"/>
              </a:rPr>
              <a:t>Rizika projektu</a:t>
            </a:r>
            <a:endParaRPr sz="2400">
              <a:solidFill>
                <a:srgbClr val="5F636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4" name="Google Shape;274;p53"/>
          <p:cNvSpPr/>
          <p:nvPr/>
        </p:nvSpPr>
        <p:spPr>
          <a:xfrm>
            <a:off x="354975" y="1440700"/>
            <a:ext cx="8551200" cy="3381600"/>
          </a:xfrm>
          <a:prstGeom prst="rect">
            <a:avLst/>
          </a:prstGeom>
          <a:solidFill>
            <a:srgbClr val="F8F9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53"/>
          <p:cNvSpPr txBox="1"/>
          <p:nvPr/>
        </p:nvSpPr>
        <p:spPr>
          <a:xfrm>
            <a:off x="376275" y="1829200"/>
            <a:ext cx="8663100" cy="25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4335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Neznalost kompatibility nového informačního systému s HW úřadu </a:t>
            </a:r>
            <a:endParaRPr>
              <a:solidFill>
                <a:srgbClr val="EA4335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457200" marR="0" lvl="0" indent="4572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EA4335"/>
                </a:solidFill>
                <a:latin typeface="Roboto"/>
                <a:ea typeface="Roboto"/>
                <a:cs typeface="Roboto"/>
                <a:sym typeface="Roboto"/>
              </a:rPr>
              <a:t>Reakce: </a:t>
            </a: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Domluvit se na provedení analýzy HW, který úřad používá. 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4335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Neznalost užívání služby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EA4335"/>
                </a:solidFill>
                <a:latin typeface="Roboto"/>
                <a:ea typeface="Roboto"/>
                <a:cs typeface="Roboto"/>
                <a:sym typeface="Roboto"/>
              </a:rPr>
              <a:t>Reakce:</a:t>
            </a: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Seznámit projektového manažera a hlavního uživatele se systémem a poskytnout </a:t>
            </a:r>
            <a:b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instrukční materiál. Popřípadě zaškolit uživatele a zařídit jim helpdesk, kde budou zodpovězeny jejich otázky.  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4335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Problém s rozhraním služby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lvl="0" indent="0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200">
                <a:solidFill>
                  <a:srgbClr val="EA4335"/>
                </a:solidFill>
                <a:latin typeface="Roboto"/>
                <a:ea typeface="Roboto"/>
                <a:cs typeface="Roboto"/>
                <a:sym typeface="Roboto"/>
              </a:rPr>
              <a:t>Reakce:</a:t>
            </a: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Už předem úzce spolupracovat a prodiskutovat s hlavním uživatelem, jak si rozhraní </a:t>
            </a:r>
            <a:b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představuje a nechat návrhy být potvrzeny. </a:t>
            </a:r>
            <a:endParaRPr/>
          </a:p>
        </p:txBody>
      </p:sp>
      <p:sp>
        <p:nvSpPr>
          <p:cNvPr id="276" name="Google Shape;276;p53"/>
          <p:cNvSpPr/>
          <p:nvPr/>
        </p:nvSpPr>
        <p:spPr>
          <a:xfrm>
            <a:off x="1062747" y="1135071"/>
            <a:ext cx="513300" cy="513300"/>
          </a:xfrm>
          <a:prstGeom prst="ellipse">
            <a:avLst/>
          </a:prstGeom>
          <a:solidFill>
            <a:srgbClr val="EA4335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  <a:latin typeface="Google Sans Medium"/>
                <a:ea typeface="Google Sans Medium"/>
                <a:cs typeface="Google Sans Medium"/>
                <a:sym typeface="Google Sans Medium"/>
              </a:rPr>
              <a:t>1</a:t>
            </a:r>
            <a:endParaRPr sz="2200">
              <a:solidFill>
                <a:srgbClr val="FFFFFF"/>
              </a:solidFill>
              <a:latin typeface="Google Sans Medium"/>
              <a:ea typeface="Google Sans Medium"/>
              <a:cs typeface="Google Sans Medium"/>
              <a:sym typeface="Google Sans Medium"/>
            </a:endParaRPr>
          </a:p>
        </p:txBody>
      </p:sp>
    </p:spTree>
  </p:cSld>
  <p:clrMapOvr>
    <a:masterClrMapping/>
  </p:clrMapOvr>
  <p:transition spd="med"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54"/>
          <p:cNvSpPr/>
          <p:nvPr/>
        </p:nvSpPr>
        <p:spPr>
          <a:xfrm>
            <a:off x="8123475" y="4758350"/>
            <a:ext cx="915900" cy="292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54"/>
          <p:cNvSpPr txBox="1"/>
          <p:nvPr/>
        </p:nvSpPr>
        <p:spPr>
          <a:xfrm>
            <a:off x="448450" y="428525"/>
            <a:ext cx="61551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5F6368"/>
                </a:solidFill>
                <a:latin typeface="Open Sans"/>
                <a:ea typeface="Open Sans"/>
                <a:cs typeface="Open Sans"/>
                <a:sym typeface="Open Sans"/>
              </a:rPr>
              <a:t>Rizika projektu</a:t>
            </a:r>
            <a:endParaRPr sz="2400">
              <a:solidFill>
                <a:srgbClr val="5F636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3" name="Google Shape;283;p54"/>
          <p:cNvSpPr/>
          <p:nvPr/>
        </p:nvSpPr>
        <p:spPr>
          <a:xfrm>
            <a:off x="354975" y="1440700"/>
            <a:ext cx="8636400" cy="3601800"/>
          </a:xfrm>
          <a:prstGeom prst="rect">
            <a:avLst/>
          </a:prstGeom>
          <a:solidFill>
            <a:srgbClr val="F8F9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54"/>
          <p:cNvSpPr txBox="1"/>
          <p:nvPr/>
        </p:nvSpPr>
        <p:spPr>
          <a:xfrm>
            <a:off x="354975" y="1722925"/>
            <a:ext cx="8663100" cy="360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EA4335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Nedostatek času na testování a úpravy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EA4335"/>
                </a:solidFill>
                <a:latin typeface="Roboto"/>
                <a:ea typeface="Roboto"/>
                <a:cs typeface="Roboto"/>
                <a:sym typeface="Roboto"/>
              </a:rPr>
              <a:t>Reakce:</a:t>
            </a: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Zapojit další členy týmu na menší testování, aby se předešly očividné chyby než přijde hlavní tester. Alokovat více času návrhu a zpracování informačního systému na začátek, aby se na konec mohlo jen testovat.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EA4335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Bezpečnost dat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EA4335"/>
                </a:solidFill>
                <a:latin typeface="Roboto"/>
                <a:ea typeface="Roboto"/>
                <a:cs typeface="Roboto"/>
                <a:sym typeface="Roboto"/>
              </a:rPr>
              <a:t>Reakce: </a:t>
            </a: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Implementovat bezpečnostní opatření a pravidelně je testovat.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EA4335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Budoucí údržba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EA4335"/>
                </a:solidFill>
                <a:latin typeface="Roboto"/>
                <a:ea typeface="Roboto"/>
                <a:cs typeface="Roboto"/>
                <a:sym typeface="Roboto"/>
              </a:rPr>
              <a:t>Reakce: </a:t>
            </a: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Poskytnout detailní dokumentaci, aby i jiné firmy byly schopné pracovat se systémem či ji udržovat.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EA4335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Špatný vztah spolupracovníků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EA4335"/>
                </a:solidFill>
                <a:latin typeface="Roboto"/>
                <a:ea typeface="Roboto"/>
                <a:cs typeface="Roboto"/>
                <a:sym typeface="Roboto"/>
              </a:rPr>
              <a:t>Reakce: </a:t>
            </a: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Jestli jsem si vědom o špatném vztahu mezi 2 lidmi, tak se musí jejich interakce </a:t>
            </a:r>
            <a:b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v práci redukovat. Jestliže je to menší problém, tak to vyřešit hned ze začátku.</a:t>
            </a:r>
            <a:endParaRPr>
              <a:solidFill>
                <a:schemeClr val="dk1"/>
              </a:solidFill>
            </a:endParaRPr>
          </a:p>
          <a:p>
            <a:pPr marL="914400" lvl="0" indent="0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>
              <a:solidFill>
                <a:srgbClr val="EA4335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285" name="Google Shape;285;p54"/>
          <p:cNvSpPr/>
          <p:nvPr/>
        </p:nvSpPr>
        <p:spPr>
          <a:xfrm>
            <a:off x="1062747" y="1135071"/>
            <a:ext cx="513300" cy="513300"/>
          </a:xfrm>
          <a:prstGeom prst="ellipse">
            <a:avLst/>
          </a:prstGeom>
          <a:solidFill>
            <a:srgbClr val="EA4335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  <a:latin typeface="Google Sans Medium"/>
                <a:ea typeface="Google Sans Medium"/>
                <a:cs typeface="Google Sans Medium"/>
                <a:sym typeface="Google Sans Medium"/>
              </a:rPr>
              <a:t>2</a:t>
            </a:r>
            <a:endParaRPr sz="2200">
              <a:solidFill>
                <a:srgbClr val="FFFFFF"/>
              </a:solidFill>
              <a:latin typeface="Google Sans Medium"/>
              <a:ea typeface="Google Sans Medium"/>
              <a:cs typeface="Google Sans Medium"/>
              <a:sym typeface="Google Sans Medium"/>
            </a:endParaRPr>
          </a:p>
        </p:txBody>
      </p:sp>
    </p:spTree>
  </p:cSld>
  <p:clrMapOvr>
    <a:masterClrMapping/>
  </p:clrMapOvr>
  <p:transition spd="med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4A853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55"/>
          <p:cNvSpPr txBox="1"/>
          <p:nvPr/>
        </p:nvSpPr>
        <p:spPr>
          <a:xfrm>
            <a:off x="3721275" y="2048400"/>
            <a:ext cx="39900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Char char="●"/>
            </a:pPr>
            <a:r>
              <a:rPr lang="en" sz="13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Zápisy ze schůzek</a:t>
            </a:r>
            <a:endParaRPr sz="1300">
              <a:solidFill>
                <a:schemeClr val="lt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Char char="●"/>
            </a:pPr>
            <a:r>
              <a:rPr lang="en" sz="13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Zapisovatel</a:t>
            </a:r>
            <a:endParaRPr sz="1300">
              <a:solidFill>
                <a:schemeClr val="lt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Char char="●"/>
            </a:pPr>
            <a:r>
              <a:rPr lang="en" sz="13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Finální podoba zápisů</a:t>
            </a: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1" name="Google Shape;291;p55"/>
          <p:cNvSpPr txBox="1"/>
          <p:nvPr/>
        </p:nvSpPr>
        <p:spPr>
          <a:xfrm>
            <a:off x="-468875" y="2082300"/>
            <a:ext cx="3704400" cy="9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Administrativa</a:t>
            </a:r>
            <a:endParaRPr sz="24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92" name="Google Shape;292;p55"/>
          <p:cNvCxnSpPr/>
          <p:nvPr/>
        </p:nvCxnSpPr>
        <p:spPr>
          <a:xfrm>
            <a:off x="3460100" y="1032150"/>
            <a:ext cx="36600" cy="30792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3" name="Google Shape;293;p55"/>
          <p:cNvSpPr/>
          <p:nvPr/>
        </p:nvSpPr>
        <p:spPr>
          <a:xfrm>
            <a:off x="8123475" y="4758350"/>
            <a:ext cx="915900" cy="292800"/>
          </a:xfrm>
          <a:prstGeom prst="rect">
            <a:avLst/>
          </a:prstGeom>
          <a:solidFill>
            <a:srgbClr val="34A8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56"/>
          <p:cNvSpPr txBox="1"/>
          <p:nvPr/>
        </p:nvSpPr>
        <p:spPr>
          <a:xfrm>
            <a:off x="517675" y="524350"/>
            <a:ext cx="70008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5F6368"/>
                </a:solidFill>
                <a:latin typeface="Open Sans"/>
                <a:ea typeface="Open Sans"/>
                <a:cs typeface="Open Sans"/>
                <a:sym typeface="Open Sans"/>
              </a:rPr>
              <a:t>Administrativa</a:t>
            </a:r>
            <a:endParaRPr sz="2400">
              <a:solidFill>
                <a:srgbClr val="5F636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9" name="Google Shape;299;p56"/>
          <p:cNvSpPr txBox="1"/>
          <p:nvPr/>
        </p:nvSpPr>
        <p:spPr>
          <a:xfrm>
            <a:off x="461475" y="1206775"/>
            <a:ext cx="7853700" cy="26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34A853"/>
              </a:buClr>
              <a:buSzPts val="1800"/>
              <a:buChar char="●"/>
            </a:pP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Zápisy ze schůzek formou elektronického dokumentu.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34A853"/>
              </a:buClr>
              <a:buSzPts val="1800"/>
              <a:buChar char="●"/>
            </a:pPr>
            <a:r>
              <a:rPr lang="en">
                <a:solidFill>
                  <a:srgbClr val="34A853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Zapisovatel: </a:t>
            </a: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Týmový manažer</a:t>
            </a:r>
            <a:endParaRPr sz="1200">
              <a:solidFill>
                <a:srgbClr val="34A85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34A853"/>
              </a:buClr>
              <a:buSzPts val="1800"/>
              <a:buChar char="●"/>
            </a:pP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Zápis bude obsahovat veškeré klíčové informace projednávané na schůzi.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34A853"/>
              </a:buClr>
              <a:buSzPts val="1800"/>
              <a:buChar char="●"/>
            </a:pP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Zápis bude zhotoven a odeslán zúčastněným stranám nejpozději do 24 hodin </a:t>
            </a:r>
            <a:b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od ukončení schůze, prostřednictvím emailu.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34A853"/>
              </a:buClr>
              <a:buSzPts val="1800"/>
              <a:buChar char="●"/>
            </a:pP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Zúčastněné strany mohou během odvolací doby, která bude uvedena v příloze emailu </a:t>
            </a:r>
            <a:b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(doba je závislá na rozsahu schůze, většinou 3 dny), uvést své připomínky.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34A853"/>
              </a:buClr>
              <a:buSzPts val="1800"/>
              <a:buChar char="●"/>
            </a:pP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Po vyřešení připomínek nebo po uplynutí odvolací doby sepíše zapisovatel finální podobu zápisu, </a:t>
            </a:r>
            <a:b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kterou předá ke schválení projektovému manažerovi.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34A853"/>
              </a:buClr>
              <a:buSzPts val="1800"/>
              <a:buChar char="●"/>
            </a:pP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Po schválení bude zápis dostupný v projektové knihovně.</a:t>
            </a:r>
            <a:r>
              <a:rPr lang="en" sz="1800">
                <a:solidFill>
                  <a:schemeClr val="dk2"/>
                </a:solidFill>
              </a:rPr>
              <a:t> </a:t>
            </a:r>
            <a:endParaRPr>
              <a:solidFill>
                <a:srgbClr val="34A853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300" name="Google Shape;300;p56"/>
          <p:cNvSpPr/>
          <p:nvPr/>
        </p:nvSpPr>
        <p:spPr>
          <a:xfrm>
            <a:off x="8123475" y="4726400"/>
            <a:ext cx="915900" cy="292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med">
    <p:push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57"/>
          <p:cNvSpPr txBox="1"/>
          <p:nvPr/>
        </p:nvSpPr>
        <p:spPr>
          <a:xfrm>
            <a:off x="578000" y="1241150"/>
            <a:ext cx="8232000" cy="34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4285F4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Integrace s existujícím informačním systémem</a:t>
            </a:r>
            <a:endParaRPr>
              <a:solidFill>
                <a:srgbClr val="4285F4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oboto"/>
              <a:buChar char="●"/>
            </a:pP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Jaké konkrétní informace můžeme očekávat z integrovaného systému?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oboto"/>
              <a:buChar char="●"/>
            </a:pP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Jsou k dispozici dokumentace nebo API pro stávající informační systém?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oboto"/>
              <a:buChar char="●"/>
            </a:pP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Jakým způsobem proběhne komunikace mezi novým a stávajícím systémem?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5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4285F4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Bezpečnost dat</a:t>
            </a:r>
            <a:endParaRPr sz="1200">
              <a:solidFill>
                <a:srgbClr val="4285F4"/>
              </a:solidFill>
            </a:endParaRP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</a:pP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Jak jsou zajištěna bezpečnost a ochrana citlivých dat ve vašem stávajícím IS?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oboto"/>
              <a:buChar char="●"/>
            </a:pP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Jaké jsou standardy a postupy pro zabezpečení dat v novém IS?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oboto"/>
              <a:buChar char="●"/>
            </a:pP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Existují specifické bezpečnostní požadavky, které musíme brát v úvahu?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5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4285F4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Výkon</a:t>
            </a:r>
            <a:endParaRPr sz="1200">
              <a:solidFill>
                <a:srgbClr val="4285F4"/>
              </a:solidFill>
            </a:endParaRP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</a:pP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Jaký je očekávaný počet transakcí nebo uživatelů v systému?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oboto"/>
              <a:buChar char="●"/>
            </a:pP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Jsou určené očekávané časy odezvy nebo nároky na výkon systému?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4285F4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Stabilita</a:t>
            </a:r>
            <a:endParaRPr sz="1200">
              <a:solidFill>
                <a:srgbClr val="4285F4"/>
              </a:solidFill>
            </a:endParaRP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oboto"/>
              <a:buChar char="●"/>
            </a:pP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Jaký je požadavek na dostupnost nového systému?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Roboto"/>
              <a:buChar char="●"/>
            </a:pP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Jak by měli být řešeny případné výpadky nebo havárie?</a:t>
            </a: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chemeClr val="dk2"/>
              </a:solidFill>
            </a:endParaRPr>
          </a:p>
        </p:txBody>
      </p:sp>
      <p:sp>
        <p:nvSpPr>
          <p:cNvPr id="306" name="Google Shape;306;p57"/>
          <p:cNvSpPr txBox="1"/>
          <p:nvPr/>
        </p:nvSpPr>
        <p:spPr>
          <a:xfrm>
            <a:off x="517675" y="524350"/>
            <a:ext cx="70008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5F6368"/>
                </a:solidFill>
                <a:latin typeface="Open Sans"/>
                <a:ea typeface="Open Sans"/>
                <a:cs typeface="Open Sans"/>
                <a:sym typeface="Open Sans"/>
              </a:rPr>
              <a:t>Doplňující otázky</a:t>
            </a:r>
            <a:endParaRPr sz="2400">
              <a:solidFill>
                <a:srgbClr val="5F636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7" name="Google Shape;307;p57"/>
          <p:cNvSpPr/>
          <p:nvPr/>
        </p:nvSpPr>
        <p:spPr>
          <a:xfrm>
            <a:off x="8155425" y="4766050"/>
            <a:ext cx="915900" cy="292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med">
    <p:push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58"/>
          <p:cNvSpPr/>
          <p:nvPr/>
        </p:nvSpPr>
        <p:spPr>
          <a:xfrm>
            <a:off x="8123475" y="4758350"/>
            <a:ext cx="915900" cy="292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p58"/>
          <p:cNvSpPr txBox="1"/>
          <p:nvPr/>
        </p:nvSpPr>
        <p:spPr>
          <a:xfrm>
            <a:off x="541350" y="2240850"/>
            <a:ext cx="7000800" cy="6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 b="1">
                <a:solidFill>
                  <a:srgbClr val="FFFFFF"/>
                </a:solidFill>
              </a:rPr>
              <a:t>Děkujeme za pozornost</a:t>
            </a:r>
            <a:endParaRPr sz="2400">
              <a:solidFill>
                <a:srgbClr val="5F636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14" name="Google Shape;314;p58"/>
          <p:cNvCxnSpPr/>
          <p:nvPr/>
        </p:nvCxnSpPr>
        <p:spPr>
          <a:xfrm rot="10800000">
            <a:off x="541350" y="2910850"/>
            <a:ext cx="5784300" cy="9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4335"/>
        </a:solid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42"/>
          <p:cNvSpPr txBox="1"/>
          <p:nvPr/>
        </p:nvSpPr>
        <p:spPr>
          <a:xfrm>
            <a:off x="-460025" y="2082300"/>
            <a:ext cx="3704400" cy="9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Shrnutí cílů</a:t>
            </a:r>
            <a:endParaRPr sz="24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Rozsah projektu</a:t>
            </a:r>
            <a:endParaRPr sz="24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7" name="Google Shape;167;p42"/>
          <p:cNvSpPr txBox="1"/>
          <p:nvPr/>
        </p:nvSpPr>
        <p:spPr>
          <a:xfrm>
            <a:off x="3515425" y="1981125"/>
            <a:ext cx="5071200" cy="16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111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Open Sans"/>
              <a:buChar char="●"/>
            </a:pPr>
            <a:r>
              <a:rPr lang="en" sz="13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Vytvořit základ nového informačního systému</a:t>
            </a:r>
            <a:endParaRPr sz="1300">
              <a:solidFill>
                <a:schemeClr val="lt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457200" marR="0" lvl="0" indent="-3111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Open Sans"/>
              <a:buChar char="●"/>
            </a:pPr>
            <a:r>
              <a:rPr lang="en" sz="13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Čerpat data ze stávajícího informačního systému </a:t>
            </a:r>
            <a:endParaRPr sz="1300">
              <a:solidFill>
                <a:schemeClr val="lt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457200" marR="0" lvl="0" indent="-3111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Open Sans"/>
              <a:buChar char="●"/>
            </a:pPr>
            <a:r>
              <a:rPr lang="en" sz="13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Dopisy odesílat přes službu Digitálního Dopisu</a:t>
            </a:r>
            <a:endParaRPr sz="1300">
              <a:solidFill>
                <a:schemeClr val="lt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68" name="Google Shape;168;p42"/>
          <p:cNvCxnSpPr/>
          <p:nvPr/>
        </p:nvCxnSpPr>
        <p:spPr>
          <a:xfrm>
            <a:off x="3460100" y="1032150"/>
            <a:ext cx="20400" cy="30714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9" name="Google Shape;169;p42"/>
          <p:cNvSpPr/>
          <p:nvPr/>
        </p:nvSpPr>
        <p:spPr>
          <a:xfrm>
            <a:off x="8123475" y="4758350"/>
            <a:ext cx="915900" cy="292800"/>
          </a:xfrm>
          <a:prstGeom prst="rect">
            <a:avLst/>
          </a:prstGeom>
          <a:solidFill>
            <a:srgbClr val="EA43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43"/>
          <p:cNvSpPr/>
          <p:nvPr/>
        </p:nvSpPr>
        <p:spPr>
          <a:xfrm>
            <a:off x="1124250" y="2184875"/>
            <a:ext cx="6895500" cy="2048100"/>
          </a:xfrm>
          <a:prstGeom prst="rect">
            <a:avLst/>
          </a:prstGeom>
          <a:solidFill>
            <a:srgbClr val="F8F9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43"/>
          <p:cNvSpPr txBox="1"/>
          <p:nvPr/>
        </p:nvSpPr>
        <p:spPr>
          <a:xfrm>
            <a:off x="2130750" y="2395071"/>
            <a:ext cx="4882500" cy="110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0" lvl="0" indent="0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Optimalizovat a zefektivnit správu dopravních přestupků ve</a:t>
            </a:r>
            <a:r>
              <a:rPr lang="en" sz="1300" dirty="0"/>
              <a:t> </a:t>
            </a: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městě Potěmkin a snížit administrativní zátěž úředníků odboru agendy řidičů a motorových vozidel.</a:t>
            </a:r>
            <a:endParaRPr sz="1200" dirty="0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" name="Skupina 1">
            <a:extLst>
              <a:ext uri="{FF2B5EF4-FFF2-40B4-BE49-F238E27FC236}">
                <a16:creationId xmlns:a16="http://schemas.microsoft.com/office/drawing/2014/main" id="{BBDF74F2-D6A7-D039-F127-2265C2F5C5FB}"/>
              </a:ext>
            </a:extLst>
          </p:cNvPr>
          <p:cNvGrpSpPr/>
          <p:nvPr/>
        </p:nvGrpSpPr>
        <p:grpSpPr>
          <a:xfrm>
            <a:off x="4315350" y="1928225"/>
            <a:ext cx="513300" cy="513300"/>
            <a:chOff x="4488350" y="1891325"/>
            <a:chExt cx="513300" cy="513300"/>
          </a:xfrm>
        </p:grpSpPr>
        <p:sp>
          <p:nvSpPr>
            <p:cNvPr id="176" name="Google Shape;176;p43"/>
            <p:cNvSpPr/>
            <p:nvPr/>
          </p:nvSpPr>
          <p:spPr>
            <a:xfrm>
              <a:off x="4488350" y="1891325"/>
              <a:ext cx="513300" cy="513300"/>
            </a:xfrm>
            <a:prstGeom prst="ellipse">
              <a:avLst/>
            </a:prstGeom>
            <a:solidFill>
              <a:srgbClr val="EA43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43"/>
            <p:cNvSpPr/>
            <p:nvPr/>
          </p:nvSpPr>
          <p:spPr>
            <a:xfrm>
              <a:off x="4631076" y="2034051"/>
              <a:ext cx="227849" cy="227849"/>
            </a:xfrm>
            <a:custGeom>
              <a:avLst/>
              <a:gdLst/>
              <a:ahLst/>
              <a:cxnLst/>
              <a:rect l="l" t="t" r="r" b="b"/>
              <a:pathLst>
                <a:path w="940" h="941" extrusionOk="0">
                  <a:moveTo>
                    <a:pt x="835" y="0"/>
                  </a:moveTo>
                  <a:lnTo>
                    <a:pt x="104" y="0"/>
                  </a:lnTo>
                  <a:cubicBezTo>
                    <a:pt x="47" y="0"/>
                    <a:pt x="0" y="48"/>
                    <a:pt x="0" y="105"/>
                  </a:cubicBezTo>
                  <a:lnTo>
                    <a:pt x="0" y="835"/>
                  </a:lnTo>
                  <a:cubicBezTo>
                    <a:pt x="0" y="892"/>
                    <a:pt x="47" y="940"/>
                    <a:pt x="104" y="940"/>
                  </a:cubicBezTo>
                  <a:lnTo>
                    <a:pt x="835" y="940"/>
                  </a:lnTo>
                  <a:cubicBezTo>
                    <a:pt x="891" y="940"/>
                    <a:pt x="939" y="892"/>
                    <a:pt x="939" y="835"/>
                  </a:cubicBezTo>
                  <a:lnTo>
                    <a:pt x="939" y="105"/>
                  </a:lnTo>
                  <a:cubicBezTo>
                    <a:pt x="939" y="48"/>
                    <a:pt x="891" y="0"/>
                    <a:pt x="835" y="0"/>
                  </a:cubicBezTo>
                  <a:close/>
                  <a:moveTo>
                    <a:pt x="313" y="734"/>
                  </a:moveTo>
                  <a:lnTo>
                    <a:pt x="208" y="734"/>
                  </a:lnTo>
                  <a:lnTo>
                    <a:pt x="208" y="367"/>
                  </a:lnTo>
                  <a:lnTo>
                    <a:pt x="313" y="367"/>
                  </a:lnTo>
                  <a:lnTo>
                    <a:pt x="313" y="734"/>
                  </a:lnTo>
                  <a:close/>
                  <a:moveTo>
                    <a:pt x="522" y="734"/>
                  </a:moveTo>
                  <a:lnTo>
                    <a:pt x="417" y="734"/>
                  </a:lnTo>
                  <a:lnTo>
                    <a:pt x="417" y="212"/>
                  </a:lnTo>
                  <a:lnTo>
                    <a:pt x="522" y="212"/>
                  </a:lnTo>
                  <a:lnTo>
                    <a:pt x="522" y="734"/>
                  </a:lnTo>
                  <a:close/>
                  <a:moveTo>
                    <a:pt x="730" y="734"/>
                  </a:moveTo>
                  <a:lnTo>
                    <a:pt x="626" y="734"/>
                  </a:lnTo>
                  <a:lnTo>
                    <a:pt x="626" y="525"/>
                  </a:lnTo>
                  <a:lnTo>
                    <a:pt x="730" y="525"/>
                  </a:lnTo>
                  <a:lnTo>
                    <a:pt x="730" y="7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8" name="Google Shape;178;p43"/>
          <p:cNvSpPr/>
          <p:nvPr/>
        </p:nvSpPr>
        <p:spPr>
          <a:xfrm>
            <a:off x="8123475" y="4758350"/>
            <a:ext cx="915900" cy="292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43"/>
          <p:cNvSpPr txBox="1"/>
          <p:nvPr/>
        </p:nvSpPr>
        <p:spPr>
          <a:xfrm>
            <a:off x="448450" y="428525"/>
            <a:ext cx="61551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5F6368"/>
                </a:solidFill>
                <a:latin typeface="Open Sans"/>
                <a:ea typeface="Open Sans"/>
                <a:cs typeface="Open Sans"/>
                <a:sym typeface="Open Sans"/>
              </a:rPr>
              <a:t>Cíl projektu</a:t>
            </a:r>
            <a:endParaRPr sz="2400">
              <a:solidFill>
                <a:srgbClr val="5F636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ransition spd="med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4"/>
          <p:cNvSpPr/>
          <p:nvPr/>
        </p:nvSpPr>
        <p:spPr>
          <a:xfrm>
            <a:off x="6891850" y="1163825"/>
            <a:ext cx="1998000" cy="3088800"/>
          </a:xfrm>
          <a:prstGeom prst="rect">
            <a:avLst/>
          </a:prstGeom>
          <a:solidFill>
            <a:srgbClr val="F8F9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44"/>
          <p:cNvSpPr/>
          <p:nvPr/>
        </p:nvSpPr>
        <p:spPr>
          <a:xfrm>
            <a:off x="4650638" y="1163825"/>
            <a:ext cx="2079000" cy="3088800"/>
          </a:xfrm>
          <a:prstGeom prst="rect">
            <a:avLst/>
          </a:prstGeom>
          <a:solidFill>
            <a:srgbClr val="F8F9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44"/>
          <p:cNvSpPr/>
          <p:nvPr/>
        </p:nvSpPr>
        <p:spPr>
          <a:xfrm>
            <a:off x="2547025" y="1163825"/>
            <a:ext cx="1998000" cy="3088800"/>
          </a:xfrm>
          <a:prstGeom prst="rect">
            <a:avLst/>
          </a:prstGeom>
          <a:solidFill>
            <a:srgbClr val="F8F9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44"/>
          <p:cNvSpPr/>
          <p:nvPr/>
        </p:nvSpPr>
        <p:spPr>
          <a:xfrm>
            <a:off x="431425" y="1163825"/>
            <a:ext cx="1929000" cy="3088800"/>
          </a:xfrm>
          <a:prstGeom prst="rect">
            <a:avLst/>
          </a:prstGeom>
          <a:solidFill>
            <a:srgbClr val="F8F9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44"/>
          <p:cNvSpPr txBox="1"/>
          <p:nvPr/>
        </p:nvSpPr>
        <p:spPr>
          <a:xfrm>
            <a:off x="431044" y="2203925"/>
            <a:ext cx="1929000" cy="1034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dirty="0">
                <a:solidFill>
                  <a:srgbClr val="0D0D0D"/>
                </a:solidFill>
                <a:latin typeface="Roboto"/>
                <a:ea typeface="Roboto"/>
                <a:cs typeface="Roboto"/>
                <a:sym typeface="Roboto"/>
              </a:rPr>
              <a:t>Vytvořit nový informační systém, který bude čerpat data ze stávajícího informačního systému.</a:t>
            </a:r>
            <a:endParaRPr sz="1200" dirty="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9" name="Google Shape;189;p44"/>
          <p:cNvSpPr txBox="1"/>
          <p:nvPr/>
        </p:nvSpPr>
        <p:spPr>
          <a:xfrm>
            <a:off x="2546644" y="1493975"/>
            <a:ext cx="19980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EA4335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Automatizace a digitalizace procesu</a:t>
            </a:r>
            <a:endParaRPr dirty="0">
              <a:solidFill>
                <a:srgbClr val="EA4335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190" name="Google Shape;190;p44"/>
          <p:cNvSpPr txBox="1"/>
          <p:nvPr/>
        </p:nvSpPr>
        <p:spPr>
          <a:xfrm>
            <a:off x="2546644" y="2203925"/>
            <a:ext cx="1998000" cy="1246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dirty="0">
                <a:solidFill>
                  <a:srgbClr val="0D0D0D"/>
                </a:solidFill>
                <a:latin typeface="Roboto"/>
                <a:ea typeface="Roboto"/>
                <a:cs typeface="Roboto"/>
                <a:sym typeface="Roboto"/>
              </a:rPr>
              <a:t>Zpracovávat a předávat data do služby Digitálního Dopisu, eliminuje potřebu tisku a ruční manipulace s dopisy.</a:t>
            </a:r>
            <a:endParaRPr sz="1200" dirty="0"/>
          </a:p>
        </p:txBody>
      </p:sp>
      <p:sp>
        <p:nvSpPr>
          <p:cNvPr id="191" name="Google Shape;191;p44"/>
          <p:cNvSpPr txBox="1"/>
          <p:nvPr/>
        </p:nvSpPr>
        <p:spPr>
          <a:xfrm>
            <a:off x="4753838" y="1502909"/>
            <a:ext cx="18726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EA4335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Vizualizace stavu zásilek</a:t>
            </a:r>
            <a:endParaRPr dirty="0">
              <a:solidFill>
                <a:srgbClr val="EA4335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192" name="Google Shape;192;p44"/>
          <p:cNvSpPr txBox="1"/>
          <p:nvPr/>
        </p:nvSpPr>
        <p:spPr>
          <a:xfrm>
            <a:off x="4650637" y="2203925"/>
            <a:ext cx="2079001" cy="1034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0D0D0D"/>
                </a:solidFill>
                <a:latin typeface="Roboto"/>
                <a:ea typeface="Roboto"/>
                <a:cs typeface="Roboto"/>
                <a:sym typeface="Roboto"/>
              </a:rPr>
              <a:t>Navrhnout základní obrazovku se statistikami, umožňující uživatelům sledovat klíčové ukazatele.</a:t>
            </a:r>
            <a:endParaRPr sz="1200" dirty="0">
              <a:solidFill>
                <a:srgbClr val="5F636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4" name="Google Shape;194;p44"/>
          <p:cNvSpPr txBox="1"/>
          <p:nvPr/>
        </p:nvSpPr>
        <p:spPr>
          <a:xfrm>
            <a:off x="6891850" y="2203925"/>
            <a:ext cx="1998000" cy="1246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dirty="0">
                <a:solidFill>
                  <a:srgbClr val="0D0D0D"/>
                </a:solidFill>
                <a:latin typeface="Roboto"/>
                <a:ea typeface="Roboto"/>
                <a:cs typeface="Roboto"/>
                <a:sym typeface="Roboto"/>
              </a:rPr>
              <a:t>Evidovat stav vypravených zásilek, zahrnující informace o doručení, nedoručení a případných chybách.</a:t>
            </a:r>
            <a:endParaRPr sz="1200" dirty="0">
              <a:solidFill>
                <a:srgbClr val="5F636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5" name="Google Shape;195;p44"/>
          <p:cNvSpPr/>
          <p:nvPr/>
        </p:nvSpPr>
        <p:spPr>
          <a:xfrm>
            <a:off x="1139197" y="858196"/>
            <a:ext cx="513300" cy="513300"/>
          </a:xfrm>
          <a:prstGeom prst="ellipse">
            <a:avLst/>
          </a:prstGeom>
          <a:solidFill>
            <a:srgbClr val="EA4335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  <a:latin typeface="Google Sans Medium"/>
                <a:ea typeface="Google Sans Medium"/>
                <a:cs typeface="Google Sans Medium"/>
                <a:sym typeface="Google Sans Medium"/>
              </a:rPr>
              <a:t>1</a:t>
            </a:r>
            <a:endParaRPr sz="2200">
              <a:solidFill>
                <a:srgbClr val="FFFFFF"/>
              </a:solidFill>
              <a:latin typeface="Google Sans Medium"/>
              <a:ea typeface="Google Sans Medium"/>
              <a:cs typeface="Google Sans Medium"/>
              <a:sym typeface="Google Sans Medium"/>
            </a:endParaRPr>
          </a:p>
        </p:txBody>
      </p:sp>
      <p:sp>
        <p:nvSpPr>
          <p:cNvPr id="196" name="Google Shape;196;p44"/>
          <p:cNvSpPr/>
          <p:nvPr/>
        </p:nvSpPr>
        <p:spPr>
          <a:xfrm>
            <a:off x="3288994" y="858196"/>
            <a:ext cx="513300" cy="513300"/>
          </a:xfrm>
          <a:prstGeom prst="ellipse">
            <a:avLst/>
          </a:prstGeom>
          <a:solidFill>
            <a:srgbClr val="EA4335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  <a:latin typeface="Google Sans Medium"/>
                <a:ea typeface="Google Sans Medium"/>
                <a:cs typeface="Google Sans Medium"/>
                <a:sym typeface="Google Sans Medium"/>
              </a:rPr>
              <a:t>2</a:t>
            </a:r>
            <a:endParaRPr sz="2200">
              <a:solidFill>
                <a:srgbClr val="FFFFFF"/>
              </a:solidFill>
              <a:latin typeface="Google Sans Medium"/>
              <a:ea typeface="Google Sans Medium"/>
              <a:cs typeface="Google Sans Medium"/>
              <a:sym typeface="Google Sans Medium"/>
            </a:endParaRPr>
          </a:p>
        </p:txBody>
      </p:sp>
      <p:sp>
        <p:nvSpPr>
          <p:cNvPr id="197" name="Google Shape;197;p44"/>
          <p:cNvSpPr/>
          <p:nvPr/>
        </p:nvSpPr>
        <p:spPr>
          <a:xfrm>
            <a:off x="5438797" y="858196"/>
            <a:ext cx="513300" cy="513300"/>
          </a:xfrm>
          <a:prstGeom prst="ellipse">
            <a:avLst/>
          </a:prstGeom>
          <a:solidFill>
            <a:srgbClr val="EA4335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  <a:latin typeface="Google Sans Medium"/>
                <a:ea typeface="Google Sans Medium"/>
                <a:cs typeface="Google Sans Medium"/>
                <a:sym typeface="Google Sans Medium"/>
              </a:rPr>
              <a:t>3</a:t>
            </a:r>
            <a:endParaRPr sz="2200">
              <a:solidFill>
                <a:srgbClr val="FFFFFF"/>
              </a:solidFill>
              <a:latin typeface="Google Sans Medium"/>
              <a:ea typeface="Google Sans Medium"/>
              <a:cs typeface="Google Sans Medium"/>
              <a:sym typeface="Google Sans Medium"/>
            </a:endParaRPr>
          </a:p>
        </p:txBody>
      </p:sp>
      <p:sp>
        <p:nvSpPr>
          <p:cNvPr id="198" name="Google Shape;198;p44"/>
          <p:cNvSpPr/>
          <p:nvPr/>
        </p:nvSpPr>
        <p:spPr>
          <a:xfrm>
            <a:off x="7571500" y="858196"/>
            <a:ext cx="513300" cy="513300"/>
          </a:xfrm>
          <a:prstGeom prst="ellipse">
            <a:avLst/>
          </a:prstGeom>
          <a:solidFill>
            <a:srgbClr val="EA4335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  <a:latin typeface="Google Sans Medium"/>
                <a:ea typeface="Google Sans Medium"/>
                <a:cs typeface="Google Sans Medium"/>
                <a:sym typeface="Google Sans Medium"/>
              </a:rPr>
              <a:t>4</a:t>
            </a:r>
            <a:endParaRPr sz="2200">
              <a:solidFill>
                <a:srgbClr val="FFFFFF"/>
              </a:solidFill>
              <a:latin typeface="Google Sans Medium"/>
              <a:ea typeface="Google Sans Medium"/>
              <a:cs typeface="Google Sans Medium"/>
              <a:sym typeface="Google Sans Medium"/>
            </a:endParaRPr>
          </a:p>
        </p:txBody>
      </p:sp>
      <p:sp>
        <p:nvSpPr>
          <p:cNvPr id="199" name="Google Shape;199;p44"/>
          <p:cNvSpPr/>
          <p:nvPr/>
        </p:nvSpPr>
        <p:spPr>
          <a:xfrm>
            <a:off x="8123475" y="4726400"/>
            <a:ext cx="915900" cy="292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44"/>
          <p:cNvSpPr/>
          <p:nvPr/>
        </p:nvSpPr>
        <p:spPr>
          <a:xfrm>
            <a:off x="8123475" y="4758350"/>
            <a:ext cx="915900" cy="292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44"/>
          <p:cNvSpPr txBox="1"/>
          <p:nvPr/>
        </p:nvSpPr>
        <p:spPr>
          <a:xfrm>
            <a:off x="567547" y="1493975"/>
            <a:ext cx="16566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EA4335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Informační systém</a:t>
            </a:r>
            <a:endParaRPr dirty="0">
              <a:solidFill>
                <a:srgbClr val="EA4335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47DABDFD-0FA7-82C9-0874-02F461D66C23}"/>
              </a:ext>
            </a:extLst>
          </p:cNvPr>
          <p:cNvSpPr txBox="1"/>
          <p:nvPr/>
        </p:nvSpPr>
        <p:spPr>
          <a:xfrm>
            <a:off x="6891850" y="1642526"/>
            <a:ext cx="1998000" cy="3245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>
                <a:solidFill>
                  <a:srgbClr val="EA4335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Monitorování zásilek</a:t>
            </a:r>
            <a:endParaRPr lang="cs-CZ" dirty="0">
              <a:solidFill>
                <a:srgbClr val="4285F4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</p:spTree>
  </p:cSld>
  <p:clrMapOvr>
    <a:masterClrMapping/>
  </p:clrMapOvr>
  <p:transition spd="med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4A853"/>
        </a:solidFill>
        <a:effectLst/>
      </p:bgPr>
    </p:bg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45"/>
          <p:cNvSpPr txBox="1"/>
          <p:nvPr/>
        </p:nvSpPr>
        <p:spPr>
          <a:xfrm>
            <a:off x="3109625" y="1746450"/>
            <a:ext cx="5738100" cy="16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Char char="●"/>
            </a:pPr>
            <a:r>
              <a:rPr lang="en" sz="13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1. ETAPA: integrace na stávající informační systém</a:t>
            </a:r>
            <a:endParaRPr sz="2800">
              <a:solidFill>
                <a:schemeClr val="lt1"/>
              </a:solidFill>
            </a:endParaRPr>
          </a:p>
          <a:p>
            <a:pPr marL="457200" marR="0" lvl="0" indent="-3175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Char char="●"/>
            </a:pPr>
            <a:r>
              <a:rPr lang="en" sz="13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2. ETAPA: převod vytěžených dat na službu digitálního dopisu</a:t>
            </a:r>
            <a:endParaRPr sz="1300">
              <a:solidFill>
                <a:schemeClr val="lt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457200" marR="0" lvl="0" indent="-3175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Char char="●"/>
            </a:pPr>
            <a:r>
              <a:rPr lang="en" sz="13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3. ETAPA: evidence zásilek</a:t>
            </a:r>
            <a:endParaRPr sz="1300">
              <a:solidFill>
                <a:schemeClr val="lt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457200" lvl="0" indent="-3175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Char char="●"/>
            </a:pPr>
            <a:r>
              <a:rPr lang="en" sz="13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4. ETAPA: uživatelské rozhraní - základní obrazovka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7" name="Google Shape;207;p45"/>
          <p:cNvSpPr txBox="1"/>
          <p:nvPr/>
        </p:nvSpPr>
        <p:spPr>
          <a:xfrm>
            <a:off x="663750" y="2208875"/>
            <a:ext cx="2316300" cy="9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Harmonogram</a:t>
            </a:r>
            <a:endParaRPr sz="24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08" name="Google Shape;208;p45"/>
          <p:cNvCxnSpPr/>
          <p:nvPr/>
        </p:nvCxnSpPr>
        <p:spPr>
          <a:xfrm>
            <a:off x="3033200" y="1009875"/>
            <a:ext cx="5400" cy="31311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9" name="Google Shape;209;p45"/>
          <p:cNvSpPr/>
          <p:nvPr/>
        </p:nvSpPr>
        <p:spPr>
          <a:xfrm>
            <a:off x="8123475" y="4758350"/>
            <a:ext cx="915900" cy="292800"/>
          </a:xfrm>
          <a:prstGeom prst="rect">
            <a:avLst/>
          </a:prstGeom>
          <a:solidFill>
            <a:srgbClr val="34A8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4A853"/>
        </a:solid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46"/>
          <p:cNvSpPr txBox="1"/>
          <p:nvPr/>
        </p:nvSpPr>
        <p:spPr>
          <a:xfrm>
            <a:off x="3109625" y="1746450"/>
            <a:ext cx="5488500" cy="16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34A853"/>
              </a:buClr>
              <a:buSzPts val="1400"/>
              <a:buFont typeface="Open Sans"/>
              <a:buChar char="●"/>
            </a:pPr>
            <a:r>
              <a:rPr lang="en" sz="1300">
                <a:solidFill>
                  <a:srgbClr val="34A853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1. ETAPA (integrace na stávající informační systém)</a:t>
            </a:r>
            <a:endParaRPr sz="2800">
              <a:solidFill>
                <a:srgbClr val="34A853"/>
              </a:solidFill>
            </a:endParaRPr>
          </a:p>
          <a:p>
            <a:pPr marL="457200" marR="0" lvl="0" indent="-3175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34A853"/>
              </a:buClr>
              <a:buSzPts val="1400"/>
              <a:buFont typeface="Open Sans"/>
              <a:buChar char="●"/>
            </a:pPr>
            <a:r>
              <a:rPr lang="en" sz="1300">
                <a:solidFill>
                  <a:srgbClr val="34A853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2. ETAPA (převod získaných dat na službu digitálního dopisu)</a:t>
            </a:r>
            <a:endParaRPr sz="1300">
              <a:solidFill>
                <a:srgbClr val="34A853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457200" marR="0" lvl="0" indent="-3175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34A853"/>
              </a:buClr>
              <a:buSzPts val="1400"/>
              <a:buFont typeface="Open Sans"/>
              <a:buChar char="●"/>
            </a:pPr>
            <a:r>
              <a:rPr lang="en" sz="1300">
                <a:solidFill>
                  <a:srgbClr val="34A853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3. ETAPA (Evidence zásilek)</a:t>
            </a:r>
            <a:endParaRPr sz="1300">
              <a:solidFill>
                <a:srgbClr val="34A853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457200" lvl="0" indent="-3175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34A853"/>
              </a:buClr>
              <a:buSzPts val="1400"/>
              <a:buFont typeface="Open Sans"/>
              <a:buChar char="●"/>
            </a:pPr>
            <a:r>
              <a:rPr lang="en" sz="1300">
                <a:solidFill>
                  <a:srgbClr val="34A853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4. ETAPA (Uživatelské rozhraní - základní obrazovka)</a:t>
            </a:r>
            <a:endParaRPr>
              <a:solidFill>
                <a:srgbClr val="34A85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5" name="Google Shape;215;p46"/>
          <p:cNvSpPr txBox="1"/>
          <p:nvPr/>
        </p:nvSpPr>
        <p:spPr>
          <a:xfrm>
            <a:off x="2420550" y="256225"/>
            <a:ext cx="4302900" cy="9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Ganttův diagram</a:t>
            </a:r>
            <a:endParaRPr sz="24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16" name="Google Shape;216;p46"/>
          <p:cNvCxnSpPr/>
          <p:nvPr/>
        </p:nvCxnSpPr>
        <p:spPr>
          <a:xfrm flipH="1">
            <a:off x="2420550" y="911000"/>
            <a:ext cx="4302900" cy="66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7" name="Google Shape;217;p46"/>
          <p:cNvSpPr/>
          <p:nvPr/>
        </p:nvSpPr>
        <p:spPr>
          <a:xfrm>
            <a:off x="8123475" y="4758350"/>
            <a:ext cx="915900" cy="292800"/>
          </a:xfrm>
          <a:prstGeom prst="rect">
            <a:avLst/>
          </a:prstGeom>
          <a:solidFill>
            <a:srgbClr val="34A8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18" name="Google Shape;218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4750" y="1181275"/>
            <a:ext cx="8714501" cy="355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7"/>
          <p:cNvSpPr txBox="1"/>
          <p:nvPr/>
        </p:nvSpPr>
        <p:spPr>
          <a:xfrm>
            <a:off x="517675" y="524350"/>
            <a:ext cx="70008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5F6368"/>
                </a:solidFill>
                <a:latin typeface="Open Sans"/>
                <a:ea typeface="Open Sans"/>
                <a:cs typeface="Open Sans"/>
                <a:sym typeface="Open Sans"/>
              </a:rPr>
              <a:t>Harmonogram</a:t>
            </a:r>
            <a:endParaRPr sz="2400">
              <a:solidFill>
                <a:srgbClr val="5F636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4" name="Google Shape;224;p47"/>
          <p:cNvSpPr txBox="1"/>
          <p:nvPr/>
        </p:nvSpPr>
        <p:spPr>
          <a:xfrm>
            <a:off x="309384" y="1206775"/>
            <a:ext cx="8834616" cy="3493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34A853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1. ETAPA: integrace na stávající informační systém</a:t>
            </a:r>
            <a:endParaRPr dirty="0">
              <a:solidFill>
                <a:srgbClr val="34A853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	1. Část - Analýza stávajícího informačního systémů, potřeb služeb Digitálního Dopisu + shromažďování podkladů</a:t>
            </a:r>
            <a:endParaRPr sz="12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	2. Část - Řešení návrhu integrace (návrh + prostor pro připomínky, programování, předběžné testy)</a:t>
            </a:r>
            <a:endParaRPr sz="12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34A853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2. ETAPA: převod získaných dat na službu digitálního dopisu</a:t>
            </a:r>
            <a:endParaRPr sz="1200" dirty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2"/>
                </a:solidFill>
              </a:rPr>
              <a:t>	</a:t>
            </a:r>
            <a:r>
              <a:rPr lang="en" sz="12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1. Část - Řešení propojení (návrh přenosu dat, zpracování a převedení dat do formátu Digitálního Dopisu)</a:t>
            </a:r>
            <a:endParaRPr sz="12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	2. Část - Realizace propojení + demonstrace funkčnosti</a:t>
            </a:r>
            <a:endParaRPr sz="12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34A853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3. ETAPA: evidence zásilek</a:t>
            </a:r>
            <a:endParaRPr sz="1200" dirty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2"/>
                </a:solidFill>
              </a:rPr>
              <a:t>	</a:t>
            </a:r>
            <a:r>
              <a:rPr lang="en" sz="12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1. Část - Návrh řešení, konzultace s uživateli, sjednocení formátu evidence</a:t>
            </a:r>
            <a:endParaRPr sz="12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	2. Část - Naprogramování řešení + napojení na rozhraní stávajícího systému</a:t>
            </a:r>
            <a:endParaRPr sz="12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	3. Část - Testy + demonstrace funkčnosti</a:t>
            </a:r>
            <a:endParaRPr sz="12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34A853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4. ETAPA: uživatelské rozhraní - základní obrazovka</a:t>
            </a:r>
            <a:endParaRPr sz="1200" dirty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	1. Část - konzultace s uživateli, návrh řešení, sjednocení formátu</a:t>
            </a:r>
            <a:endParaRPr sz="12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	2. Část - Naprogramování řešení + předběžné testy</a:t>
            </a:r>
            <a:endParaRPr sz="12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	3. Část - Doladění detailů, finalizace vzhledu, dokončení celkového propojení všech částí systému</a:t>
            </a:r>
            <a:endParaRPr sz="12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	4. Část - Finální testování (průběžně)</a:t>
            </a:r>
            <a:endParaRPr sz="12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	5. Část - Spuštění systému + demonstrace funkčnosti, dodání dokumentace</a:t>
            </a:r>
            <a:endParaRPr sz="12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5" name="Google Shape;225;p47"/>
          <p:cNvSpPr/>
          <p:nvPr/>
        </p:nvSpPr>
        <p:spPr>
          <a:xfrm>
            <a:off x="8123475" y="4726400"/>
            <a:ext cx="915900" cy="292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med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9900"/>
        </a:solidFill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8"/>
          <p:cNvSpPr txBox="1"/>
          <p:nvPr/>
        </p:nvSpPr>
        <p:spPr>
          <a:xfrm>
            <a:off x="3662700" y="2018400"/>
            <a:ext cx="6302100" cy="164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Char char="●"/>
            </a:pPr>
            <a:r>
              <a:rPr lang="en" sz="13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Projektový výbor</a:t>
            </a:r>
            <a:endParaRPr sz="1300">
              <a:solidFill>
                <a:schemeClr val="lt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457200" lvl="0" indent="-3111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Open Sans SemiBold"/>
              <a:buChar char="●"/>
            </a:pPr>
            <a:r>
              <a:rPr lang="en" sz="13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Projektový manažer</a:t>
            </a:r>
            <a:endParaRPr sz="1300">
              <a:solidFill>
                <a:schemeClr val="lt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457200" lvl="0" indent="-3111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Open Sans SemiBold"/>
              <a:buChar char="●"/>
            </a:pPr>
            <a:r>
              <a:rPr lang="en" sz="13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Projektový tým</a:t>
            </a: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1" name="Google Shape;231;p48"/>
          <p:cNvSpPr txBox="1"/>
          <p:nvPr/>
        </p:nvSpPr>
        <p:spPr>
          <a:xfrm>
            <a:off x="-410300" y="2018400"/>
            <a:ext cx="3704400" cy="9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Struktura </a:t>
            </a:r>
            <a:endParaRPr sz="24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a organizace </a:t>
            </a:r>
            <a:endParaRPr sz="24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32" name="Google Shape;232;p48"/>
          <p:cNvCxnSpPr/>
          <p:nvPr/>
        </p:nvCxnSpPr>
        <p:spPr>
          <a:xfrm>
            <a:off x="3460100" y="1032150"/>
            <a:ext cx="36600" cy="30792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3" name="Google Shape;233;p48"/>
          <p:cNvSpPr/>
          <p:nvPr/>
        </p:nvSpPr>
        <p:spPr>
          <a:xfrm>
            <a:off x="8123475" y="4758350"/>
            <a:ext cx="915900" cy="292800"/>
          </a:xfrm>
          <a:prstGeom prst="rect">
            <a:avLst/>
          </a:prstGeom>
          <a:solidFill>
            <a:srgbClr val="F2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49"/>
          <p:cNvSpPr txBox="1"/>
          <p:nvPr/>
        </p:nvSpPr>
        <p:spPr>
          <a:xfrm>
            <a:off x="517675" y="524350"/>
            <a:ext cx="70008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5F6368"/>
                </a:solidFill>
                <a:latin typeface="Open Sans"/>
                <a:ea typeface="Open Sans"/>
                <a:cs typeface="Open Sans"/>
                <a:sym typeface="Open Sans"/>
              </a:rPr>
              <a:t>Organizace</a:t>
            </a:r>
            <a:endParaRPr sz="2400">
              <a:solidFill>
                <a:srgbClr val="5F636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9" name="Google Shape;239;p49"/>
          <p:cNvSpPr/>
          <p:nvPr/>
        </p:nvSpPr>
        <p:spPr>
          <a:xfrm>
            <a:off x="8155425" y="4766050"/>
            <a:ext cx="915900" cy="292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49"/>
          <p:cNvSpPr txBox="1"/>
          <p:nvPr/>
        </p:nvSpPr>
        <p:spPr>
          <a:xfrm>
            <a:off x="283400" y="1306275"/>
            <a:ext cx="4141500" cy="111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434343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Projektový manažer </a:t>
            </a:r>
            <a:endParaRPr dirty="0">
              <a:solidFill>
                <a:srgbClr val="434343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●"/>
            </a:pPr>
            <a:r>
              <a:rPr lang="en" sz="1200" b="1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Lukáš Snaživý</a:t>
            </a: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, zodpovídá za projekt </a:t>
            </a:r>
            <a:b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(vedoucí na druhé straně, zodpovídá se tajemníkovi)</a:t>
            </a:r>
            <a:endParaRPr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1" name="Google Shape;241;p49"/>
          <p:cNvSpPr txBox="1"/>
          <p:nvPr/>
        </p:nvSpPr>
        <p:spPr>
          <a:xfrm>
            <a:off x="4690100" y="2329725"/>
            <a:ext cx="4168200" cy="10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Projektový tým</a:t>
            </a:r>
            <a:endParaRPr>
              <a:solidFill>
                <a:srgbClr val="434343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Roboto"/>
              <a:buChar char="●"/>
            </a:pPr>
            <a:endParaRPr sz="1100" i="1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4" name="Google Shape;244;p49"/>
          <p:cNvSpPr txBox="1"/>
          <p:nvPr/>
        </p:nvSpPr>
        <p:spPr>
          <a:xfrm>
            <a:off x="304700" y="2329725"/>
            <a:ext cx="4168200" cy="10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434343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Projektový výbor</a:t>
            </a:r>
            <a:endParaRPr dirty="0">
              <a:solidFill>
                <a:srgbClr val="434343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i="1" dirty="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3" name="Tabulka 2">
            <a:extLst>
              <a:ext uri="{FF2B5EF4-FFF2-40B4-BE49-F238E27FC236}">
                <a16:creationId xmlns:a16="http://schemas.microsoft.com/office/drawing/2014/main" id="{9F2282BA-C6D9-A255-8C1E-86D9C91422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551408"/>
              </p:ext>
            </p:extLst>
          </p:nvPr>
        </p:nvGraphicFramePr>
        <p:xfrm>
          <a:off x="283400" y="2822001"/>
          <a:ext cx="3875414" cy="1615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03474">
                  <a:extLst>
                    <a:ext uri="{9D8B030D-6E8A-4147-A177-3AD203B41FA5}">
                      <a16:colId xmlns:a16="http://schemas.microsoft.com/office/drawing/2014/main" val="719711212"/>
                    </a:ext>
                  </a:extLst>
                </a:gridCol>
                <a:gridCol w="944069">
                  <a:extLst>
                    <a:ext uri="{9D8B030D-6E8A-4147-A177-3AD203B41FA5}">
                      <a16:colId xmlns:a16="http://schemas.microsoft.com/office/drawing/2014/main" val="2839084641"/>
                    </a:ext>
                  </a:extLst>
                </a:gridCol>
                <a:gridCol w="1427871">
                  <a:extLst>
                    <a:ext uri="{9D8B030D-6E8A-4147-A177-3AD203B41FA5}">
                      <a16:colId xmlns:a16="http://schemas.microsoft.com/office/drawing/2014/main" val="21078461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s-CZ" sz="9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Sponzor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9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Vilém Vostrý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9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Tajemník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3825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cs-CZ" sz="9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Hlavní dodavatel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9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Pavel Vomáčka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9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Vedoucí 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0520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s-CZ" sz="9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Hlavní uživatel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9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Patrik Štempl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9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Hlavní slovo za uživatele, dlouholetý úředník, dobře obeznámen se systémem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7993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s-CZ" sz="9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Hlavní uživatel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9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Jana </a:t>
                      </a:r>
                      <a:r>
                        <a:rPr lang="cs-CZ" sz="9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Štemplová</a:t>
                      </a:r>
                      <a:endParaRPr lang="cs-CZ" sz="9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9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7979527"/>
                  </a:ext>
                </a:extLst>
              </a:tr>
            </a:tbl>
          </a:graphicData>
        </a:graphic>
      </p:graphicFrame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D6E1B9DF-28AF-D584-BAB7-4AF894E2CA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501668"/>
              </p:ext>
            </p:extLst>
          </p:nvPr>
        </p:nvGraphicFramePr>
        <p:xfrm>
          <a:off x="4671102" y="2821148"/>
          <a:ext cx="3875414" cy="159230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03474">
                  <a:extLst>
                    <a:ext uri="{9D8B030D-6E8A-4147-A177-3AD203B41FA5}">
                      <a16:colId xmlns:a16="http://schemas.microsoft.com/office/drawing/2014/main" val="719711212"/>
                    </a:ext>
                  </a:extLst>
                </a:gridCol>
                <a:gridCol w="1017528">
                  <a:extLst>
                    <a:ext uri="{9D8B030D-6E8A-4147-A177-3AD203B41FA5}">
                      <a16:colId xmlns:a16="http://schemas.microsoft.com/office/drawing/2014/main" val="2839084641"/>
                    </a:ext>
                  </a:extLst>
                </a:gridCol>
                <a:gridCol w="1354412">
                  <a:extLst>
                    <a:ext uri="{9D8B030D-6E8A-4147-A177-3AD203B41FA5}">
                      <a16:colId xmlns:a16="http://schemas.microsoft.com/office/drawing/2014/main" val="21078461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s-CZ" sz="9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Back</a:t>
                      </a:r>
                      <a:r>
                        <a:rPr lang="cs-CZ" sz="9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-end programátor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9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Petr Novák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9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3825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cs-CZ" sz="9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Front-end programátor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9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Jan </a:t>
                      </a:r>
                      <a:r>
                        <a:rPr lang="cs-CZ" sz="9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Stylař</a:t>
                      </a:r>
                      <a:endParaRPr lang="cs-CZ" sz="9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9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0520067"/>
                  </a:ext>
                </a:extLst>
              </a:tr>
              <a:tr h="479783">
                <a:tc>
                  <a:txBody>
                    <a:bodyPr/>
                    <a:lstStyle/>
                    <a:p>
                      <a:pPr algn="l"/>
                      <a:r>
                        <a:rPr lang="cs-CZ" sz="9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Tester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9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František Klikař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9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(bude dostupný od 4. etapy)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7993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s-CZ" sz="9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Týmový manažer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9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Karel Janáček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9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(my)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797952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push/>
  </p:transition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1006</Words>
  <Application>Microsoft Office PowerPoint</Application>
  <PresentationFormat>Předvádění na obrazovce (16:9)</PresentationFormat>
  <Paragraphs>157</Paragraphs>
  <Slides>18</Slides>
  <Notes>18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18</vt:i4>
      </vt:variant>
    </vt:vector>
  </HeadingPairs>
  <TitlesOfParts>
    <vt:vector size="26" baseType="lpstr">
      <vt:lpstr>Calibri</vt:lpstr>
      <vt:lpstr>Arial</vt:lpstr>
      <vt:lpstr>Open Sans</vt:lpstr>
      <vt:lpstr>Google Sans Medium</vt:lpstr>
      <vt:lpstr>Roboto</vt:lpstr>
      <vt:lpstr>Open Sans SemiBold</vt:lpstr>
      <vt:lpstr>Simple Light</vt:lpstr>
      <vt:lpstr>Simple Light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cp:lastModifiedBy>kojsiwork@seznam.cz</cp:lastModifiedBy>
  <cp:revision>4</cp:revision>
  <dcterms:modified xsi:type="dcterms:W3CDTF">2024-03-03T20:59:49Z</dcterms:modified>
</cp:coreProperties>
</file>