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  <p:embeddedFont>
      <p:font typeface="Nunito"/>
      <p:regular r:id="rId20"/>
      <p:bold r:id="rId21"/>
      <p:italic r:id="rId22"/>
      <p:boldItalic r:id="rId23"/>
    </p:embeddedFont>
    <p:embeddedFont>
      <p:font typeface="Maven Pro SemiBold"/>
      <p:regular r:id="rId24"/>
      <p:bold r:id="rId25"/>
    </p:embeddedFont>
    <p:embeddedFont>
      <p:font typeface="Maven Pro"/>
      <p:regular r:id="rId26"/>
      <p:bold r:id="rId27"/>
    </p:embeddedFont>
    <p:embeddedFont>
      <p:font typeface="Nunito Medium"/>
      <p:regular r:id="rId28"/>
      <p:bold r:id="rId29"/>
      <p:italic r:id="rId30"/>
      <p:boldItalic r:id="rId31"/>
    </p:embeddedFont>
    <p:embeddedFont>
      <p:font typeface="Nunito ExtraBold"/>
      <p:bold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22" Type="http://schemas.openxmlformats.org/officeDocument/2006/relationships/font" Target="fonts/Nunito-italic.fntdata"/><Relationship Id="rId21" Type="http://schemas.openxmlformats.org/officeDocument/2006/relationships/font" Target="fonts/Nunito-bold.fntdata"/><Relationship Id="rId24" Type="http://schemas.openxmlformats.org/officeDocument/2006/relationships/font" Target="fonts/MavenProSemiBold-regular.fntdata"/><Relationship Id="rId23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avenPro-regular.fntdata"/><Relationship Id="rId25" Type="http://schemas.openxmlformats.org/officeDocument/2006/relationships/font" Target="fonts/MavenProSemiBold-bold.fntdata"/><Relationship Id="rId28" Type="http://schemas.openxmlformats.org/officeDocument/2006/relationships/font" Target="fonts/NunitoMedium-regular.fntdata"/><Relationship Id="rId27" Type="http://schemas.openxmlformats.org/officeDocument/2006/relationships/font" Target="fonts/Maven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unitoMedium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unitoMedium-boldItalic.fntdata"/><Relationship Id="rId30" Type="http://schemas.openxmlformats.org/officeDocument/2006/relationships/font" Target="fonts/NunitoMedium-italic.fntdata"/><Relationship Id="rId11" Type="http://schemas.openxmlformats.org/officeDocument/2006/relationships/slide" Target="slides/slide6.xml"/><Relationship Id="rId33" Type="http://schemas.openxmlformats.org/officeDocument/2006/relationships/font" Target="fonts/NunitoExtraBold-boldItalic.fntdata"/><Relationship Id="rId10" Type="http://schemas.openxmlformats.org/officeDocument/2006/relationships/slide" Target="slides/slide5.xml"/><Relationship Id="rId32" Type="http://schemas.openxmlformats.org/officeDocument/2006/relationships/font" Target="fonts/NunitoExtraBold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19" Type="http://schemas.openxmlformats.org/officeDocument/2006/relationships/font" Target="fonts/Roboto-boldItalic.fntdata"/><Relationship Id="rId18" Type="http://schemas.openxmlformats.org/officeDocument/2006/relationships/font" Target="fonts/Robo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be2e947c13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be2e947c13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be2e947c13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be2e947c13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be2e947c13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be2e947c13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bef0bdfc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bef0bdfc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be2e947c13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be2e947c13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be2e947c13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2be2e947c13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be2e947c13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be2e947c13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be2e947c4a_14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2be2e947c4a_1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be3f4cc89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2be3f4cc89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6500" y="152400"/>
            <a:ext cx="49929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cs" sz="4300">
                <a:solidFill>
                  <a:srgbClr val="0D0D0D"/>
                </a:solidFill>
                <a:latin typeface="Maven Pro SemiBold"/>
                <a:ea typeface="Maven Pro SemiBold"/>
                <a:cs typeface="Maven Pro SemiBold"/>
                <a:sym typeface="Maven Pro SemiBold"/>
              </a:rPr>
              <a:t>Integrace digitálního dopisu</a:t>
            </a:r>
            <a:endParaRPr b="0" sz="3500">
              <a:solidFill>
                <a:srgbClr val="0D0D0D"/>
              </a:solidFill>
              <a:latin typeface="Maven Pro SemiBold"/>
              <a:ea typeface="Maven Pro SemiBold"/>
              <a:cs typeface="Maven Pro SemiBold"/>
              <a:sym typeface="Maven Pro SemiBold"/>
            </a:endParaRPr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6500" y="187635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" sz="18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Do, Panovský, Herák, Ryška, Kočnarová</a:t>
            </a:r>
            <a:endParaRPr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79" name="Google Shape;27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1900" y="152400"/>
            <a:ext cx="3759700" cy="375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13"/>
          <p:cNvSpPr txBox="1"/>
          <p:nvPr/>
        </p:nvSpPr>
        <p:spPr>
          <a:xfrm>
            <a:off x="5413000" y="3303200"/>
            <a:ext cx="3397500" cy="4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“Společně to zvládneme Levou Zadní!”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administrativa</a:t>
            </a:r>
            <a:endParaRPr>
              <a:solidFill>
                <a:srgbClr val="0D0D0D"/>
              </a:solidFill>
            </a:endParaRPr>
          </a:p>
        </p:txBody>
      </p:sp>
      <p:sp>
        <p:nvSpPr>
          <p:cNvPr id="349" name="Google Shape;349;p2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Char char="➔"/>
            </a:pPr>
            <a:r>
              <a:rPr lang="cs">
                <a:solidFill>
                  <a:srgbClr val="0D0D0D"/>
                </a:solidFill>
              </a:rPr>
              <a:t>zápisy ze schůze - vedoucí dodavatelského týmu</a:t>
            </a:r>
            <a:endParaRPr>
              <a:solidFill>
                <a:srgbClr val="0D0D0D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100"/>
              <a:buChar char="◆"/>
            </a:pPr>
            <a:r>
              <a:rPr lang="cs">
                <a:solidFill>
                  <a:srgbClr val="0D0D0D"/>
                </a:solidFill>
              </a:rPr>
              <a:t>zasílají se ke schválení emailem</a:t>
            </a:r>
            <a:endParaRPr>
              <a:solidFill>
                <a:srgbClr val="0D0D0D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100"/>
              <a:buChar char="◆"/>
            </a:pPr>
            <a:r>
              <a:rPr lang="cs">
                <a:solidFill>
                  <a:srgbClr val="0D0D0D"/>
                </a:solidFill>
              </a:rPr>
              <a:t>po odsouhlasení objednatelem uložení do projektové knihovny</a:t>
            </a:r>
            <a:endParaRPr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shrnutí cílů a rozsah projektu</a:t>
            </a:r>
            <a:endParaRPr>
              <a:solidFill>
                <a:srgbClr val="0D0D0D"/>
              </a:solidFill>
            </a:endParaRPr>
          </a:p>
        </p:txBody>
      </p:sp>
      <p:sp>
        <p:nvSpPr>
          <p:cNvPr id="286" name="Google Shape;286;p14"/>
          <p:cNvSpPr txBox="1"/>
          <p:nvPr>
            <p:ph idx="1" type="body"/>
          </p:nvPr>
        </p:nvSpPr>
        <p:spPr>
          <a:xfrm>
            <a:off x="742650" y="1597875"/>
            <a:ext cx="7658700" cy="30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Cíle:</a:t>
            </a:r>
            <a:b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</a:b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vytvoření nového informačního systému, který bude vycházet z dat stávajícího informačního systému a </a:t>
            </a: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zefektivnit</a:t>
            </a: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 tím práci úředníků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odesílání dopisů ve formátu PDF ve formě Digitálního Dopisu místo papírové a o zbytek se </a:t>
            </a: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už</a:t>
            </a: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 postará poštovní úřad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Rozsah projektu: dle smlouvy rozdělen do 4 etap 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298767" lvl="0" marL="457200" rtl="0" algn="l">
              <a:spcBef>
                <a:spcPts val="1200"/>
              </a:spcBef>
              <a:spcAft>
                <a:spcPts val="0"/>
              </a:spcAft>
              <a:buClr>
                <a:srgbClr val="0D0D0D"/>
              </a:buClr>
              <a:buSzPct val="100000"/>
              <a:buFont typeface="Nunito Medium"/>
              <a:buAutoNum type="arabicPeriod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Integrovat se na rozhraní stávajícího informačního systému, které předává metadata k tisku do tiskárny.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298767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ct val="100000"/>
              <a:buFont typeface="Nunito Medium"/>
              <a:buAutoNum type="arabicPeriod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Data vytěžená z rozhraní zpracovat a předávat na službu Digitálního Dopisu.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298767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ct val="100000"/>
              <a:buFont typeface="Nunito Medium"/>
              <a:buAutoNum type="arabicPeriod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Evidovat stav vypravených zásilek (vypraveno, doručeno adresátovi, nepodařilo se doručit, chyba). Tyto stavy o vypravení následně vracet přes nikdy nevyužívané rozhraní stávajícího informačního systému a online uživatelům prezentovat stavy o doručení jednotlivých dopisů.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298767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ct val="100000"/>
              <a:buFont typeface="Nunito Medium"/>
              <a:buAutoNum type="arabicPeriod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Navrhnout základní obrazovku se statistikami a možností vytvoření dopisu přímo v novém systému. 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5"/>
          <p:cNvSpPr txBox="1"/>
          <p:nvPr>
            <p:ph type="title"/>
          </p:nvPr>
        </p:nvSpPr>
        <p:spPr>
          <a:xfrm>
            <a:off x="1056750" y="207210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Harmonogram</a:t>
            </a:r>
            <a:endParaRPr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88" y="0"/>
            <a:ext cx="8916226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1303800" y="598575"/>
            <a:ext cx="21348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Role členů</a:t>
            </a:r>
            <a:endParaRPr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02" name="Google Shape;302;p17"/>
          <p:cNvSpPr txBox="1"/>
          <p:nvPr/>
        </p:nvSpPr>
        <p:spPr>
          <a:xfrm>
            <a:off x="5687650" y="2624861"/>
            <a:ext cx="14547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Projektový </a:t>
            </a: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manažer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Lukáš Snaživý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3" name="Google Shape;303;p17"/>
          <p:cNvSpPr txBox="1"/>
          <p:nvPr/>
        </p:nvSpPr>
        <p:spPr>
          <a:xfrm>
            <a:off x="5623450" y="3857575"/>
            <a:ext cx="15831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Grafický designér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Honza Stylař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4" name="Google Shape;304;p17"/>
          <p:cNvSpPr txBox="1"/>
          <p:nvPr/>
        </p:nvSpPr>
        <p:spPr>
          <a:xfrm>
            <a:off x="7425575" y="3831625"/>
            <a:ext cx="1454700" cy="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Tester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František Klikař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5" name="Google Shape;305;p17"/>
          <p:cNvSpPr txBox="1"/>
          <p:nvPr/>
        </p:nvSpPr>
        <p:spPr>
          <a:xfrm>
            <a:off x="4172800" y="3802675"/>
            <a:ext cx="13203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Backend</a:t>
            </a: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programátor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Petr Novák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6" name="Google Shape;306;p17"/>
          <p:cNvSpPr txBox="1"/>
          <p:nvPr/>
        </p:nvSpPr>
        <p:spPr>
          <a:xfrm>
            <a:off x="4023550" y="1839288"/>
            <a:ext cx="16188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Hlavní uživatel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Patrik Štempl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7" name="Google Shape;307;p17"/>
          <p:cNvSpPr txBox="1"/>
          <p:nvPr/>
        </p:nvSpPr>
        <p:spPr>
          <a:xfrm>
            <a:off x="2414050" y="1839300"/>
            <a:ext cx="14547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Uživatel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Jana Štemplová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8" name="Google Shape;308;p17"/>
          <p:cNvSpPr txBox="1"/>
          <p:nvPr/>
        </p:nvSpPr>
        <p:spPr>
          <a:xfrm>
            <a:off x="5754850" y="1839288"/>
            <a:ext cx="13203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Vedení IT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Pavel Vomáčka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9" name="Google Shape;309;p17"/>
          <p:cNvSpPr txBox="1"/>
          <p:nvPr/>
        </p:nvSpPr>
        <p:spPr>
          <a:xfrm>
            <a:off x="5642350" y="923175"/>
            <a:ext cx="1545300" cy="6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Vedení organizace</a:t>
            </a:r>
            <a:endParaRPr b="1"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>
                <a:solidFill>
                  <a:srgbClr val="0D0D0D"/>
                </a:solidFill>
                <a:latin typeface="Nunito"/>
                <a:ea typeface="Nunito"/>
                <a:cs typeface="Nunito"/>
                <a:sym typeface="Nunito"/>
              </a:rPr>
              <a:t>Vilém Vostrý</a:t>
            </a:r>
            <a:endParaRPr sz="1300">
              <a:solidFill>
                <a:srgbClr val="0D0D0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10" name="Google Shape;310;p17"/>
          <p:cNvCxnSpPr>
            <a:stCxn id="307" idx="3"/>
            <a:endCxn id="307" idx="3"/>
          </p:cNvCxnSpPr>
          <p:nvPr/>
        </p:nvCxnSpPr>
        <p:spPr>
          <a:xfrm>
            <a:off x="3868750" y="215070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1" name="Google Shape;311;p17"/>
          <p:cNvCxnSpPr>
            <a:stCxn id="307" idx="3"/>
            <a:endCxn id="306" idx="1"/>
          </p:cNvCxnSpPr>
          <p:nvPr/>
        </p:nvCxnSpPr>
        <p:spPr>
          <a:xfrm>
            <a:off x="3868750" y="2150700"/>
            <a:ext cx="154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2" name="Google Shape;312;p17"/>
          <p:cNvCxnSpPr>
            <a:stCxn id="308" idx="1"/>
            <a:endCxn id="306" idx="3"/>
          </p:cNvCxnSpPr>
          <p:nvPr/>
        </p:nvCxnSpPr>
        <p:spPr>
          <a:xfrm rot="10800000">
            <a:off x="5642350" y="2150688"/>
            <a:ext cx="112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3" name="Google Shape;313;p17"/>
          <p:cNvCxnSpPr>
            <a:stCxn id="309" idx="2"/>
            <a:endCxn id="308" idx="0"/>
          </p:cNvCxnSpPr>
          <p:nvPr/>
        </p:nvCxnSpPr>
        <p:spPr>
          <a:xfrm>
            <a:off x="6415000" y="1597875"/>
            <a:ext cx="0" cy="24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4" name="Google Shape;314;p17"/>
          <p:cNvCxnSpPr>
            <a:stCxn id="308" idx="2"/>
            <a:endCxn id="302" idx="0"/>
          </p:cNvCxnSpPr>
          <p:nvPr/>
        </p:nvCxnSpPr>
        <p:spPr>
          <a:xfrm>
            <a:off x="6415000" y="2462088"/>
            <a:ext cx="0" cy="16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5" name="Google Shape;315;p17"/>
          <p:cNvCxnSpPr>
            <a:stCxn id="305" idx="3"/>
            <a:endCxn id="303" idx="1"/>
          </p:cNvCxnSpPr>
          <p:nvPr/>
        </p:nvCxnSpPr>
        <p:spPr>
          <a:xfrm>
            <a:off x="5493100" y="4168975"/>
            <a:ext cx="130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6" name="Google Shape;316;p17"/>
          <p:cNvCxnSpPr>
            <a:stCxn id="304" idx="1"/>
            <a:endCxn id="303" idx="3"/>
          </p:cNvCxnSpPr>
          <p:nvPr/>
        </p:nvCxnSpPr>
        <p:spPr>
          <a:xfrm rot="10800000">
            <a:off x="7206575" y="4168975"/>
            <a:ext cx="219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7" name="Google Shape;317;p17"/>
          <p:cNvCxnSpPr>
            <a:stCxn id="302" idx="2"/>
            <a:endCxn id="303" idx="0"/>
          </p:cNvCxnSpPr>
          <p:nvPr/>
        </p:nvCxnSpPr>
        <p:spPr>
          <a:xfrm>
            <a:off x="6415000" y="3357461"/>
            <a:ext cx="0" cy="50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8" name="Google Shape;318;p17"/>
          <p:cNvCxnSpPr>
            <a:stCxn id="302" idx="1"/>
            <a:endCxn id="305" idx="0"/>
          </p:cNvCxnSpPr>
          <p:nvPr/>
        </p:nvCxnSpPr>
        <p:spPr>
          <a:xfrm flipH="1">
            <a:off x="4832950" y="2991161"/>
            <a:ext cx="854700" cy="8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9" name="Google Shape;319;p17"/>
          <p:cNvCxnSpPr>
            <a:stCxn id="302" idx="3"/>
            <a:endCxn id="304" idx="0"/>
          </p:cNvCxnSpPr>
          <p:nvPr/>
        </p:nvCxnSpPr>
        <p:spPr>
          <a:xfrm>
            <a:off x="7142350" y="2991161"/>
            <a:ext cx="1010700" cy="84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projektová knihovna</a:t>
            </a:r>
            <a:endParaRPr>
              <a:solidFill>
                <a:srgbClr val="0D0D0D"/>
              </a:solidFill>
            </a:endParaRPr>
          </a:p>
        </p:txBody>
      </p:sp>
      <p:sp>
        <p:nvSpPr>
          <p:cNvPr id="325" name="Google Shape;325;p18"/>
          <p:cNvSpPr txBox="1"/>
          <p:nvPr>
            <p:ph idx="1" type="body"/>
          </p:nvPr>
        </p:nvSpPr>
        <p:spPr>
          <a:xfrm>
            <a:off x="1056750" y="15978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➔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sdílená knihovna ve službě Google drive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◆"/>
            </a:pPr>
            <a:r>
              <a:rPr lang="cs" sz="1300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každých 24 hodin záloha na server dodavatele</a:t>
            </a:r>
            <a:endParaRPr sz="1300"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➔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obsah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◆"/>
            </a:pPr>
            <a:r>
              <a:rPr lang="cs" sz="1300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smlouvy, zápisy ze schůzí, dokumentace průběhu projektu</a:t>
            </a:r>
            <a:endParaRPr sz="1300"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➔"/>
            </a:pPr>
            <a:r>
              <a:rPr lang="cs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správa a přístup</a:t>
            </a:r>
            <a:endParaRPr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◆"/>
            </a:pPr>
            <a:r>
              <a:rPr lang="cs" sz="1300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hlavní správa - projektový manažer objednatele</a:t>
            </a:r>
            <a:endParaRPr sz="1300"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◆"/>
            </a:pPr>
            <a:r>
              <a:rPr lang="cs" sz="1300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práva na úpravy - vedoucí dodavatelského týmu</a:t>
            </a:r>
            <a:endParaRPr sz="1300"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300"/>
              <a:buFont typeface="Nunito Medium"/>
              <a:buChar char="◆"/>
            </a:pPr>
            <a:r>
              <a:rPr lang="cs" sz="1300">
                <a:solidFill>
                  <a:srgbClr val="0D0D0D"/>
                </a:solidFill>
                <a:latin typeface="Nunito Medium"/>
                <a:ea typeface="Nunito Medium"/>
                <a:cs typeface="Nunito Medium"/>
                <a:sym typeface="Nunito Medium"/>
              </a:rPr>
              <a:t>vývojářský tým - přístup pouze k přehledům, zbytek se jich netýká</a:t>
            </a:r>
            <a:endParaRPr sz="1300">
              <a:solidFill>
                <a:srgbClr val="0D0D0D"/>
              </a:solidFill>
              <a:latin typeface="Nunito Medium"/>
              <a:ea typeface="Nunito Medium"/>
              <a:cs typeface="Nunito Medium"/>
              <a:sym typeface="Nunito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rizika projektu</a:t>
            </a:r>
            <a:endParaRPr>
              <a:solidFill>
                <a:srgbClr val="0D0D0D"/>
              </a:solidFill>
            </a:endParaRPr>
          </a:p>
        </p:txBody>
      </p:sp>
      <p:sp>
        <p:nvSpPr>
          <p:cNvPr id="331" name="Google Shape;331;p19"/>
          <p:cNvSpPr txBox="1"/>
          <p:nvPr>
            <p:ph idx="1" type="body"/>
          </p:nvPr>
        </p:nvSpPr>
        <p:spPr>
          <a:xfrm>
            <a:off x="1074600" y="1447325"/>
            <a:ext cx="6994800" cy="328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6000">
                <a:solidFill>
                  <a:srgbClr val="000000"/>
                </a:solidFill>
              </a:rPr>
              <a:t>Interní:</a:t>
            </a:r>
            <a:endParaRPr b="1" sz="6000">
              <a:solidFill>
                <a:srgbClr val="000000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cs" sz="4000">
                <a:solidFill>
                  <a:srgbClr val="000000"/>
                </a:solidFill>
              </a:rPr>
              <a:t>Kompatibilita se stávajícím systémem:</a:t>
            </a:r>
            <a:r>
              <a:rPr lang="cs" sz="4000">
                <a:solidFill>
                  <a:srgbClr val="000000"/>
                </a:solidFill>
              </a:rPr>
              <a:t> Integrace nového systému s existujícím může být technicky náročná, zejména pokud nejsou k dispozici zdrojové kódy stávajícího systému.</a:t>
            </a:r>
            <a:endParaRPr sz="40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cs" sz="3200">
                <a:solidFill>
                  <a:srgbClr val="000000"/>
                </a:solidFill>
              </a:rPr>
              <a:t>Řešení: </a:t>
            </a:r>
            <a:r>
              <a:rPr lang="cs" sz="32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Využití standardních protokolů a formátů dat pro usnadnění integrace, konzultace a součinnost se současným dodavatelem  informačního systému.</a:t>
            </a:r>
            <a:endParaRPr sz="32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cs" sz="4000">
                <a:solidFill>
                  <a:srgbClr val="000000"/>
                </a:solidFill>
              </a:rPr>
              <a:t>Datová konzistence a přesnost:</a:t>
            </a:r>
            <a:r>
              <a:rPr lang="cs" sz="4000">
                <a:solidFill>
                  <a:srgbClr val="000000"/>
                </a:solidFill>
              </a:rPr>
              <a:t> Při přenosu dat ze stávajícího systému do nového může dojít k chybám nebo ztrátě dat, což by mohlo vést k nesprávným rozhodnutím při projednávání přestupků.</a:t>
            </a:r>
            <a:endParaRPr sz="40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cs" sz="3200">
                <a:solidFill>
                  <a:srgbClr val="000000"/>
                </a:solidFill>
              </a:rPr>
              <a:t>Řešení: </a:t>
            </a:r>
            <a:r>
              <a:rPr lang="cs" sz="32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Zálohování dat a provádění testování datových migrací, implementace mechanismů pro kontrolu kvality dat při přenosu. </a:t>
            </a:r>
            <a:endParaRPr sz="32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cs" sz="4000">
                <a:solidFill>
                  <a:srgbClr val="000000"/>
                </a:solidFill>
              </a:rPr>
              <a:t>Bezpečnost dat:</a:t>
            </a:r>
            <a:r>
              <a:rPr lang="cs" sz="4000">
                <a:solidFill>
                  <a:srgbClr val="000000"/>
                </a:solidFill>
              </a:rPr>
              <a:t> Přenos dat vyžaduje zajištění bezpečnosti dat. Existuje riziko úniku citlivých informací o přestupcích.</a:t>
            </a:r>
            <a:endParaRPr sz="40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cs" sz="3200">
                <a:solidFill>
                  <a:srgbClr val="000000"/>
                </a:solidFill>
              </a:rPr>
              <a:t>Řešení: </a:t>
            </a:r>
            <a:r>
              <a:rPr lang="cs" sz="32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Implementace bezpečnostních opatření, jako je dvoufaktorová autentizace a pravidelné aktualizace bezpečnostních protokolů, Použití šifrování dat při přenosu a ukládání, audit bezpečnostních opatření a testování na zranitelnosti.</a:t>
            </a:r>
            <a:endParaRPr sz="32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rizika projektu</a:t>
            </a:r>
            <a:endParaRPr>
              <a:solidFill>
                <a:srgbClr val="0D0D0D"/>
              </a:solidFill>
            </a:endParaRPr>
          </a:p>
        </p:txBody>
      </p:sp>
      <p:sp>
        <p:nvSpPr>
          <p:cNvPr id="337" name="Google Shape;337;p20"/>
          <p:cNvSpPr txBox="1"/>
          <p:nvPr>
            <p:ph idx="1" type="body"/>
          </p:nvPr>
        </p:nvSpPr>
        <p:spPr>
          <a:xfrm>
            <a:off x="1056750" y="1428450"/>
            <a:ext cx="7030500" cy="36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cs" sz="2500">
                <a:solidFill>
                  <a:srgbClr val="000000"/>
                </a:solidFill>
              </a:rPr>
              <a:t>Odpovědnost za chyby:</a:t>
            </a:r>
            <a:r>
              <a:rPr lang="cs" sz="2500">
                <a:solidFill>
                  <a:srgbClr val="000000"/>
                </a:solidFill>
              </a:rPr>
              <a:t> Při automatizaci procesu odesílání dopisů formou PDF na službu Digitálního dopisu se může stát, že v případě chyby ve vygenerovaných dopisech bude úřad nesprávně identifikován jako původce chyby, což může mít právní a reputační následky.</a:t>
            </a:r>
            <a:endParaRPr sz="25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cs" sz="2000">
                <a:solidFill>
                  <a:srgbClr val="000000"/>
                </a:solidFill>
              </a:rPr>
              <a:t>Řešení:</a:t>
            </a:r>
            <a:r>
              <a:rPr lang="cs" sz="2000">
                <a:solidFill>
                  <a:srgbClr val="000000"/>
                </a:solidFill>
              </a:rPr>
              <a:t> </a:t>
            </a:r>
            <a:r>
              <a:rPr lang="cs" sz="20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Zavedení postupů pro rychlé identifikování a opravu chyb.</a:t>
            </a:r>
            <a:endParaRPr sz="20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9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cs" sz="2500">
                <a:solidFill>
                  <a:srgbClr val="000000"/>
                </a:solidFill>
              </a:rPr>
              <a:t>Časová prodleva:</a:t>
            </a:r>
            <a:r>
              <a:rPr lang="cs" sz="2500">
                <a:solidFill>
                  <a:srgbClr val="000000"/>
                </a:solidFill>
              </a:rPr>
              <a:t> Změny nebo úpravy mohou vést k prodlevám v plnění projektu, což může znamenat, že tým musí pracovat déle nebo s větší intenzitou, což může vést k dodatečným nákladům na přesčasy nebo další pracovní zdroje.</a:t>
            </a:r>
            <a:endParaRPr sz="25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cs" sz="2000">
                <a:solidFill>
                  <a:srgbClr val="000000"/>
                </a:solidFill>
              </a:rPr>
              <a:t>Řešení:</a:t>
            </a:r>
            <a:r>
              <a:rPr lang="cs" sz="2000">
                <a:solidFill>
                  <a:srgbClr val="000000"/>
                </a:solidFill>
              </a:rPr>
              <a:t> </a:t>
            </a:r>
            <a:r>
              <a:rPr lang="cs" sz="20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Pružný plán projektu s dostatečnou rezervou času pro nečekané události, aktivní komunikace s týmem a přizpůsobení plánu podle aktuální situace.</a:t>
            </a:r>
            <a:endParaRPr sz="20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b="1" lang="cs" sz="2500">
                <a:solidFill>
                  <a:srgbClr val="000000"/>
                </a:solidFill>
              </a:rPr>
              <a:t>Finanční náklady: </a:t>
            </a:r>
            <a:r>
              <a:rPr lang="cs" sz="2500">
                <a:solidFill>
                  <a:srgbClr val="000000"/>
                </a:solidFill>
              </a:rPr>
              <a:t>Pokud požadavky zákazníka na změny nebo úpravy překračují původní plánovaný rozsah projektu, může to vyžadovat dodatečnou práci ze strany vývojářů a dalších členů týmu, což zvyšuje náklady na pracovní hodiny</a:t>
            </a:r>
            <a:endParaRPr sz="25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cs" sz="2000">
                <a:solidFill>
                  <a:srgbClr val="000000"/>
                </a:solidFill>
              </a:rPr>
              <a:t>Řešení:</a:t>
            </a:r>
            <a:r>
              <a:rPr lang="cs" sz="2000">
                <a:solidFill>
                  <a:srgbClr val="000000"/>
                </a:solidFill>
              </a:rPr>
              <a:t> </a:t>
            </a:r>
            <a:r>
              <a:rPr lang="cs" sz="20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Pravidelná revize požadavků a plánu projektu se zákazníkem, transparentní komunikace ohledně změn v rozpočtu a financování.</a:t>
            </a:r>
            <a:endParaRPr sz="20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D0D0D"/>
                </a:solidFill>
              </a:rPr>
              <a:t>rizika projektu</a:t>
            </a:r>
            <a:endParaRPr>
              <a:solidFill>
                <a:srgbClr val="0D0D0D"/>
              </a:solidFill>
            </a:endParaRPr>
          </a:p>
        </p:txBody>
      </p:sp>
      <p:sp>
        <p:nvSpPr>
          <p:cNvPr id="343" name="Google Shape;343;p21"/>
          <p:cNvSpPr txBox="1"/>
          <p:nvPr>
            <p:ph idx="1" type="body"/>
          </p:nvPr>
        </p:nvSpPr>
        <p:spPr>
          <a:xfrm>
            <a:off x="1056750" y="1597875"/>
            <a:ext cx="7030500" cy="36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Externí:</a:t>
            </a:r>
            <a:endParaRPr sz="1500">
              <a:solidFill>
                <a:srgbClr val="000000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b="1" lang="cs" sz="1000">
                <a:solidFill>
                  <a:srgbClr val="000000"/>
                </a:solidFill>
              </a:rPr>
              <a:t>Ochota uživatelů akceptovat změny:</a:t>
            </a:r>
            <a:r>
              <a:rPr lang="cs" sz="1000">
                <a:solidFill>
                  <a:srgbClr val="000000"/>
                </a:solidFill>
              </a:rPr>
              <a:t> Úředníci, kteří jsou zvyklí na stávající procesy, mohou mít odpor vůči změně na nový systém, což může vést k odporu, snížení produktivity nebo dokonce k odmítnutí používat nový systém.</a:t>
            </a:r>
            <a:endParaRPr sz="10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Char char="○"/>
            </a:pPr>
            <a:r>
              <a:rPr b="1" lang="cs" sz="800">
                <a:solidFill>
                  <a:srgbClr val="000000"/>
                </a:solidFill>
              </a:rPr>
              <a:t>Řešení:</a:t>
            </a:r>
            <a:r>
              <a:rPr lang="cs" sz="800">
                <a:solidFill>
                  <a:srgbClr val="000000"/>
                </a:solidFill>
              </a:rPr>
              <a:t> </a:t>
            </a:r>
            <a:r>
              <a:rPr lang="cs" sz="8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Školení uživatelů a poskytnutí podpory při zavádění nového systému, postupné zavedení nového systému s možností zpětného přechodu na starý systém v případě potřeby.</a:t>
            </a:r>
            <a:endParaRPr sz="8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rgbClr val="0D0D0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b="1" lang="cs" sz="1000">
                <a:solidFill>
                  <a:srgbClr val="000000"/>
                </a:solidFill>
              </a:rPr>
              <a:t>Změny v právních předpisech a požadavcích na ochranu osobních údajů:</a:t>
            </a:r>
            <a:r>
              <a:rPr lang="cs" sz="1000">
                <a:solidFill>
                  <a:srgbClr val="000000"/>
                </a:solidFill>
              </a:rPr>
              <a:t> Pokud dojde ke změnám v právním rámci týkajícím se ochrany osobních údajů nebo regulace komunikace a doručování dokumentů, může to mít vliv na požadavky na zpracování a doručování dopisů o dopravních přestupcích.</a:t>
            </a:r>
            <a:endParaRPr sz="1000">
              <a:solidFill>
                <a:srgbClr val="000000"/>
              </a:solidFill>
            </a:endParaRPr>
          </a:p>
          <a:p>
            <a:pPr indent="-2794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Char char="○"/>
            </a:pPr>
            <a:r>
              <a:rPr b="1" lang="cs" sz="800">
                <a:solidFill>
                  <a:srgbClr val="000000"/>
                </a:solidFill>
              </a:rPr>
              <a:t>Řešení: </a:t>
            </a:r>
            <a:r>
              <a:rPr lang="cs" sz="800">
                <a:solidFill>
                  <a:srgbClr val="0D0D0D"/>
                </a:solidFill>
                <a:latin typeface="Roboto"/>
                <a:ea typeface="Roboto"/>
                <a:cs typeface="Roboto"/>
                <a:sym typeface="Roboto"/>
              </a:rPr>
              <a:t>Pravidelné monitorování a aktualizace právních předpisů a regulací, spolupráce s právními experty pro zajištění souladu s platnými předpisy.</a:t>
            </a:r>
            <a:endParaRPr sz="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