
<file path=[Content_Types].xml><?xml version="1.0" encoding="utf-8"?>
<Types xmlns="http://schemas.openxmlformats.org/package/2006/content-types">
  <Default Extension="fntdata" ContentType="application/x-fontdata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12192000" cy="6858000"/>
  <p:notesSz cx="6858000" cy="9144000"/>
  <p:embeddedFontLst>
    <p:embeddedFont>
      <p:font typeface="Roboto" panose="02000000000000000000" pitchFamily="2" charset="0"/>
      <p:regular r:id="rId14"/>
      <p:bold r:id="rId15"/>
      <p:italic r:id="rId16"/>
      <p:boldItalic r:id="rId17"/>
    </p:embeddedFont>
    <p:embeddedFont>
      <p:font typeface="Roboto Black" panose="02000000000000000000" pitchFamily="2" charset="0"/>
      <p:bold r:id="rId18"/>
      <p:boldItalic r:id="rId19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3672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GoogleSlidesCustomDataVersion2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23" roundtripDataSignature="AMtx7mgOVdZi6JCwkq68F/aDOqWoPo2Tf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63E4D4B-C5EA-441E-AB80-13B527AE3176}">
  <a:tblStyle styleId="{863E4D4B-C5EA-441E-AB80-13B527AE3176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/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5" d="100"/>
          <a:sy n="105" d="100"/>
        </p:scale>
        <p:origin x="798" y="96"/>
      </p:cViewPr>
      <p:guideLst>
        <p:guide orient="horz" pos="3672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font" Target="fonts/font5.fntdata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4.fntdata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font" Target="fonts/font3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font" Target="fonts/font2.fntdata"/><Relationship Id="rId23" Type="http://customschemas.google.com/relationships/presentationmetadata" Target="metadata"/><Relationship Id="rId10" Type="http://schemas.openxmlformats.org/officeDocument/2006/relationships/slide" Target="slides/slide9.xml"/><Relationship Id="rId19" Type="http://schemas.openxmlformats.org/officeDocument/2006/relationships/font" Target="fonts/font6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1.fntdata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5" name="Google Shape;135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6" name="Google Shape;136;p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1</a:t>
            </a:fld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g2bed02d90a4_1_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2" name="Google Shape;222;g2bed02d90a4_1_1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3" name="Google Shape;223;g2bed02d90a4_1_1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de-DE"/>
              <a:t>10</a:t>
            </a:fld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3">
          <a:extLst>
            <a:ext uri="{FF2B5EF4-FFF2-40B4-BE49-F238E27FC236}">
              <a16:creationId xmlns:a16="http://schemas.microsoft.com/office/drawing/2014/main" id="{F95FED09-1D1D-83D3-8F38-2BA6D1F8F28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1:notes">
            <a:extLst>
              <a:ext uri="{FF2B5EF4-FFF2-40B4-BE49-F238E27FC236}">
                <a16:creationId xmlns:a16="http://schemas.microsoft.com/office/drawing/2014/main" id="{5C784E66-8514-61C3-F0FB-D420820C118B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5" name="Google Shape;135;p1:notes">
            <a:extLst>
              <a:ext uri="{FF2B5EF4-FFF2-40B4-BE49-F238E27FC236}">
                <a16:creationId xmlns:a16="http://schemas.microsoft.com/office/drawing/2014/main" id="{279AAB3B-1DB5-F380-21C4-F0FA0C53C70B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6" name="Google Shape;136;p1:notes">
            <a:extLst>
              <a:ext uri="{FF2B5EF4-FFF2-40B4-BE49-F238E27FC236}">
                <a16:creationId xmlns:a16="http://schemas.microsoft.com/office/drawing/2014/main" id="{A0D7550E-4787-784F-49F9-40AE716BAD00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11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90589616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42" name="Google Shape;142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3" name="Google Shape;143;p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2</a:t>
            </a:fld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51" name="Google Shape;151;p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Každá etapa trvá 30 dní od konce předchozí kromě poslední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Integrovat: analyzovat výstupy stávajícího systému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Popsat jak bude údržba probíhat (Reakční doba do 24 hodin, chyby vyřešit do 7 dní, kritické do 48 hodin)</a:t>
            </a:r>
            <a:endParaRPr/>
          </a:p>
        </p:txBody>
      </p:sp>
      <p:sp>
        <p:nvSpPr>
          <p:cNvPr id="152" name="Google Shape;152;p4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3</a:t>
            </a:fld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g2bef02d26b3_1_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9" name="Google Shape;159;g2bef02d26b3_1_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0" name="Google Shape;160;g2bef02d26b3_1_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de-DE"/>
              <a:t>4</a:t>
            </a:fld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75" name="Google Shape;175;p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6" name="Google Shape;176;p8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5</a:t>
            </a:fld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85" name="Google Shape;185;p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6" name="Google Shape;186;p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6</a:t>
            </a:fld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Google Shape;194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95" name="Google Shape;195;p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6" name="Google Shape;196;p9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7</a:t>
            </a:fld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Google Shape;202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03" name="Google Shape;203;p1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4" name="Google Shape;204;p1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8</a:t>
            </a:fld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Google Shape;210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1" name="Google Shape;211;p1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2" name="Google Shape;212;p1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9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el">
  <p:cSld name="Titel">
    <p:bg>
      <p:bgPr>
        <a:solidFill>
          <a:schemeClr val="lt1"/>
        </a:solidFill>
        <a:effectLst/>
      </p:bgPr>
    </p:bg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15"/>
          <p:cNvSpPr/>
          <p:nvPr/>
        </p:nvSpPr>
        <p:spPr>
          <a:xfrm>
            <a:off x="0" y="1"/>
            <a:ext cx="11158847" cy="582484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5" name="Google Shape;15;p15"/>
          <p:cNvCxnSpPr/>
          <p:nvPr/>
        </p:nvCxnSpPr>
        <p:spPr>
          <a:xfrm>
            <a:off x="1036261" y="4159793"/>
            <a:ext cx="10122586" cy="0"/>
          </a:xfrm>
          <a:prstGeom prst="straightConnector1">
            <a:avLst/>
          </a:prstGeom>
          <a:noFill/>
          <a:ln w="1270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16" name="Google Shape;16;p15"/>
          <p:cNvSpPr txBox="1">
            <a:spLocks noGrp="1"/>
          </p:cNvSpPr>
          <p:nvPr>
            <p:ph type="body" idx="1"/>
          </p:nvPr>
        </p:nvSpPr>
        <p:spPr>
          <a:xfrm>
            <a:off x="1033153" y="4728131"/>
            <a:ext cx="7806047" cy="2811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marR="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7" name="Google Shape;17;p15"/>
          <p:cNvSpPr txBox="1">
            <a:spLocks noGrp="1"/>
          </p:cNvSpPr>
          <p:nvPr>
            <p:ph type="title"/>
          </p:nvPr>
        </p:nvSpPr>
        <p:spPr>
          <a:xfrm>
            <a:off x="976313" y="1656344"/>
            <a:ext cx="7805737" cy="21134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Arial"/>
              <a:buNone/>
              <a:defRPr sz="6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2"/>
                </a:solidFill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2"/>
                </a:solidFill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2"/>
                </a:solidFill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2"/>
                </a:solidFill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2"/>
                </a:solidFill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2"/>
                </a:solidFill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2"/>
                </a:solidFill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2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Zeitachse">
  <p:cSld name="Zeitachse">
    <p:bg>
      <p:bgPr>
        <a:solidFill>
          <a:schemeClr val="accent2"/>
        </a:solidFill>
        <a:effectLst/>
      </p:bgPr>
    </p:bg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24"/>
          <p:cNvSpPr txBox="1">
            <a:spLocks noGrp="1"/>
          </p:cNvSpPr>
          <p:nvPr>
            <p:ph type="title"/>
          </p:nvPr>
        </p:nvSpPr>
        <p:spPr>
          <a:xfrm>
            <a:off x="1028700" y="999068"/>
            <a:ext cx="7810500" cy="6452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  <a:defRPr sz="44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2"/>
                </a:solidFill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2"/>
                </a:solidFill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2"/>
                </a:solidFill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2"/>
                </a:solidFill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2"/>
                </a:solidFill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2"/>
                </a:solidFill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2"/>
                </a:solidFill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2"/>
                </a:solidFill>
              </a:defRPr>
            </a:lvl9pPr>
          </a:lstStyle>
          <a:p>
            <a:endParaRPr/>
          </a:p>
        </p:txBody>
      </p:sp>
      <p:cxnSp>
        <p:nvCxnSpPr>
          <p:cNvPr id="92" name="Google Shape;92;p24"/>
          <p:cNvCxnSpPr/>
          <p:nvPr/>
        </p:nvCxnSpPr>
        <p:spPr>
          <a:xfrm>
            <a:off x="1033153" y="1871272"/>
            <a:ext cx="10125694" cy="0"/>
          </a:xfrm>
          <a:prstGeom prst="straightConnector1">
            <a:avLst/>
          </a:prstGeom>
          <a:noFill/>
          <a:ln w="762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93" name="Google Shape;93;p24"/>
          <p:cNvSpPr txBox="1">
            <a:spLocks noGrp="1"/>
          </p:cNvSpPr>
          <p:nvPr>
            <p:ph type="body" idx="1"/>
          </p:nvPr>
        </p:nvSpPr>
        <p:spPr>
          <a:xfrm>
            <a:off x="941616" y="2328553"/>
            <a:ext cx="2286000" cy="91102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4" name="Google Shape;94;p24"/>
          <p:cNvSpPr txBox="1">
            <a:spLocks noGrp="1"/>
          </p:cNvSpPr>
          <p:nvPr>
            <p:ph type="body" idx="2"/>
          </p:nvPr>
        </p:nvSpPr>
        <p:spPr>
          <a:xfrm>
            <a:off x="6206672" y="2328553"/>
            <a:ext cx="2286000" cy="91102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5" name="Google Shape;95;p24"/>
          <p:cNvSpPr txBox="1">
            <a:spLocks noGrp="1"/>
          </p:cNvSpPr>
          <p:nvPr>
            <p:ph type="body" idx="3"/>
          </p:nvPr>
        </p:nvSpPr>
        <p:spPr>
          <a:xfrm>
            <a:off x="6206672" y="3336211"/>
            <a:ext cx="2286000" cy="249099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6" name="Google Shape;96;p24"/>
          <p:cNvSpPr txBox="1">
            <a:spLocks noGrp="1"/>
          </p:cNvSpPr>
          <p:nvPr>
            <p:ph type="body" idx="4"/>
          </p:nvPr>
        </p:nvSpPr>
        <p:spPr>
          <a:xfrm>
            <a:off x="8839200" y="2328553"/>
            <a:ext cx="2286000" cy="91102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7" name="Google Shape;97;p24"/>
          <p:cNvSpPr txBox="1">
            <a:spLocks noGrp="1"/>
          </p:cNvSpPr>
          <p:nvPr>
            <p:ph type="body" idx="5"/>
          </p:nvPr>
        </p:nvSpPr>
        <p:spPr>
          <a:xfrm>
            <a:off x="8839200" y="3331030"/>
            <a:ext cx="2286000" cy="24665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8" name="Google Shape;98;p24"/>
          <p:cNvSpPr txBox="1">
            <a:spLocks noGrp="1"/>
          </p:cNvSpPr>
          <p:nvPr>
            <p:ph type="body" idx="6"/>
          </p:nvPr>
        </p:nvSpPr>
        <p:spPr>
          <a:xfrm>
            <a:off x="3574144" y="2328553"/>
            <a:ext cx="2286000" cy="91102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9" name="Google Shape;99;p24"/>
          <p:cNvSpPr txBox="1">
            <a:spLocks noGrp="1"/>
          </p:cNvSpPr>
          <p:nvPr>
            <p:ph type="body" idx="7"/>
          </p:nvPr>
        </p:nvSpPr>
        <p:spPr>
          <a:xfrm>
            <a:off x="3557921" y="3331029"/>
            <a:ext cx="2286000" cy="24665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0" name="Google Shape;100;p24"/>
          <p:cNvSpPr txBox="1">
            <a:spLocks noGrp="1"/>
          </p:cNvSpPr>
          <p:nvPr>
            <p:ph type="body" idx="8"/>
          </p:nvPr>
        </p:nvSpPr>
        <p:spPr>
          <a:xfrm>
            <a:off x="968377" y="3331029"/>
            <a:ext cx="2286000" cy="24669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1" name="Google Shape;101;p24"/>
          <p:cNvSpPr txBox="1">
            <a:spLocks noGrp="1"/>
          </p:cNvSpPr>
          <p:nvPr>
            <p:ph type="dt" idx="10"/>
          </p:nvPr>
        </p:nvSpPr>
        <p:spPr>
          <a:xfrm>
            <a:off x="9830818" y="6292334"/>
            <a:ext cx="1522982" cy="1828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2" name="Google Shape;102;p24"/>
          <p:cNvSpPr txBox="1">
            <a:spLocks noGrp="1"/>
          </p:cNvSpPr>
          <p:nvPr>
            <p:ph type="ftr" idx="11"/>
          </p:nvPr>
        </p:nvSpPr>
        <p:spPr>
          <a:xfrm>
            <a:off x="8298180" y="6294120"/>
            <a:ext cx="1462788" cy="1828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3" name="Google Shape;103;p24"/>
          <p:cNvSpPr txBox="1">
            <a:spLocks noGrp="1"/>
          </p:cNvSpPr>
          <p:nvPr>
            <p:ph type="sldNum" idx="12"/>
          </p:nvPr>
        </p:nvSpPr>
        <p:spPr>
          <a:xfrm>
            <a:off x="11493500" y="6292334"/>
            <a:ext cx="412750" cy="1828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‹#›</a:t>
            </a:fld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pos="648">
          <p15:clr>
            <a:srgbClr val="FBAE40"/>
          </p15:clr>
        </p15:guide>
        <p15:guide id="2" orient="horz" pos="1152">
          <p15:clr>
            <a:srgbClr val="FBAE40"/>
          </p15:clr>
        </p15:guide>
        <p15:guide id="3" orient="horz" pos="1440">
          <p15:clr>
            <a:srgbClr val="FBAE40"/>
          </p15:clr>
        </p15:guide>
        <p15:guide id="4" pos="1488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nhalt 3 Spalte">
  <p:cSld name="Inhalt 3 Spalte"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25"/>
          <p:cNvSpPr txBox="1">
            <a:spLocks noGrp="1"/>
          </p:cNvSpPr>
          <p:nvPr>
            <p:ph type="body" idx="1"/>
          </p:nvPr>
        </p:nvSpPr>
        <p:spPr>
          <a:xfrm>
            <a:off x="1036641" y="3052691"/>
            <a:ext cx="3078159" cy="19421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marR="0" lvl="0" indent="-3429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▪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302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302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02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02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6" name="Google Shape;106;p25"/>
          <p:cNvSpPr txBox="1">
            <a:spLocks noGrp="1"/>
          </p:cNvSpPr>
          <p:nvPr>
            <p:ph type="body" idx="2"/>
          </p:nvPr>
        </p:nvSpPr>
        <p:spPr>
          <a:xfrm>
            <a:off x="8039099" y="3044590"/>
            <a:ext cx="3115409" cy="19421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marR="0" lvl="0" indent="-3429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▪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302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302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02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02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7" name="Google Shape;107;p25"/>
          <p:cNvSpPr txBox="1">
            <a:spLocks noGrp="1"/>
          </p:cNvSpPr>
          <p:nvPr>
            <p:ph type="body" idx="3"/>
          </p:nvPr>
        </p:nvSpPr>
        <p:spPr>
          <a:xfrm>
            <a:off x="4539760" y="3044590"/>
            <a:ext cx="3115409" cy="19421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marR="0" lvl="0" indent="-3429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▪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302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302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02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02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8" name="Google Shape;108;p25"/>
          <p:cNvSpPr txBox="1">
            <a:spLocks noGrp="1"/>
          </p:cNvSpPr>
          <p:nvPr>
            <p:ph type="title"/>
          </p:nvPr>
        </p:nvSpPr>
        <p:spPr>
          <a:xfrm>
            <a:off x="1028700" y="999068"/>
            <a:ext cx="7810500" cy="6452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  <a:defRPr sz="44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2"/>
                </a:solidFill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2"/>
                </a:solidFill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2"/>
                </a:solidFill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2"/>
                </a:solidFill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2"/>
                </a:solidFill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2"/>
                </a:solidFill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2"/>
                </a:solidFill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2"/>
                </a:solidFill>
              </a:defRPr>
            </a:lvl9pPr>
          </a:lstStyle>
          <a:p>
            <a:endParaRPr/>
          </a:p>
        </p:txBody>
      </p:sp>
      <p:cxnSp>
        <p:nvCxnSpPr>
          <p:cNvPr id="109" name="Google Shape;109;p25"/>
          <p:cNvCxnSpPr/>
          <p:nvPr/>
        </p:nvCxnSpPr>
        <p:spPr>
          <a:xfrm>
            <a:off x="1033153" y="1871272"/>
            <a:ext cx="10125694" cy="0"/>
          </a:xfrm>
          <a:prstGeom prst="straightConnector1">
            <a:avLst/>
          </a:prstGeom>
          <a:noFill/>
          <a:ln w="762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110" name="Google Shape;110;p25"/>
          <p:cNvSpPr txBox="1">
            <a:spLocks noGrp="1"/>
          </p:cNvSpPr>
          <p:nvPr>
            <p:ph type="body" idx="4"/>
          </p:nvPr>
        </p:nvSpPr>
        <p:spPr>
          <a:xfrm>
            <a:off x="941616" y="2328554"/>
            <a:ext cx="3173184" cy="6452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1" name="Google Shape;111;p25"/>
          <p:cNvSpPr txBox="1">
            <a:spLocks noGrp="1"/>
          </p:cNvSpPr>
          <p:nvPr>
            <p:ph type="body" idx="5"/>
          </p:nvPr>
        </p:nvSpPr>
        <p:spPr>
          <a:xfrm>
            <a:off x="4466252" y="2328554"/>
            <a:ext cx="3115409" cy="6452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2" name="Google Shape;112;p25"/>
          <p:cNvSpPr txBox="1">
            <a:spLocks noGrp="1"/>
          </p:cNvSpPr>
          <p:nvPr>
            <p:ph type="body" idx="6"/>
          </p:nvPr>
        </p:nvSpPr>
        <p:spPr>
          <a:xfrm>
            <a:off x="7933114" y="2328554"/>
            <a:ext cx="3115409" cy="6452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3" name="Google Shape;113;p25"/>
          <p:cNvSpPr txBox="1">
            <a:spLocks noGrp="1"/>
          </p:cNvSpPr>
          <p:nvPr>
            <p:ph type="dt" idx="10"/>
          </p:nvPr>
        </p:nvSpPr>
        <p:spPr>
          <a:xfrm>
            <a:off x="9830818" y="6292334"/>
            <a:ext cx="1522982" cy="1828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4" name="Google Shape;114;p25"/>
          <p:cNvSpPr txBox="1">
            <a:spLocks noGrp="1"/>
          </p:cNvSpPr>
          <p:nvPr>
            <p:ph type="ftr" idx="11"/>
          </p:nvPr>
        </p:nvSpPr>
        <p:spPr>
          <a:xfrm>
            <a:off x="8298180" y="6294120"/>
            <a:ext cx="1462788" cy="1828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5" name="Google Shape;115;p25"/>
          <p:cNvSpPr txBox="1">
            <a:spLocks noGrp="1"/>
          </p:cNvSpPr>
          <p:nvPr>
            <p:ph type="sldNum" idx="12"/>
          </p:nvPr>
        </p:nvSpPr>
        <p:spPr>
          <a:xfrm>
            <a:off x="11493500" y="6292334"/>
            <a:ext cx="412750" cy="1828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‹#›</a:t>
            </a:fld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pos="648">
          <p15:clr>
            <a:srgbClr val="FBAE40"/>
          </p15:clr>
        </p15:guide>
        <p15:guide id="2" orient="horz" pos="1152">
          <p15:clr>
            <a:srgbClr val="FBAE40"/>
          </p15:clr>
        </p15:guide>
        <p15:guide id="3" orient="horz" pos="1800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Zusammenfassung">
  <p:cSld name="Zusammenfassung">
    <p:bg>
      <p:bgPr>
        <a:solidFill>
          <a:schemeClr val="accent1"/>
        </a:solidFill>
        <a:effectLst/>
      </p:bgPr>
    </p:bg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26"/>
          <p:cNvSpPr txBox="1">
            <a:spLocks noGrp="1"/>
          </p:cNvSpPr>
          <p:nvPr>
            <p:ph type="title"/>
          </p:nvPr>
        </p:nvSpPr>
        <p:spPr>
          <a:xfrm>
            <a:off x="1028700" y="999068"/>
            <a:ext cx="7810500" cy="6452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  <a:defRPr sz="44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2"/>
                </a:solidFill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2"/>
                </a:solidFill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2"/>
                </a:solidFill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2"/>
                </a:solidFill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2"/>
                </a:solidFill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2"/>
                </a:solidFill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2"/>
                </a:solidFill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2"/>
                </a:solidFill>
              </a:defRPr>
            </a:lvl9pPr>
          </a:lstStyle>
          <a:p>
            <a:endParaRPr/>
          </a:p>
        </p:txBody>
      </p:sp>
      <p:cxnSp>
        <p:nvCxnSpPr>
          <p:cNvPr id="118" name="Google Shape;118;p26"/>
          <p:cNvCxnSpPr/>
          <p:nvPr/>
        </p:nvCxnSpPr>
        <p:spPr>
          <a:xfrm>
            <a:off x="1033153" y="1871272"/>
            <a:ext cx="10125694" cy="0"/>
          </a:xfrm>
          <a:prstGeom prst="straightConnector1">
            <a:avLst/>
          </a:prstGeom>
          <a:noFill/>
          <a:ln w="762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119" name="Google Shape;119;p26"/>
          <p:cNvSpPr txBox="1">
            <a:spLocks noGrp="1"/>
          </p:cNvSpPr>
          <p:nvPr>
            <p:ph type="body" idx="1"/>
          </p:nvPr>
        </p:nvSpPr>
        <p:spPr>
          <a:xfrm>
            <a:off x="1028700" y="2321923"/>
            <a:ext cx="4876800" cy="38259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20" name="Google Shape;120;p26"/>
          <p:cNvSpPr txBox="1">
            <a:spLocks noGrp="1"/>
          </p:cNvSpPr>
          <p:nvPr>
            <p:ph type="body" idx="2"/>
          </p:nvPr>
        </p:nvSpPr>
        <p:spPr>
          <a:xfrm>
            <a:off x="6248400" y="2286000"/>
            <a:ext cx="4876800" cy="27463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21" name="Google Shape;121;p26"/>
          <p:cNvSpPr txBox="1">
            <a:spLocks noGrp="1"/>
          </p:cNvSpPr>
          <p:nvPr>
            <p:ph type="dt" idx="10"/>
          </p:nvPr>
        </p:nvSpPr>
        <p:spPr>
          <a:xfrm>
            <a:off x="9830818" y="6292334"/>
            <a:ext cx="1522982" cy="1828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2" name="Google Shape;122;p26"/>
          <p:cNvSpPr txBox="1">
            <a:spLocks noGrp="1"/>
          </p:cNvSpPr>
          <p:nvPr>
            <p:ph type="ftr" idx="11"/>
          </p:nvPr>
        </p:nvSpPr>
        <p:spPr>
          <a:xfrm>
            <a:off x="8298180" y="6294120"/>
            <a:ext cx="1462788" cy="1828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3" name="Google Shape;123;p26"/>
          <p:cNvSpPr txBox="1">
            <a:spLocks noGrp="1"/>
          </p:cNvSpPr>
          <p:nvPr>
            <p:ph type="sldNum" idx="12"/>
          </p:nvPr>
        </p:nvSpPr>
        <p:spPr>
          <a:xfrm>
            <a:off x="11493500" y="6292334"/>
            <a:ext cx="412750" cy="1828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‹#›</a:t>
            </a:fld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pos="648">
          <p15:clr>
            <a:srgbClr val="FBAE40"/>
          </p15:clr>
        </p15:guide>
        <p15:guide id="2" orient="horz" pos="1152">
          <p15:clr>
            <a:srgbClr val="FBAE40"/>
          </p15:clr>
        </p15:guide>
        <p15:guide id="3" orient="horz" pos="1440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ielen Dank! ">
  <p:cSld name="Vielen Dank! "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27"/>
          <p:cNvSpPr txBox="1">
            <a:spLocks noGrp="1"/>
          </p:cNvSpPr>
          <p:nvPr>
            <p:ph type="title"/>
          </p:nvPr>
        </p:nvSpPr>
        <p:spPr>
          <a:xfrm>
            <a:off x="6257107" y="999068"/>
            <a:ext cx="4876800" cy="6452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  <a:defRPr sz="44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2"/>
                </a:solidFill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2"/>
                </a:solidFill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2"/>
                </a:solidFill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2"/>
                </a:solidFill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2"/>
                </a:solidFill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2"/>
                </a:solidFill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2"/>
                </a:solidFill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2"/>
                </a:solidFill>
              </a:defRPr>
            </a:lvl9pPr>
          </a:lstStyle>
          <a:p>
            <a:endParaRPr/>
          </a:p>
        </p:txBody>
      </p:sp>
      <p:sp>
        <p:nvSpPr>
          <p:cNvPr id="126" name="Google Shape;126;p27"/>
          <p:cNvSpPr txBox="1">
            <a:spLocks noGrp="1"/>
          </p:cNvSpPr>
          <p:nvPr>
            <p:ph type="body" idx="1"/>
          </p:nvPr>
        </p:nvSpPr>
        <p:spPr>
          <a:xfrm>
            <a:off x="6257107" y="2286003"/>
            <a:ext cx="4876800" cy="233272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cxnSp>
        <p:nvCxnSpPr>
          <p:cNvPr id="127" name="Google Shape;127;p27"/>
          <p:cNvCxnSpPr/>
          <p:nvPr/>
        </p:nvCxnSpPr>
        <p:spPr>
          <a:xfrm>
            <a:off x="6261560" y="1869925"/>
            <a:ext cx="4872347" cy="0"/>
          </a:xfrm>
          <a:prstGeom prst="straightConnector1">
            <a:avLst/>
          </a:prstGeom>
          <a:noFill/>
          <a:ln w="762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128" name="Google Shape;128;p27"/>
          <p:cNvSpPr>
            <a:spLocks noGrp="1"/>
          </p:cNvSpPr>
          <p:nvPr>
            <p:ph type="pic" idx="2"/>
          </p:nvPr>
        </p:nvSpPr>
        <p:spPr>
          <a:xfrm>
            <a:off x="0" y="990600"/>
            <a:ext cx="4837176" cy="4837176"/>
          </a:xfrm>
          <a:prstGeom prst="rect">
            <a:avLst/>
          </a:prstGeom>
          <a:noFill/>
          <a:ln>
            <a:noFill/>
          </a:ln>
        </p:spPr>
      </p:sp>
      <p:sp>
        <p:nvSpPr>
          <p:cNvPr id="129" name="Google Shape;129;p27"/>
          <p:cNvSpPr txBox="1">
            <a:spLocks noGrp="1"/>
          </p:cNvSpPr>
          <p:nvPr>
            <p:ph type="body" idx="3"/>
          </p:nvPr>
        </p:nvSpPr>
        <p:spPr>
          <a:xfrm>
            <a:off x="6257107" y="4659581"/>
            <a:ext cx="4876800" cy="5430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marR="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30" name="Google Shape;130;p27"/>
          <p:cNvSpPr txBox="1">
            <a:spLocks noGrp="1"/>
          </p:cNvSpPr>
          <p:nvPr>
            <p:ph type="dt" idx="10"/>
          </p:nvPr>
        </p:nvSpPr>
        <p:spPr>
          <a:xfrm>
            <a:off x="9830818" y="6292334"/>
            <a:ext cx="1522982" cy="1828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1" name="Google Shape;131;p27"/>
          <p:cNvSpPr txBox="1">
            <a:spLocks noGrp="1"/>
          </p:cNvSpPr>
          <p:nvPr>
            <p:ph type="ftr" idx="11"/>
          </p:nvPr>
        </p:nvSpPr>
        <p:spPr>
          <a:xfrm>
            <a:off x="8298180" y="6294120"/>
            <a:ext cx="1462788" cy="1828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2" name="Google Shape;132;p27"/>
          <p:cNvSpPr txBox="1">
            <a:spLocks noGrp="1"/>
          </p:cNvSpPr>
          <p:nvPr>
            <p:ph type="sldNum" idx="12"/>
          </p:nvPr>
        </p:nvSpPr>
        <p:spPr>
          <a:xfrm>
            <a:off x="11493500" y="6292334"/>
            <a:ext cx="412750" cy="1828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‹#›</a:t>
            </a:fld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pos="648">
          <p15:clr>
            <a:srgbClr val="FBAE40"/>
          </p15:clr>
        </p15:guide>
        <p15:guide id="2" orient="horz" pos="1152">
          <p15:clr>
            <a:srgbClr val="FBAE40"/>
          </p15:clr>
        </p15:guide>
        <p15:guide id="3" orient="horz" pos="1440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Einführung">
  <p:cSld name="Einführung">
    <p:spTree>
      <p:nvGrpSpPr>
        <p:cNvPr id="1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16"/>
          <p:cNvSpPr txBox="1">
            <a:spLocks noGrp="1"/>
          </p:cNvSpPr>
          <p:nvPr>
            <p:ph type="title"/>
          </p:nvPr>
        </p:nvSpPr>
        <p:spPr>
          <a:xfrm>
            <a:off x="1028700" y="999068"/>
            <a:ext cx="4876800" cy="6452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  <a:defRPr sz="44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2"/>
                </a:solidFill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2"/>
                </a:solidFill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2"/>
                </a:solidFill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2"/>
                </a:solidFill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2"/>
                </a:solidFill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2"/>
                </a:solidFill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2"/>
                </a:solidFill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2"/>
                </a:solidFill>
              </a:defRPr>
            </a:lvl9pPr>
          </a:lstStyle>
          <a:p>
            <a:endParaRPr/>
          </a:p>
        </p:txBody>
      </p:sp>
      <p:sp>
        <p:nvSpPr>
          <p:cNvPr id="20" name="Google Shape;20;p16"/>
          <p:cNvSpPr txBox="1">
            <a:spLocks noGrp="1"/>
          </p:cNvSpPr>
          <p:nvPr>
            <p:ph type="body" idx="1"/>
          </p:nvPr>
        </p:nvSpPr>
        <p:spPr>
          <a:xfrm>
            <a:off x="1028700" y="2286003"/>
            <a:ext cx="4876800" cy="35686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cxnSp>
        <p:nvCxnSpPr>
          <p:cNvPr id="21" name="Google Shape;21;p16"/>
          <p:cNvCxnSpPr/>
          <p:nvPr/>
        </p:nvCxnSpPr>
        <p:spPr>
          <a:xfrm>
            <a:off x="1033153" y="1869925"/>
            <a:ext cx="4872347" cy="0"/>
          </a:xfrm>
          <a:prstGeom prst="straightConnector1">
            <a:avLst/>
          </a:prstGeom>
          <a:noFill/>
          <a:ln w="762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22" name="Google Shape;22;p16"/>
          <p:cNvSpPr>
            <a:spLocks noGrp="1"/>
          </p:cNvSpPr>
          <p:nvPr>
            <p:ph type="pic" idx="2"/>
          </p:nvPr>
        </p:nvSpPr>
        <p:spPr>
          <a:xfrm>
            <a:off x="7354824" y="990600"/>
            <a:ext cx="4837176" cy="4837176"/>
          </a:xfrm>
          <a:prstGeom prst="rect">
            <a:avLst/>
          </a:prstGeom>
          <a:noFill/>
          <a:ln>
            <a:noFill/>
          </a:ln>
        </p:spPr>
      </p:sp>
      <p:sp>
        <p:nvSpPr>
          <p:cNvPr id="23" name="Google Shape;23;p16"/>
          <p:cNvSpPr txBox="1">
            <a:spLocks noGrp="1"/>
          </p:cNvSpPr>
          <p:nvPr>
            <p:ph type="dt" idx="10"/>
          </p:nvPr>
        </p:nvSpPr>
        <p:spPr>
          <a:xfrm>
            <a:off x="9830818" y="6292334"/>
            <a:ext cx="1522982" cy="1828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4" name="Google Shape;24;p16"/>
          <p:cNvSpPr txBox="1">
            <a:spLocks noGrp="1"/>
          </p:cNvSpPr>
          <p:nvPr>
            <p:ph type="ftr" idx="11"/>
          </p:nvPr>
        </p:nvSpPr>
        <p:spPr>
          <a:xfrm>
            <a:off x="8298180" y="6294120"/>
            <a:ext cx="1462788" cy="1828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16"/>
          <p:cNvSpPr txBox="1">
            <a:spLocks noGrp="1"/>
          </p:cNvSpPr>
          <p:nvPr>
            <p:ph type="sldNum" idx="12"/>
          </p:nvPr>
        </p:nvSpPr>
        <p:spPr>
          <a:xfrm>
            <a:off x="11493500" y="6292334"/>
            <a:ext cx="412750" cy="1828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‹#›</a:t>
            </a:fld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pos="648">
          <p15:clr>
            <a:srgbClr val="FBAE40"/>
          </p15:clr>
        </p15:guide>
        <p15:guide id="2" orient="horz" pos="1152">
          <p15:clr>
            <a:srgbClr val="FBAE40"/>
          </p15:clr>
        </p15:guide>
        <p15:guide id="3" orient="horz" pos="1440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nhalt 2 Spalte">
  <p:cSld name="Inhalt 2 Spalte">
    <p:spTree>
      <p:nvGrpSpPr>
        <p:cNvPr id="1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Google Shape;27;p17"/>
          <p:cNvSpPr txBox="1">
            <a:spLocks noGrp="1"/>
          </p:cNvSpPr>
          <p:nvPr>
            <p:ph type="body" idx="1"/>
          </p:nvPr>
        </p:nvSpPr>
        <p:spPr>
          <a:xfrm>
            <a:off x="1036641" y="3044590"/>
            <a:ext cx="4868860" cy="19421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marR="0" lvl="0" indent="-3429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▪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302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302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02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02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8" name="Google Shape;28;p17"/>
          <p:cNvSpPr txBox="1">
            <a:spLocks noGrp="1"/>
          </p:cNvSpPr>
          <p:nvPr>
            <p:ph type="body" idx="2"/>
          </p:nvPr>
        </p:nvSpPr>
        <p:spPr>
          <a:xfrm>
            <a:off x="6285649" y="3044590"/>
            <a:ext cx="4868860" cy="19421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marR="0" lvl="0" indent="-3429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▪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302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302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02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02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9" name="Google Shape;29;p17"/>
          <p:cNvSpPr txBox="1">
            <a:spLocks noGrp="1"/>
          </p:cNvSpPr>
          <p:nvPr>
            <p:ph type="title"/>
          </p:nvPr>
        </p:nvSpPr>
        <p:spPr>
          <a:xfrm>
            <a:off x="1028700" y="999068"/>
            <a:ext cx="7810500" cy="6452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  <a:defRPr sz="44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2"/>
                </a:solidFill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2"/>
                </a:solidFill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2"/>
                </a:solidFill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2"/>
                </a:solidFill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2"/>
                </a:solidFill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2"/>
                </a:solidFill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2"/>
                </a:solidFill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2"/>
                </a:solidFill>
              </a:defRPr>
            </a:lvl9pPr>
          </a:lstStyle>
          <a:p>
            <a:endParaRPr/>
          </a:p>
        </p:txBody>
      </p:sp>
      <p:cxnSp>
        <p:nvCxnSpPr>
          <p:cNvPr id="30" name="Google Shape;30;p17"/>
          <p:cNvCxnSpPr/>
          <p:nvPr/>
        </p:nvCxnSpPr>
        <p:spPr>
          <a:xfrm>
            <a:off x="1033153" y="1871272"/>
            <a:ext cx="10125694" cy="0"/>
          </a:xfrm>
          <a:prstGeom prst="straightConnector1">
            <a:avLst/>
          </a:prstGeom>
          <a:noFill/>
          <a:ln w="762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31" name="Google Shape;31;p17"/>
          <p:cNvSpPr txBox="1">
            <a:spLocks noGrp="1"/>
          </p:cNvSpPr>
          <p:nvPr>
            <p:ph type="body" idx="3"/>
          </p:nvPr>
        </p:nvSpPr>
        <p:spPr>
          <a:xfrm>
            <a:off x="941616" y="2328554"/>
            <a:ext cx="4963884" cy="6452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2" name="Google Shape;32;p17"/>
          <p:cNvSpPr txBox="1">
            <a:spLocks noGrp="1"/>
          </p:cNvSpPr>
          <p:nvPr>
            <p:ph type="body" idx="4"/>
          </p:nvPr>
        </p:nvSpPr>
        <p:spPr>
          <a:xfrm>
            <a:off x="6258199" y="2328554"/>
            <a:ext cx="4868860" cy="6452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3" name="Google Shape;33;p17"/>
          <p:cNvSpPr txBox="1">
            <a:spLocks noGrp="1"/>
          </p:cNvSpPr>
          <p:nvPr>
            <p:ph type="dt" idx="10"/>
          </p:nvPr>
        </p:nvSpPr>
        <p:spPr>
          <a:xfrm>
            <a:off x="9830818" y="6292334"/>
            <a:ext cx="1522982" cy="1828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4" name="Google Shape;34;p17"/>
          <p:cNvSpPr txBox="1">
            <a:spLocks noGrp="1"/>
          </p:cNvSpPr>
          <p:nvPr>
            <p:ph type="ftr" idx="11"/>
          </p:nvPr>
        </p:nvSpPr>
        <p:spPr>
          <a:xfrm>
            <a:off x="8298180" y="6294120"/>
            <a:ext cx="1462788" cy="1828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17"/>
          <p:cNvSpPr txBox="1">
            <a:spLocks noGrp="1"/>
          </p:cNvSpPr>
          <p:nvPr>
            <p:ph type="sldNum" idx="12"/>
          </p:nvPr>
        </p:nvSpPr>
        <p:spPr>
          <a:xfrm>
            <a:off x="11493500" y="6292334"/>
            <a:ext cx="412750" cy="1828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‹#›</a:t>
            </a:fld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pos="648">
          <p15:clr>
            <a:srgbClr val="FBAE40"/>
          </p15:clr>
        </p15:guide>
        <p15:guide id="2" orient="horz" pos="1152">
          <p15:clr>
            <a:srgbClr val="FBAE40"/>
          </p15:clr>
        </p15:guide>
        <p15:guide id="3" orient="horz" pos="144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Agenda">
  <p:cSld name="Agenda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18"/>
          <p:cNvSpPr/>
          <p:nvPr/>
        </p:nvSpPr>
        <p:spPr>
          <a:xfrm>
            <a:off x="0" y="-6836"/>
            <a:ext cx="11158847" cy="582484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8" name="Google Shape;38;p18"/>
          <p:cNvSpPr txBox="1">
            <a:spLocks noGrp="1"/>
          </p:cNvSpPr>
          <p:nvPr>
            <p:ph type="body" idx="1"/>
          </p:nvPr>
        </p:nvSpPr>
        <p:spPr>
          <a:xfrm>
            <a:off x="1028700" y="2286000"/>
            <a:ext cx="7810499" cy="29045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cxnSp>
        <p:nvCxnSpPr>
          <p:cNvPr id="39" name="Google Shape;39;p18"/>
          <p:cNvCxnSpPr/>
          <p:nvPr/>
        </p:nvCxnSpPr>
        <p:spPr>
          <a:xfrm>
            <a:off x="1033153" y="1871272"/>
            <a:ext cx="10125694" cy="0"/>
          </a:xfrm>
          <a:prstGeom prst="straightConnector1">
            <a:avLst/>
          </a:prstGeom>
          <a:noFill/>
          <a:ln w="762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40" name="Google Shape;40;p18"/>
          <p:cNvSpPr txBox="1">
            <a:spLocks noGrp="1"/>
          </p:cNvSpPr>
          <p:nvPr>
            <p:ph type="title"/>
          </p:nvPr>
        </p:nvSpPr>
        <p:spPr>
          <a:xfrm>
            <a:off x="1028700" y="999068"/>
            <a:ext cx="7810500" cy="6452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  <a:defRPr sz="44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2"/>
                </a:solidFill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2"/>
                </a:solidFill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2"/>
                </a:solidFill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2"/>
                </a:solidFill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2"/>
                </a:solidFill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2"/>
                </a:solidFill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2"/>
                </a:solidFill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2"/>
                </a:solidFill>
              </a:defRPr>
            </a:lvl9pPr>
          </a:lstStyle>
          <a:p>
            <a:endParaRPr/>
          </a:p>
        </p:txBody>
      </p:sp>
      <p:sp>
        <p:nvSpPr>
          <p:cNvPr id="41" name="Google Shape;41;p18"/>
          <p:cNvSpPr txBox="1">
            <a:spLocks noGrp="1"/>
          </p:cNvSpPr>
          <p:nvPr>
            <p:ph type="dt" idx="10"/>
          </p:nvPr>
        </p:nvSpPr>
        <p:spPr>
          <a:xfrm>
            <a:off x="9830818" y="6292334"/>
            <a:ext cx="1522982" cy="1828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18"/>
          <p:cNvSpPr txBox="1">
            <a:spLocks noGrp="1"/>
          </p:cNvSpPr>
          <p:nvPr>
            <p:ph type="ftr" idx="11"/>
          </p:nvPr>
        </p:nvSpPr>
        <p:spPr>
          <a:xfrm>
            <a:off x="8298180" y="6294120"/>
            <a:ext cx="1462788" cy="1828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3" name="Google Shape;43;p18"/>
          <p:cNvSpPr txBox="1">
            <a:spLocks noGrp="1"/>
          </p:cNvSpPr>
          <p:nvPr>
            <p:ph type="sldNum" idx="12"/>
          </p:nvPr>
        </p:nvSpPr>
        <p:spPr>
          <a:xfrm>
            <a:off x="11493500" y="6292334"/>
            <a:ext cx="412750" cy="1828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‹#›</a:t>
            </a:fld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pos="648">
          <p15:clr>
            <a:srgbClr val="FBAE40"/>
          </p15:clr>
        </p15:guide>
        <p15:guide id="2" orient="horz" pos="1152">
          <p15:clr>
            <a:srgbClr val="FBAE40"/>
          </p15:clr>
        </p15:guide>
        <p15:guide id="3" orient="horz" pos="1440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Abschnittsumbruch">
  <p:cSld name="Abschnittsumbruch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9"/>
          <p:cNvSpPr>
            <a:spLocks noGrp="1"/>
          </p:cNvSpPr>
          <p:nvPr>
            <p:ph type="pic" idx="2"/>
          </p:nvPr>
        </p:nvSpPr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sp>
      <p:cxnSp>
        <p:nvCxnSpPr>
          <p:cNvPr id="46" name="Google Shape;46;p19"/>
          <p:cNvCxnSpPr/>
          <p:nvPr/>
        </p:nvCxnSpPr>
        <p:spPr>
          <a:xfrm rot="10800000" flipH="1">
            <a:off x="1044475" y="1862667"/>
            <a:ext cx="10103049" cy="8670"/>
          </a:xfrm>
          <a:prstGeom prst="straightConnector1">
            <a:avLst/>
          </a:prstGeom>
          <a:noFill/>
          <a:ln w="762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47" name="Google Shape;47;p19"/>
          <p:cNvSpPr txBox="1">
            <a:spLocks noGrp="1"/>
          </p:cNvSpPr>
          <p:nvPr>
            <p:ph type="title"/>
          </p:nvPr>
        </p:nvSpPr>
        <p:spPr>
          <a:xfrm>
            <a:off x="1028700" y="999068"/>
            <a:ext cx="7810500" cy="6452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  <a:defRPr sz="44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2"/>
                </a:solidFill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2"/>
                </a:solidFill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2"/>
                </a:solidFill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2"/>
                </a:solidFill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2"/>
                </a:solidFill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2"/>
                </a:solidFill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2"/>
                </a:solidFill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2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pos="648">
          <p15:clr>
            <a:srgbClr val="FBAE40"/>
          </p15:clr>
        </p15:guide>
        <p15:guide id="2" orient="horz" pos="1152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iagramm">
  <p:cSld name="Diagramm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20"/>
          <p:cNvSpPr/>
          <p:nvPr/>
        </p:nvSpPr>
        <p:spPr>
          <a:xfrm>
            <a:off x="0" y="-6836"/>
            <a:ext cx="11158847" cy="582484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0" name="Google Shape;50;p20"/>
          <p:cNvSpPr>
            <a:spLocks noGrp="1"/>
          </p:cNvSpPr>
          <p:nvPr>
            <p:ph type="chart" idx="2"/>
          </p:nvPr>
        </p:nvSpPr>
        <p:spPr>
          <a:xfrm>
            <a:off x="951345" y="2286000"/>
            <a:ext cx="9145155" cy="31649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1" name="Google Shape;51;p20"/>
          <p:cNvSpPr txBox="1">
            <a:spLocks noGrp="1"/>
          </p:cNvSpPr>
          <p:nvPr>
            <p:ph type="title"/>
          </p:nvPr>
        </p:nvSpPr>
        <p:spPr>
          <a:xfrm>
            <a:off x="1028700" y="999068"/>
            <a:ext cx="7810500" cy="6452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  <a:defRPr sz="44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2"/>
                </a:solidFill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2"/>
                </a:solidFill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2"/>
                </a:solidFill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2"/>
                </a:solidFill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2"/>
                </a:solidFill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2"/>
                </a:solidFill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2"/>
                </a:solidFill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2"/>
                </a:solidFill>
              </a:defRPr>
            </a:lvl9pPr>
          </a:lstStyle>
          <a:p>
            <a:endParaRPr/>
          </a:p>
        </p:txBody>
      </p:sp>
      <p:cxnSp>
        <p:nvCxnSpPr>
          <p:cNvPr id="52" name="Google Shape;52;p20"/>
          <p:cNvCxnSpPr/>
          <p:nvPr/>
        </p:nvCxnSpPr>
        <p:spPr>
          <a:xfrm>
            <a:off x="1033153" y="1871272"/>
            <a:ext cx="10125694" cy="0"/>
          </a:xfrm>
          <a:prstGeom prst="straightConnector1">
            <a:avLst/>
          </a:prstGeom>
          <a:noFill/>
          <a:ln w="762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53" name="Google Shape;53;p20"/>
          <p:cNvSpPr txBox="1">
            <a:spLocks noGrp="1"/>
          </p:cNvSpPr>
          <p:nvPr>
            <p:ph type="dt" idx="10"/>
          </p:nvPr>
        </p:nvSpPr>
        <p:spPr>
          <a:xfrm>
            <a:off x="9830818" y="6292334"/>
            <a:ext cx="1522982" cy="1828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4" name="Google Shape;54;p20"/>
          <p:cNvSpPr txBox="1">
            <a:spLocks noGrp="1"/>
          </p:cNvSpPr>
          <p:nvPr>
            <p:ph type="ftr" idx="11"/>
          </p:nvPr>
        </p:nvSpPr>
        <p:spPr>
          <a:xfrm>
            <a:off x="8298180" y="6294120"/>
            <a:ext cx="1462788" cy="1828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5" name="Google Shape;55;p20"/>
          <p:cNvSpPr txBox="1">
            <a:spLocks noGrp="1"/>
          </p:cNvSpPr>
          <p:nvPr>
            <p:ph type="sldNum" idx="12"/>
          </p:nvPr>
        </p:nvSpPr>
        <p:spPr>
          <a:xfrm>
            <a:off x="11493500" y="6292334"/>
            <a:ext cx="412750" cy="1828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‹#›</a:t>
            </a:fld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pos="648">
          <p15:clr>
            <a:srgbClr val="FBAE40"/>
          </p15:clr>
        </p15:guide>
        <p15:guide id="2" orient="horz" pos="1152">
          <p15:clr>
            <a:srgbClr val="FBAE40"/>
          </p15:clr>
        </p15:guide>
        <p15:guide id="3" orient="horz" pos="1440">
          <p15:clr>
            <a:srgbClr val="FBAE40"/>
          </p15:clr>
        </p15:guide>
        <p15:guide id="4" pos="6360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elle">
  <p:cSld name="Tabelle"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21"/>
          <p:cNvSpPr/>
          <p:nvPr/>
        </p:nvSpPr>
        <p:spPr>
          <a:xfrm>
            <a:off x="0" y="4453"/>
            <a:ext cx="11158847" cy="582484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8" name="Google Shape;58;p21"/>
          <p:cNvSpPr>
            <a:spLocks noGrp="1"/>
          </p:cNvSpPr>
          <p:nvPr>
            <p:ph type="tbl" idx="2"/>
          </p:nvPr>
        </p:nvSpPr>
        <p:spPr>
          <a:xfrm>
            <a:off x="1028700" y="2423161"/>
            <a:ext cx="9067800" cy="22274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9" name="Google Shape;59;p21"/>
          <p:cNvSpPr txBox="1">
            <a:spLocks noGrp="1"/>
          </p:cNvSpPr>
          <p:nvPr>
            <p:ph type="title"/>
          </p:nvPr>
        </p:nvSpPr>
        <p:spPr>
          <a:xfrm>
            <a:off x="1028700" y="999068"/>
            <a:ext cx="10096500" cy="6452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  <a:defRPr sz="44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2"/>
                </a:solidFill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2"/>
                </a:solidFill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2"/>
                </a:solidFill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2"/>
                </a:solidFill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2"/>
                </a:solidFill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2"/>
                </a:solidFill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2"/>
                </a:solidFill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2"/>
                </a:solidFill>
              </a:defRPr>
            </a:lvl9pPr>
          </a:lstStyle>
          <a:p>
            <a:endParaRPr/>
          </a:p>
        </p:txBody>
      </p:sp>
      <p:cxnSp>
        <p:nvCxnSpPr>
          <p:cNvPr id="60" name="Google Shape;60;p21"/>
          <p:cNvCxnSpPr/>
          <p:nvPr/>
        </p:nvCxnSpPr>
        <p:spPr>
          <a:xfrm>
            <a:off x="1033153" y="1871272"/>
            <a:ext cx="10125694" cy="0"/>
          </a:xfrm>
          <a:prstGeom prst="straightConnector1">
            <a:avLst/>
          </a:prstGeom>
          <a:noFill/>
          <a:ln w="762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61" name="Google Shape;61;p21"/>
          <p:cNvSpPr txBox="1">
            <a:spLocks noGrp="1"/>
          </p:cNvSpPr>
          <p:nvPr>
            <p:ph type="dt" idx="10"/>
          </p:nvPr>
        </p:nvSpPr>
        <p:spPr>
          <a:xfrm>
            <a:off x="9830818" y="6292334"/>
            <a:ext cx="1522982" cy="1828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2" name="Google Shape;62;p21"/>
          <p:cNvSpPr txBox="1">
            <a:spLocks noGrp="1"/>
          </p:cNvSpPr>
          <p:nvPr>
            <p:ph type="ftr" idx="11"/>
          </p:nvPr>
        </p:nvSpPr>
        <p:spPr>
          <a:xfrm>
            <a:off x="8298180" y="6294120"/>
            <a:ext cx="1462788" cy="1828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21"/>
          <p:cNvSpPr txBox="1">
            <a:spLocks noGrp="1"/>
          </p:cNvSpPr>
          <p:nvPr>
            <p:ph type="sldNum" idx="12"/>
          </p:nvPr>
        </p:nvSpPr>
        <p:spPr>
          <a:xfrm>
            <a:off x="11493500" y="6292334"/>
            <a:ext cx="412750" cy="1828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‹#›</a:t>
            </a:fld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pos="648">
          <p15:clr>
            <a:srgbClr val="FBAE40"/>
          </p15:clr>
        </p15:guide>
        <p15:guide id="2" orient="horz" pos="1152">
          <p15:clr>
            <a:srgbClr val="FBAE40"/>
          </p15:clr>
        </p15:guide>
        <p15:guide id="3" orient="horz" pos="1440">
          <p15:clr>
            <a:srgbClr val="FBAE40"/>
          </p15:clr>
        </p15:guide>
        <p15:guide id="4" pos="6360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Zitat">
  <p:cSld name="Zitat"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22"/>
          <p:cNvSpPr/>
          <p:nvPr/>
        </p:nvSpPr>
        <p:spPr>
          <a:xfrm>
            <a:off x="0" y="-6836"/>
            <a:ext cx="11158847" cy="582484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66" name="Google Shape;66;p22"/>
          <p:cNvCxnSpPr/>
          <p:nvPr/>
        </p:nvCxnSpPr>
        <p:spPr>
          <a:xfrm>
            <a:off x="2184935" y="1874704"/>
            <a:ext cx="8973912" cy="0"/>
          </a:xfrm>
          <a:prstGeom prst="straightConnector1">
            <a:avLst/>
          </a:prstGeom>
          <a:noFill/>
          <a:ln w="762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67" name="Google Shape;67;p22"/>
          <p:cNvSpPr txBox="1">
            <a:spLocks noGrp="1"/>
          </p:cNvSpPr>
          <p:nvPr>
            <p:ph type="body" idx="1"/>
          </p:nvPr>
        </p:nvSpPr>
        <p:spPr>
          <a:xfrm>
            <a:off x="1028700" y="2304344"/>
            <a:ext cx="7810500" cy="29892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marR="0" lvl="0" indent="-228600" algn="l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8" name="Google Shape;68;p22"/>
          <p:cNvSpPr txBox="1">
            <a:spLocks noGrp="1"/>
          </p:cNvSpPr>
          <p:nvPr>
            <p:ph type="title"/>
          </p:nvPr>
        </p:nvSpPr>
        <p:spPr>
          <a:xfrm>
            <a:off x="771525" y="-346316"/>
            <a:ext cx="1589372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0"/>
              <a:buFont typeface="Arial"/>
              <a:buNone/>
              <a:defRPr sz="20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2"/>
                </a:solidFill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2"/>
                </a:solidFill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2"/>
                </a:solidFill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2"/>
                </a:solidFill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2"/>
                </a:solidFill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2"/>
                </a:solidFill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2"/>
                </a:solidFill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2"/>
                </a:solidFill>
              </a:defRPr>
            </a:lvl9pPr>
          </a:lstStyle>
          <a:p>
            <a:endParaRPr/>
          </a:p>
        </p:txBody>
      </p:sp>
      <p:sp>
        <p:nvSpPr>
          <p:cNvPr id="69" name="Google Shape;69;p22"/>
          <p:cNvSpPr txBox="1">
            <a:spLocks noGrp="1"/>
          </p:cNvSpPr>
          <p:nvPr>
            <p:ph type="dt" idx="10"/>
          </p:nvPr>
        </p:nvSpPr>
        <p:spPr>
          <a:xfrm>
            <a:off x="9830818" y="6292334"/>
            <a:ext cx="1522982" cy="1828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22"/>
          <p:cNvSpPr txBox="1">
            <a:spLocks noGrp="1"/>
          </p:cNvSpPr>
          <p:nvPr>
            <p:ph type="ftr" idx="11"/>
          </p:nvPr>
        </p:nvSpPr>
        <p:spPr>
          <a:xfrm>
            <a:off x="8298180" y="6294120"/>
            <a:ext cx="1462788" cy="1828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1" name="Google Shape;71;p22"/>
          <p:cNvSpPr txBox="1">
            <a:spLocks noGrp="1"/>
          </p:cNvSpPr>
          <p:nvPr>
            <p:ph type="sldNum" idx="12"/>
          </p:nvPr>
        </p:nvSpPr>
        <p:spPr>
          <a:xfrm>
            <a:off x="11493500" y="6292334"/>
            <a:ext cx="412750" cy="1828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‹#›</a:t>
            </a:fld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pos="648">
          <p15:clr>
            <a:srgbClr val="FBAE40"/>
          </p15:clr>
        </p15:guide>
        <p15:guide id="2" orient="horz" pos="1152">
          <p15:clr>
            <a:srgbClr val="FBAE40"/>
          </p15:clr>
        </p15:guide>
        <p15:guide id="3" orient="horz" pos="1440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eam">
  <p:cSld name="Team"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3" name="Google Shape;73;p23"/>
          <p:cNvCxnSpPr/>
          <p:nvPr/>
        </p:nvCxnSpPr>
        <p:spPr>
          <a:xfrm>
            <a:off x="1033153" y="1874640"/>
            <a:ext cx="10125694" cy="0"/>
          </a:xfrm>
          <a:prstGeom prst="straightConnector1">
            <a:avLst/>
          </a:prstGeom>
          <a:noFill/>
          <a:ln w="762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74" name="Google Shape;74;p23"/>
          <p:cNvSpPr txBox="1">
            <a:spLocks noGrp="1"/>
          </p:cNvSpPr>
          <p:nvPr>
            <p:ph type="body" idx="1"/>
          </p:nvPr>
        </p:nvSpPr>
        <p:spPr>
          <a:xfrm>
            <a:off x="1028700" y="4313437"/>
            <a:ext cx="1828800" cy="4012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marR="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5" name="Google Shape;75;p23"/>
          <p:cNvSpPr txBox="1">
            <a:spLocks noGrp="1"/>
          </p:cNvSpPr>
          <p:nvPr>
            <p:ph type="body" idx="2"/>
          </p:nvPr>
        </p:nvSpPr>
        <p:spPr>
          <a:xfrm>
            <a:off x="1028700" y="4752757"/>
            <a:ext cx="1828800" cy="552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marR="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6" name="Google Shape;76;p23"/>
          <p:cNvSpPr txBox="1">
            <a:spLocks noGrp="1"/>
          </p:cNvSpPr>
          <p:nvPr>
            <p:ph type="body" idx="3"/>
          </p:nvPr>
        </p:nvSpPr>
        <p:spPr>
          <a:xfrm>
            <a:off x="3784600" y="4332486"/>
            <a:ext cx="1828800" cy="4012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marR="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7" name="Google Shape;77;p23"/>
          <p:cNvSpPr txBox="1">
            <a:spLocks noGrp="1"/>
          </p:cNvSpPr>
          <p:nvPr>
            <p:ph type="body" idx="4"/>
          </p:nvPr>
        </p:nvSpPr>
        <p:spPr>
          <a:xfrm>
            <a:off x="3784600" y="4752757"/>
            <a:ext cx="1828800" cy="552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marR="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8" name="Google Shape;78;p23"/>
          <p:cNvSpPr txBox="1">
            <a:spLocks noGrp="1"/>
          </p:cNvSpPr>
          <p:nvPr>
            <p:ph type="body" idx="5"/>
          </p:nvPr>
        </p:nvSpPr>
        <p:spPr>
          <a:xfrm>
            <a:off x="6531512" y="4313436"/>
            <a:ext cx="1828800" cy="4202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marR="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9" name="Google Shape;79;p23"/>
          <p:cNvSpPr txBox="1">
            <a:spLocks noGrp="1"/>
          </p:cNvSpPr>
          <p:nvPr>
            <p:ph type="body" idx="6"/>
          </p:nvPr>
        </p:nvSpPr>
        <p:spPr>
          <a:xfrm>
            <a:off x="6531512" y="4752757"/>
            <a:ext cx="1828800" cy="5524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marR="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0" name="Google Shape;80;p23"/>
          <p:cNvSpPr txBox="1">
            <a:spLocks noGrp="1"/>
          </p:cNvSpPr>
          <p:nvPr>
            <p:ph type="body" idx="7"/>
          </p:nvPr>
        </p:nvSpPr>
        <p:spPr>
          <a:xfrm>
            <a:off x="9296400" y="4332486"/>
            <a:ext cx="1828800" cy="4202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marR="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1" name="Google Shape;81;p23"/>
          <p:cNvSpPr txBox="1">
            <a:spLocks noGrp="1"/>
          </p:cNvSpPr>
          <p:nvPr>
            <p:ph type="body" idx="8"/>
          </p:nvPr>
        </p:nvSpPr>
        <p:spPr>
          <a:xfrm>
            <a:off x="9296400" y="4752757"/>
            <a:ext cx="1828800" cy="5524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marR="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2" name="Google Shape;82;p23"/>
          <p:cNvSpPr>
            <a:spLocks noGrp="1"/>
          </p:cNvSpPr>
          <p:nvPr>
            <p:ph type="pic" idx="9"/>
          </p:nvPr>
        </p:nvSpPr>
        <p:spPr>
          <a:xfrm>
            <a:off x="1028700" y="2308936"/>
            <a:ext cx="1828800" cy="1831590"/>
          </a:xfrm>
          <a:prstGeom prst="rect">
            <a:avLst/>
          </a:prstGeom>
          <a:noFill/>
          <a:ln>
            <a:noFill/>
          </a:ln>
        </p:spPr>
      </p:sp>
      <p:sp>
        <p:nvSpPr>
          <p:cNvPr id="83" name="Google Shape;83;p23"/>
          <p:cNvSpPr>
            <a:spLocks noGrp="1"/>
          </p:cNvSpPr>
          <p:nvPr>
            <p:ph type="pic" idx="13"/>
          </p:nvPr>
        </p:nvSpPr>
        <p:spPr>
          <a:xfrm>
            <a:off x="3784600" y="2308936"/>
            <a:ext cx="1828800" cy="1831590"/>
          </a:xfrm>
          <a:prstGeom prst="rect">
            <a:avLst/>
          </a:prstGeom>
          <a:noFill/>
          <a:ln>
            <a:noFill/>
          </a:ln>
        </p:spPr>
      </p:sp>
      <p:sp>
        <p:nvSpPr>
          <p:cNvPr id="84" name="Google Shape;84;p23"/>
          <p:cNvSpPr>
            <a:spLocks noGrp="1"/>
          </p:cNvSpPr>
          <p:nvPr>
            <p:ph type="pic" idx="14"/>
          </p:nvPr>
        </p:nvSpPr>
        <p:spPr>
          <a:xfrm>
            <a:off x="6540500" y="2308936"/>
            <a:ext cx="1828800" cy="1831590"/>
          </a:xfrm>
          <a:prstGeom prst="rect">
            <a:avLst/>
          </a:prstGeom>
          <a:noFill/>
          <a:ln>
            <a:noFill/>
          </a:ln>
        </p:spPr>
      </p:sp>
      <p:sp>
        <p:nvSpPr>
          <p:cNvPr id="85" name="Google Shape;85;p23"/>
          <p:cNvSpPr>
            <a:spLocks noGrp="1"/>
          </p:cNvSpPr>
          <p:nvPr>
            <p:ph type="pic" idx="15"/>
          </p:nvPr>
        </p:nvSpPr>
        <p:spPr>
          <a:xfrm>
            <a:off x="9296400" y="2314278"/>
            <a:ext cx="1828800" cy="1831590"/>
          </a:xfrm>
          <a:prstGeom prst="rect">
            <a:avLst/>
          </a:prstGeom>
          <a:noFill/>
          <a:ln>
            <a:noFill/>
          </a:ln>
        </p:spPr>
      </p:sp>
      <p:sp>
        <p:nvSpPr>
          <p:cNvPr id="86" name="Google Shape;86;p23"/>
          <p:cNvSpPr txBox="1">
            <a:spLocks noGrp="1"/>
          </p:cNvSpPr>
          <p:nvPr>
            <p:ph type="title"/>
          </p:nvPr>
        </p:nvSpPr>
        <p:spPr>
          <a:xfrm>
            <a:off x="1028700" y="999068"/>
            <a:ext cx="7810500" cy="6452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  <a:defRPr sz="44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2"/>
                </a:solidFill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2"/>
                </a:solidFill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2"/>
                </a:solidFill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2"/>
                </a:solidFill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2"/>
                </a:solidFill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2"/>
                </a:solidFill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2"/>
                </a:solidFill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2"/>
                </a:solidFill>
              </a:defRPr>
            </a:lvl9pPr>
          </a:lstStyle>
          <a:p>
            <a:endParaRPr/>
          </a:p>
        </p:txBody>
      </p:sp>
      <p:sp>
        <p:nvSpPr>
          <p:cNvPr id="87" name="Google Shape;87;p23"/>
          <p:cNvSpPr txBox="1">
            <a:spLocks noGrp="1"/>
          </p:cNvSpPr>
          <p:nvPr>
            <p:ph type="dt" idx="10"/>
          </p:nvPr>
        </p:nvSpPr>
        <p:spPr>
          <a:xfrm>
            <a:off x="9830818" y="6292334"/>
            <a:ext cx="1522982" cy="1828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8" name="Google Shape;88;p23"/>
          <p:cNvSpPr txBox="1">
            <a:spLocks noGrp="1"/>
          </p:cNvSpPr>
          <p:nvPr>
            <p:ph type="ftr" idx="11"/>
          </p:nvPr>
        </p:nvSpPr>
        <p:spPr>
          <a:xfrm>
            <a:off x="8298180" y="6294120"/>
            <a:ext cx="1462788" cy="1828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9" name="Google Shape;89;p23"/>
          <p:cNvSpPr txBox="1">
            <a:spLocks noGrp="1"/>
          </p:cNvSpPr>
          <p:nvPr>
            <p:ph type="sldNum" idx="12"/>
          </p:nvPr>
        </p:nvSpPr>
        <p:spPr>
          <a:xfrm>
            <a:off x="11493500" y="6292334"/>
            <a:ext cx="412750" cy="1828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‹#›</a:t>
            </a:fld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pos="648">
          <p15:clr>
            <a:srgbClr val="FBAE40"/>
          </p15:clr>
        </p15:guide>
        <p15:guide id="2" orient="horz" pos="1152">
          <p15:clr>
            <a:srgbClr val="FBAE40"/>
          </p15:clr>
        </p15:guide>
        <p15:guide id="3" orient="horz" pos="1440">
          <p15:clr>
            <a:srgbClr val="FBAE40"/>
          </p15:clr>
        </p15:guide>
        <p15:guide id="4" orient="horz" pos="3072">
          <p15:clr>
            <a:srgbClr val="FBAE40"/>
          </p15:clr>
        </p15:guide>
        <p15:guide id="5" pos="6384">
          <p15:clr>
            <a:srgbClr val="FBAE40"/>
          </p15:clr>
        </p15:guide>
        <p15:guide id="6" orient="horz" pos="3216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4"/>
          <p:cNvSpPr txBox="1">
            <a:spLocks noGrp="1"/>
          </p:cNvSpPr>
          <p:nvPr>
            <p:ph type="dt" idx="10"/>
          </p:nvPr>
        </p:nvSpPr>
        <p:spPr>
          <a:xfrm>
            <a:off x="9830818" y="6292334"/>
            <a:ext cx="1522982" cy="1828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" name="Google Shape;11;p14"/>
          <p:cNvSpPr txBox="1">
            <a:spLocks noGrp="1"/>
          </p:cNvSpPr>
          <p:nvPr>
            <p:ph type="ftr" idx="11"/>
          </p:nvPr>
        </p:nvSpPr>
        <p:spPr>
          <a:xfrm>
            <a:off x="8298180" y="6294120"/>
            <a:ext cx="1462788" cy="1828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2" name="Google Shape;12;p14"/>
          <p:cNvSpPr txBox="1">
            <a:spLocks noGrp="1"/>
          </p:cNvSpPr>
          <p:nvPr>
            <p:ph type="sldNum" idx="12"/>
          </p:nvPr>
        </p:nvSpPr>
        <p:spPr>
          <a:xfrm>
            <a:off x="11493500" y="6292334"/>
            <a:ext cx="412750" cy="1828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  <p15:guide id="3" pos="240">
          <p15:clr>
            <a:srgbClr val="547EBF"/>
          </p15:clr>
        </p15:guide>
        <p15:guide id="4" orient="horz" pos="240">
          <p15:clr>
            <a:srgbClr val="547EBF"/>
          </p15:clr>
        </p15:guide>
        <p15:guide id="5" pos="7440">
          <p15:clr>
            <a:srgbClr val="547EBF"/>
          </p15:clr>
        </p15:guide>
        <p15:guide id="6" orient="horz" pos="4080">
          <p15:clr>
            <a:srgbClr val="547EBF"/>
          </p15:clr>
        </p15:guide>
        <p15:guide id="7" pos="7008">
          <p15:clr>
            <a:srgbClr val="F26B43"/>
          </p15:clr>
        </p15:guide>
        <p15:guide id="8" pos="3720">
          <p15:clr>
            <a:srgbClr val="547EBF"/>
          </p15:clr>
        </p15:guide>
        <p15:guide id="9" pos="2112">
          <p15:clr>
            <a:srgbClr val="547EBF"/>
          </p15:clr>
        </p15:guide>
        <p15:guide id="10" pos="1824">
          <p15:clr>
            <a:srgbClr val="547EBF"/>
          </p15:clr>
        </p15:guide>
        <p15:guide id="11" pos="5568">
          <p15:clr>
            <a:srgbClr val="547EBF"/>
          </p15:clr>
        </p15:guide>
        <p15:guide id="12" pos="5832">
          <p15:clr>
            <a:srgbClr val="547EBF"/>
          </p15:clr>
        </p15:guide>
        <p15:guide id="13" pos="4968">
          <p15:clr>
            <a:srgbClr val="9FCC3B"/>
          </p15:clr>
        </p15:guide>
        <p15:guide id="14" pos="5208">
          <p15:clr>
            <a:srgbClr val="9FCC3B"/>
          </p15:clr>
        </p15:guide>
        <p15:guide id="15" pos="2712">
          <p15:clr>
            <a:srgbClr val="9FCC3B"/>
          </p15:clr>
        </p15:guide>
        <p15:guide id="16" pos="2472">
          <p15:clr>
            <a:srgbClr val="9FCC3B"/>
          </p15:clr>
        </p15:guide>
        <p15:guide id="17" orient="horz" pos="624">
          <p15:clr>
            <a:srgbClr val="F26B43"/>
          </p15:clr>
        </p15:guide>
        <p15:guide id="18" orient="horz" pos="3672">
          <p15:clr>
            <a:srgbClr val="F26B43"/>
          </p15:clr>
        </p15:guide>
        <p15:guide id="19" pos="3984">
          <p15:clr>
            <a:srgbClr val="547EBF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1"/>
          <p:cNvSpPr txBox="1">
            <a:spLocks noGrp="1"/>
          </p:cNvSpPr>
          <p:nvPr>
            <p:ph type="title"/>
          </p:nvPr>
        </p:nvSpPr>
        <p:spPr>
          <a:xfrm>
            <a:off x="976313" y="1656344"/>
            <a:ext cx="9529956" cy="21134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400"/>
              <a:buFont typeface="Arial"/>
              <a:buNone/>
            </a:pPr>
            <a:r>
              <a:rPr lang="de-DE" sz="5400"/>
              <a:t>Integrace na Digitální Dopis</a:t>
            </a:r>
            <a:endParaRPr sz="5400"/>
          </a:p>
        </p:txBody>
      </p:sp>
      <p:sp>
        <p:nvSpPr>
          <p:cNvPr id="139" name="Google Shape;139;p1"/>
          <p:cNvSpPr txBox="1">
            <a:spLocks noGrp="1"/>
          </p:cNvSpPr>
          <p:nvPr>
            <p:ph type="body" idx="1"/>
          </p:nvPr>
        </p:nvSpPr>
        <p:spPr>
          <a:xfrm>
            <a:off x="1033150" y="4559650"/>
            <a:ext cx="9128700" cy="64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rPr lang="de-DE" sz="2400" b="1" dirty="0" err="1"/>
              <a:t>LevouZadní</a:t>
            </a:r>
            <a:r>
              <a:rPr lang="de-DE" sz="2400" b="1" dirty="0"/>
              <a:t>															</a:t>
            </a:r>
            <a:endParaRPr sz="24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Google Shape;225;g2bed02d90a4_1_10"/>
          <p:cNvSpPr txBox="1">
            <a:spLocks noGrp="1"/>
          </p:cNvSpPr>
          <p:nvPr>
            <p:ph type="sldNum" idx="12"/>
          </p:nvPr>
        </p:nvSpPr>
        <p:spPr>
          <a:xfrm>
            <a:off x="11493500" y="6292334"/>
            <a:ext cx="412800" cy="1830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de-DE"/>
              <a:t>10</a:t>
            </a:fld>
            <a:endParaRPr/>
          </a:p>
        </p:txBody>
      </p:sp>
      <p:sp>
        <p:nvSpPr>
          <p:cNvPr id="226" name="Google Shape;226;g2bed02d90a4_1_10"/>
          <p:cNvSpPr txBox="1">
            <a:spLocks noGrp="1"/>
          </p:cNvSpPr>
          <p:nvPr>
            <p:ph type="title"/>
          </p:nvPr>
        </p:nvSpPr>
        <p:spPr>
          <a:xfrm>
            <a:off x="2099425" y="999050"/>
            <a:ext cx="9025800" cy="645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</a:pPr>
            <a:r>
              <a:rPr lang="de-DE"/>
              <a:t>Rizika u současného dodavatele</a:t>
            </a:r>
            <a:endParaRPr/>
          </a:p>
        </p:txBody>
      </p:sp>
      <p:sp>
        <p:nvSpPr>
          <p:cNvPr id="227" name="Google Shape;227;g2bed02d90a4_1_10"/>
          <p:cNvSpPr/>
          <p:nvPr/>
        </p:nvSpPr>
        <p:spPr>
          <a:xfrm>
            <a:off x="1028697" y="999059"/>
            <a:ext cx="746100" cy="645300"/>
          </a:xfrm>
          <a:prstGeom prst="triangle">
            <a:avLst>
              <a:gd name="adj" fmla="val 50000"/>
            </a:avLst>
          </a:prstGeom>
          <a:noFill/>
          <a:ln w="762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de-DE" sz="3200">
                <a:latin typeface="Roboto Black"/>
                <a:ea typeface="Roboto Black"/>
                <a:cs typeface="Roboto Black"/>
                <a:sym typeface="Roboto Black"/>
              </a:rPr>
              <a:t>!</a:t>
            </a:r>
            <a:endParaRPr sz="3200">
              <a:latin typeface="Roboto Black"/>
              <a:ea typeface="Roboto Black"/>
              <a:cs typeface="Roboto Black"/>
              <a:sym typeface="Roboto Black"/>
            </a:endParaRPr>
          </a:p>
        </p:txBody>
      </p:sp>
      <p:sp>
        <p:nvSpPr>
          <p:cNvPr id="228" name="Google Shape;228;g2bed02d90a4_1_10"/>
          <p:cNvSpPr txBox="1">
            <a:spLocks noGrp="1"/>
          </p:cNvSpPr>
          <p:nvPr>
            <p:ph type="body" idx="1"/>
          </p:nvPr>
        </p:nvSpPr>
        <p:spPr>
          <a:xfrm>
            <a:off x="983350" y="2328550"/>
            <a:ext cx="4922100" cy="139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lang="de-DE" sz="2200">
                <a:solidFill>
                  <a:srgbClr val="000000"/>
                </a:solidFill>
              </a:rPr>
              <a:t>Nebude komunikovat</a:t>
            </a:r>
            <a:endParaRPr sz="1900" b="0">
              <a:latin typeface="Roboto"/>
              <a:ea typeface="Roboto"/>
              <a:cs typeface="Roboto"/>
              <a:sym typeface="Roboto"/>
            </a:endParaRPr>
          </a:p>
          <a:p>
            <a:pPr marL="457200" lvl="0" indent="-3429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Font typeface="Roboto"/>
              <a:buChar char="●"/>
            </a:pPr>
            <a:r>
              <a:rPr lang="de-DE" b="0">
                <a:latin typeface="Roboto"/>
                <a:ea typeface="Roboto"/>
                <a:cs typeface="Roboto"/>
                <a:sym typeface="Roboto"/>
              </a:rPr>
              <a:t>Bude třeba, aby projektový manažer Lukáš Snaživý zatlačil na Viléma Vostrého, ať nám poskytne nějakého konzultanta</a:t>
            </a:r>
            <a:endParaRPr b="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29" name="Google Shape;229;g2bed02d90a4_1_10"/>
          <p:cNvSpPr txBox="1">
            <a:spLocks noGrp="1"/>
          </p:cNvSpPr>
          <p:nvPr>
            <p:ph type="body" idx="1"/>
          </p:nvPr>
        </p:nvSpPr>
        <p:spPr>
          <a:xfrm>
            <a:off x="2647050" y="4210975"/>
            <a:ext cx="6897900" cy="187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de-DE" sz="2200">
                <a:solidFill>
                  <a:srgbClr val="000000"/>
                </a:solidFill>
              </a:rPr>
              <a:t>Nevyužívané rozhraní nebude fungovat</a:t>
            </a:r>
            <a:endParaRPr sz="2200">
              <a:solidFill>
                <a:srgbClr val="000000"/>
              </a:solidFill>
            </a:endParaRPr>
          </a:p>
          <a:p>
            <a:pPr marL="457200" lvl="0" indent="-3429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●"/>
            </a:pPr>
            <a:r>
              <a:rPr lang="de-DE" b="0">
                <a:solidFill>
                  <a:srgbClr val="000000"/>
                </a:solidFill>
              </a:rPr>
              <a:t>Podle specifikace se rozhraní na vracení stavu dopisu dosud nevyužilo, hrozí tedy, že nebude vhodně fungovat</a:t>
            </a:r>
            <a:endParaRPr b="0">
              <a:solidFill>
                <a:srgbClr val="000000"/>
              </a:solidFill>
            </a:endParaRPr>
          </a:p>
          <a:p>
            <a:pPr marL="45720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Char char="●"/>
            </a:pPr>
            <a:r>
              <a:rPr lang="de-DE" b="0"/>
              <a:t>Tlačit na původního dodavatele, ať chybu opraví</a:t>
            </a:r>
            <a:endParaRPr b="0">
              <a:solidFill>
                <a:srgbClr val="000000"/>
              </a:solidFill>
            </a:endParaRPr>
          </a:p>
        </p:txBody>
      </p:sp>
      <p:sp>
        <p:nvSpPr>
          <p:cNvPr id="230" name="Google Shape;230;g2bed02d90a4_1_10"/>
          <p:cNvSpPr txBox="1">
            <a:spLocks noGrp="1"/>
          </p:cNvSpPr>
          <p:nvPr>
            <p:ph type="body" idx="1"/>
          </p:nvPr>
        </p:nvSpPr>
        <p:spPr>
          <a:xfrm>
            <a:off x="6203100" y="2328550"/>
            <a:ext cx="4922100" cy="151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de-DE">
                <a:solidFill>
                  <a:srgbClr val="000000"/>
                </a:solidFill>
              </a:rPr>
              <a:t>Způsobí zdržení, zpoždění projektu</a:t>
            </a:r>
            <a:endParaRPr>
              <a:solidFill>
                <a:srgbClr val="000000"/>
              </a:solidFill>
            </a:endParaRPr>
          </a:p>
          <a:p>
            <a:pPr marL="457200" lvl="0" indent="-3429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●"/>
            </a:pPr>
            <a:r>
              <a:rPr lang="de-DE" b="0">
                <a:solidFill>
                  <a:srgbClr val="000000"/>
                </a:solidFill>
              </a:rPr>
              <a:t>Obrátit se na Viléma Vostrého ohledně smlouvy s původním dodavatel a využít domluveného servisu</a:t>
            </a:r>
            <a:endParaRPr b="0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7">
          <a:extLst>
            <a:ext uri="{FF2B5EF4-FFF2-40B4-BE49-F238E27FC236}">
              <a16:creationId xmlns:a16="http://schemas.microsoft.com/office/drawing/2014/main" id="{95DFFC80-FAB7-8B90-2DC7-CFBFDDB5DDA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1">
            <a:extLst>
              <a:ext uri="{FF2B5EF4-FFF2-40B4-BE49-F238E27FC236}">
                <a16:creationId xmlns:a16="http://schemas.microsoft.com/office/drawing/2014/main" id="{BB44BBB0-8B3C-6834-677F-32F85764CF5B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976313" y="1656344"/>
            <a:ext cx="9529956" cy="21134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400"/>
              <a:buFont typeface="Arial"/>
              <a:buNone/>
            </a:pPr>
            <a:r>
              <a:rPr lang="cs-CZ" sz="4000" dirty="0"/>
              <a:t>Díky za pozornost, prostor k diskuzi</a:t>
            </a:r>
            <a:endParaRPr sz="4000" dirty="0"/>
          </a:p>
        </p:txBody>
      </p:sp>
      <p:sp>
        <p:nvSpPr>
          <p:cNvPr id="139" name="Google Shape;139;p1">
            <a:extLst>
              <a:ext uri="{FF2B5EF4-FFF2-40B4-BE49-F238E27FC236}">
                <a16:creationId xmlns:a16="http://schemas.microsoft.com/office/drawing/2014/main" id="{04A8C81E-A29D-ECF6-FCC7-E6D3813DE3BA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1033150" y="4559650"/>
            <a:ext cx="9128700" cy="64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rPr lang="de-DE" sz="2400" b="1" dirty="0" err="1"/>
              <a:t>LevouZadní</a:t>
            </a:r>
            <a:r>
              <a:rPr lang="de-DE" sz="2400" b="1" dirty="0"/>
              <a:t>															</a:t>
            </a:r>
            <a:endParaRPr sz="2400" dirty="0"/>
          </a:p>
        </p:txBody>
      </p:sp>
    </p:spTree>
    <p:extLst>
      <p:ext uri="{BB962C8B-B14F-4D97-AF65-F5344CB8AC3E}">
        <p14:creationId xmlns:p14="http://schemas.microsoft.com/office/powerpoint/2010/main" val="26443803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p2"/>
          <p:cNvSpPr txBox="1">
            <a:spLocks noGrp="1"/>
          </p:cNvSpPr>
          <p:nvPr>
            <p:ph type="title"/>
          </p:nvPr>
        </p:nvSpPr>
        <p:spPr>
          <a:xfrm>
            <a:off x="1028700" y="999068"/>
            <a:ext cx="4876800" cy="5311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</a:pPr>
            <a:r>
              <a:rPr lang="de-DE"/>
              <a:t>Cíle projektu</a:t>
            </a:r>
            <a:endParaRPr/>
          </a:p>
        </p:txBody>
      </p:sp>
      <p:sp>
        <p:nvSpPr>
          <p:cNvPr id="146" name="Google Shape;146;p2"/>
          <p:cNvSpPr txBox="1">
            <a:spLocks noGrp="1"/>
          </p:cNvSpPr>
          <p:nvPr>
            <p:ph type="body" idx="1"/>
          </p:nvPr>
        </p:nvSpPr>
        <p:spPr>
          <a:xfrm>
            <a:off x="914400" y="2286000"/>
            <a:ext cx="6557700" cy="392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457200" lvl="0" indent="-3619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Char char="●"/>
            </a:pPr>
            <a:r>
              <a:rPr lang="de-DE" sz="2100"/>
              <a:t>Odlehčení zátěže při narůstajícím počtu dopravních přestupků</a:t>
            </a:r>
            <a:endParaRPr sz="2100"/>
          </a:p>
          <a:p>
            <a:pPr marL="45720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100"/>
          </a:p>
          <a:p>
            <a:pPr marL="457200" lvl="0" indent="-3619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Char char="●"/>
            </a:pPr>
            <a:r>
              <a:rPr lang="de-DE" sz="2100"/>
              <a:t>Zbavení výpravny manuální práce spojené s rozesíláním zásilek</a:t>
            </a:r>
            <a:endParaRPr sz="2100"/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100"/>
          </a:p>
          <a:p>
            <a:pPr marL="457200" lvl="0" indent="-3619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Char char="●"/>
            </a:pPr>
            <a:r>
              <a:rPr lang="de-DE" sz="2100"/>
              <a:t>Vytvoření nového systému, který bude umožňovat:</a:t>
            </a:r>
            <a:endParaRPr sz="2100"/>
          </a:p>
          <a:p>
            <a:pPr marL="914400" lvl="1" indent="-3619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Char char="○"/>
            </a:pPr>
            <a:r>
              <a:rPr lang="de-DE" sz="2100"/>
              <a:t>Vytvořit digitálně dopis</a:t>
            </a:r>
            <a:endParaRPr sz="2100"/>
          </a:p>
          <a:p>
            <a:pPr marL="914400" lvl="1" indent="-3619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Char char="○"/>
            </a:pPr>
            <a:r>
              <a:rPr lang="de-DE" sz="2100"/>
              <a:t>Zobrazit statistiky o přestupcích a zásilkách</a:t>
            </a:r>
            <a:endParaRPr sz="2100"/>
          </a:p>
          <a:p>
            <a:pPr marL="45720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100"/>
          </a:p>
          <a:p>
            <a:pPr marL="457200" lvl="0" indent="-3619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Char char="●"/>
            </a:pPr>
            <a:r>
              <a:rPr lang="de-DE" sz="2100"/>
              <a:t>Ověření, zda budování nového informačního systému má smysl</a:t>
            </a:r>
            <a:endParaRPr sz="2100"/>
          </a:p>
          <a:p>
            <a:pPr marL="91440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7" name="Google Shape;147;p2"/>
          <p:cNvSpPr txBox="1">
            <a:spLocks noGrp="1"/>
          </p:cNvSpPr>
          <p:nvPr>
            <p:ph type="sldNum" idx="12"/>
          </p:nvPr>
        </p:nvSpPr>
        <p:spPr>
          <a:xfrm>
            <a:off x="11493500" y="6292334"/>
            <a:ext cx="412750" cy="1828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2</a:t>
            </a:fld>
            <a:endParaRPr/>
          </a:p>
        </p:txBody>
      </p:sp>
      <p:pic>
        <p:nvPicPr>
          <p:cNvPr id="148" name="Google Shape;148;p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055666" y="2402925"/>
            <a:ext cx="3437834" cy="34263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p4"/>
          <p:cNvSpPr txBox="1">
            <a:spLocks noGrp="1"/>
          </p:cNvSpPr>
          <p:nvPr>
            <p:ph type="title"/>
          </p:nvPr>
        </p:nvSpPr>
        <p:spPr>
          <a:xfrm>
            <a:off x="1028700" y="999068"/>
            <a:ext cx="7810500" cy="6452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</a:pPr>
            <a:r>
              <a:rPr lang="de-DE"/>
              <a:t>Etapy projektu</a:t>
            </a:r>
            <a:endParaRPr/>
          </a:p>
        </p:txBody>
      </p:sp>
      <p:sp>
        <p:nvSpPr>
          <p:cNvPr id="155" name="Google Shape;155;p4"/>
          <p:cNvSpPr txBox="1">
            <a:spLocks noGrp="1"/>
          </p:cNvSpPr>
          <p:nvPr>
            <p:ph type="body" idx="1"/>
          </p:nvPr>
        </p:nvSpPr>
        <p:spPr>
          <a:xfrm>
            <a:off x="1021500" y="2085425"/>
            <a:ext cx="10149000" cy="420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de-DE" sz="2200"/>
              <a:t>Projekt se skládá ze čtyř 30-ti denních etap, po jejichž dobu bude probíhat vývoj nového systému. Projekt končí po poskytnutí jednoročního servisu a údržby.</a:t>
            </a:r>
            <a:endParaRPr sz="2200"/>
          </a:p>
          <a:p>
            <a:pPr marL="0" lvl="0" indent="0" algn="l" rtl="0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de-DE" sz="2200"/>
              <a:t>Pořadí jednotlivých fází:</a:t>
            </a:r>
            <a:endParaRPr sz="2200"/>
          </a:p>
          <a:p>
            <a:pPr marL="457200" lvl="0" indent="-361950" algn="l" rtl="0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SzPts val="2100"/>
              <a:buAutoNum type="arabicPeriod"/>
            </a:pPr>
            <a:r>
              <a:rPr lang="de-DE" sz="2100"/>
              <a:t>Integrace na stávající systém, získání metadat potřebných k tisku dopisů</a:t>
            </a:r>
            <a:endParaRPr sz="2100"/>
          </a:p>
          <a:p>
            <a:pPr marL="457200" lvl="0" indent="-36195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2100"/>
              <a:buAutoNum type="arabicPeriod"/>
            </a:pPr>
            <a:r>
              <a:rPr lang="de-DE" sz="2100"/>
              <a:t>Zpracování data z rozhraní a poslání na službu Digitálního Dopisu (poštovní úřad)</a:t>
            </a:r>
            <a:endParaRPr sz="2100"/>
          </a:p>
          <a:p>
            <a:pPr marL="457200" lvl="0" indent="-36195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2100"/>
              <a:buAutoNum type="arabicPeriod"/>
            </a:pPr>
            <a:r>
              <a:rPr lang="de-DE" sz="2100"/>
              <a:t>Evidence a předání stavu zásilek do stávajícího systému pro zobrazení online uživatelům</a:t>
            </a:r>
            <a:endParaRPr sz="2100"/>
          </a:p>
          <a:p>
            <a:pPr marL="457200" lvl="0" indent="-36195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2100"/>
              <a:buAutoNum type="arabicPeriod"/>
            </a:pPr>
            <a:r>
              <a:rPr lang="de-DE" sz="2100"/>
              <a:t>Návrh základní obrazovky se statistikami a možností vytvoření dopisu</a:t>
            </a:r>
            <a:endParaRPr sz="2100"/>
          </a:p>
          <a:p>
            <a:pPr marL="457200" lvl="0" indent="-36195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2100"/>
              <a:buAutoNum type="arabicPeriod"/>
            </a:pPr>
            <a:r>
              <a:rPr lang="de-DE" sz="2100"/>
              <a:t>Údržba a servis systému</a:t>
            </a:r>
            <a:endParaRPr sz="2100"/>
          </a:p>
        </p:txBody>
      </p:sp>
      <p:sp>
        <p:nvSpPr>
          <p:cNvPr id="156" name="Google Shape;156;p4"/>
          <p:cNvSpPr txBox="1">
            <a:spLocks noGrp="1"/>
          </p:cNvSpPr>
          <p:nvPr>
            <p:ph type="sldNum" idx="12"/>
          </p:nvPr>
        </p:nvSpPr>
        <p:spPr>
          <a:xfrm>
            <a:off x="11493500" y="6292334"/>
            <a:ext cx="412750" cy="1828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3</a:t>
            </a:fld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g2bef02d26b3_1_7"/>
          <p:cNvSpPr txBox="1">
            <a:spLocks noGrp="1"/>
          </p:cNvSpPr>
          <p:nvPr>
            <p:ph type="title"/>
          </p:nvPr>
        </p:nvSpPr>
        <p:spPr>
          <a:xfrm>
            <a:off x="1028700" y="999068"/>
            <a:ext cx="7810500" cy="6453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Harmonogram</a:t>
            </a:r>
            <a:endParaRPr/>
          </a:p>
        </p:txBody>
      </p:sp>
      <p:sp>
        <p:nvSpPr>
          <p:cNvPr id="163" name="Google Shape;163;g2bef02d26b3_1_7"/>
          <p:cNvSpPr txBox="1">
            <a:spLocks noGrp="1"/>
          </p:cNvSpPr>
          <p:nvPr>
            <p:ph type="body" idx="1"/>
          </p:nvPr>
        </p:nvSpPr>
        <p:spPr>
          <a:xfrm>
            <a:off x="941616" y="2328553"/>
            <a:ext cx="2286000" cy="9111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100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4" name="Google Shape;164;g2bef02d26b3_1_7"/>
          <p:cNvSpPr txBox="1">
            <a:spLocks noGrp="1"/>
          </p:cNvSpPr>
          <p:nvPr>
            <p:ph type="body" idx="2"/>
          </p:nvPr>
        </p:nvSpPr>
        <p:spPr>
          <a:xfrm>
            <a:off x="6206672" y="2328553"/>
            <a:ext cx="2286000" cy="9111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100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5" name="Google Shape;165;g2bef02d26b3_1_7"/>
          <p:cNvSpPr txBox="1">
            <a:spLocks noGrp="1"/>
          </p:cNvSpPr>
          <p:nvPr>
            <p:ph type="body" idx="3"/>
          </p:nvPr>
        </p:nvSpPr>
        <p:spPr>
          <a:xfrm>
            <a:off x="6206672" y="3336211"/>
            <a:ext cx="2286000" cy="24909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100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6" name="Google Shape;166;g2bef02d26b3_1_7"/>
          <p:cNvSpPr txBox="1">
            <a:spLocks noGrp="1"/>
          </p:cNvSpPr>
          <p:nvPr>
            <p:ph type="body" idx="4"/>
          </p:nvPr>
        </p:nvSpPr>
        <p:spPr>
          <a:xfrm>
            <a:off x="8839200" y="2328553"/>
            <a:ext cx="2286000" cy="9111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100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7" name="Google Shape;167;g2bef02d26b3_1_7"/>
          <p:cNvSpPr txBox="1">
            <a:spLocks noGrp="1"/>
          </p:cNvSpPr>
          <p:nvPr>
            <p:ph type="body" idx="5"/>
          </p:nvPr>
        </p:nvSpPr>
        <p:spPr>
          <a:xfrm>
            <a:off x="8839200" y="3331030"/>
            <a:ext cx="2286000" cy="2466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100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8" name="Google Shape;168;g2bef02d26b3_1_7"/>
          <p:cNvSpPr txBox="1">
            <a:spLocks noGrp="1"/>
          </p:cNvSpPr>
          <p:nvPr>
            <p:ph type="body" idx="6"/>
          </p:nvPr>
        </p:nvSpPr>
        <p:spPr>
          <a:xfrm>
            <a:off x="3574144" y="2328553"/>
            <a:ext cx="2286000" cy="9111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100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9" name="Google Shape;169;g2bef02d26b3_1_7"/>
          <p:cNvSpPr txBox="1">
            <a:spLocks noGrp="1"/>
          </p:cNvSpPr>
          <p:nvPr>
            <p:ph type="body" idx="7"/>
          </p:nvPr>
        </p:nvSpPr>
        <p:spPr>
          <a:xfrm>
            <a:off x="3557921" y="3331029"/>
            <a:ext cx="2286000" cy="2466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100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0" name="Google Shape;170;g2bef02d26b3_1_7"/>
          <p:cNvSpPr txBox="1">
            <a:spLocks noGrp="1"/>
          </p:cNvSpPr>
          <p:nvPr>
            <p:ph type="body" idx="8"/>
          </p:nvPr>
        </p:nvSpPr>
        <p:spPr>
          <a:xfrm>
            <a:off x="968377" y="3331029"/>
            <a:ext cx="2286000" cy="24669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100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1" name="Google Shape;171;g2bef02d26b3_1_7"/>
          <p:cNvSpPr txBox="1">
            <a:spLocks noGrp="1"/>
          </p:cNvSpPr>
          <p:nvPr>
            <p:ph type="sldNum" idx="12"/>
          </p:nvPr>
        </p:nvSpPr>
        <p:spPr>
          <a:xfrm>
            <a:off x="11493500" y="6292334"/>
            <a:ext cx="412800" cy="1830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de-DE"/>
              <a:t>4</a:t>
            </a:fld>
            <a:endParaRPr/>
          </a:p>
        </p:txBody>
      </p:sp>
      <p:pic>
        <p:nvPicPr>
          <p:cNvPr id="172" name="Google Shape;172;g2bef02d26b3_1_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81000" y="2328550"/>
            <a:ext cx="11331451" cy="341382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p8"/>
          <p:cNvSpPr txBox="1">
            <a:spLocks noGrp="1"/>
          </p:cNvSpPr>
          <p:nvPr>
            <p:ph type="sldNum" idx="12"/>
          </p:nvPr>
        </p:nvSpPr>
        <p:spPr>
          <a:xfrm>
            <a:off x="11493500" y="6292334"/>
            <a:ext cx="412750" cy="1828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5</a:t>
            </a:fld>
            <a:endParaRPr/>
          </a:p>
        </p:txBody>
      </p:sp>
      <p:sp>
        <p:nvSpPr>
          <p:cNvPr id="181" name="Google Shape;181;p8"/>
          <p:cNvSpPr txBox="1">
            <a:spLocks noGrp="1"/>
          </p:cNvSpPr>
          <p:nvPr>
            <p:ph type="title"/>
          </p:nvPr>
        </p:nvSpPr>
        <p:spPr>
          <a:xfrm>
            <a:off x="1028700" y="999068"/>
            <a:ext cx="10096500" cy="645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</a:pPr>
            <a:r>
              <a:rPr lang="de-DE" sz="4400"/>
              <a:t>Role členů firmy LevouZadní</a:t>
            </a:r>
            <a:endParaRPr sz="4400"/>
          </a:p>
        </p:txBody>
      </p:sp>
      <p:graphicFrame>
        <p:nvGraphicFramePr>
          <p:cNvPr id="182" name="Google Shape;182;p8"/>
          <p:cNvGraphicFramePr/>
          <p:nvPr/>
        </p:nvGraphicFramePr>
        <p:xfrm>
          <a:off x="1028700" y="2097838"/>
          <a:ext cx="8743100" cy="3428727"/>
        </p:xfrm>
        <a:graphic>
          <a:graphicData uri="http://schemas.openxmlformats.org/drawingml/2006/table">
            <a:tbl>
              <a:tblPr>
                <a:noFill/>
                <a:tableStyleId>{863E4D4B-C5EA-441E-AB80-13B527AE3176}</a:tableStyleId>
              </a:tblPr>
              <a:tblGrid>
                <a:gridCol w="1339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913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4735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53847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488850"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de-DE" sz="2000" b="1"/>
                        <a:t>Jméno</a:t>
                      </a:r>
                      <a:endParaRPr sz="2000" b="1"/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5983B0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de-DE" sz="2000" b="1"/>
                        <a:t>Příjmení</a:t>
                      </a:r>
                      <a:endParaRPr sz="2000" b="1"/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5983B0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de-DE" sz="2000" b="1"/>
                        <a:t>Role v projektu</a:t>
                      </a:r>
                      <a:endParaRPr sz="2000" b="1"/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5983B0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de-DE" sz="2000" b="1"/>
                        <a:t>Email</a:t>
                      </a:r>
                      <a:endParaRPr sz="2000" b="1"/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5983B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86225"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de-DE" sz="1900"/>
                        <a:t>Martin</a:t>
                      </a:r>
                      <a:endParaRPr sz="1900"/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de-DE" sz="1900"/>
                        <a:t>Holub</a:t>
                      </a:r>
                      <a:endParaRPr sz="1900"/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de-DE" sz="1900"/>
                        <a:t>Týmový manažer</a:t>
                      </a:r>
                      <a:endParaRPr sz="1900"/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de-DE" sz="1900"/>
                        <a:t>martin.holub03@upol.cz</a:t>
                      </a:r>
                      <a:endParaRPr sz="1900"/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86225"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de-DE" sz="1900"/>
                        <a:t>Petr</a:t>
                      </a:r>
                      <a:endParaRPr sz="1900"/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de-DE" sz="1900"/>
                        <a:t>Novák</a:t>
                      </a:r>
                      <a:endParaRPr sz="1900"/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de-DE" sz="1900"/>
                        <a:t>Senior Programátor</a:t>
                      </a:r>
                      <a:endParaRPr sz="1900"/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900"/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86225"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de-DE" sz="1900"/>
                        <a:t>Jan</a:t>
                      </a:r>
                      <a:endParaRPr sz="1900"/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de-DE" sz="1900"/>
                        <a:t>Stylař</a:t>
                      </a:r>
                      <a:endParaRPr sz="1900"/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de-DE" sz="1900"/>
                        <a:t>GUI</a:t>
                      </a:r>
                      <a:endParaRPr sz="1900"/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900"/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86225"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de-DE" sz="1900"/>
                        <a:t>František</a:t>
                      </a:r>
                      <a:endParaRPr sz="1900"/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de-DE" sz="1900"/>
                        <a:t>Klikař</a:t>
                      </a:r>
                      <a:endParaRPr sz="1900"/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de-DE" sz="1900"/>
                        <a:t>Testování</a:t>
                      </a:r>
                      <a:endParaRPr sz="1900"/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900"/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86225"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de-DE" sz="1900"/>
                        <a:t>Mojmír</a:t>
                      </a:r>
                      <a:endParaRPr sz="1900"/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de-DE" sz="1900"/>
                        <a:t>Pastorek</a:t>
                      </a:r>
                      <a:endParaRPr sz="1900"/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de-DE" sz="1900"/>
                        <a:t>Programátor</a:t>
                      </a:r>
                      <a:endParaRPr sz="1900"/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de-DE" sz="1900"/>
                        <a:t>mojmir.pastorek01@upol.cz</a:t>
                      </a:r>
                      <a:endParaRPr sz="1900"/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86225"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de-DE" sz="1900"/>
                        <a:t>Martin</a:t>
                      </a:r>
                      <a:endParaRPr sz="1900"/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de-DE" sz="1900"/>
                        <a:t>Šlachta</a:t>
                      </a:r>
                      <a:endParaRPr sz="1900"/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de-DE" sz="1900"/>
                        <a:t>Programátor</a:t>
                      </a:r>
                      <a:endParaRPr sz="1900"/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de-DE" sz="1900"/>
                        <a:t>martin.slachta01@upol.cz</a:t>
                      </a:r>
                      <a:endParaRPr sz="1900"/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p7"/>
          <p:cNvSpPr txBox="1">
            <a:spLocks noGrp="1"/>
          </p:cNvSpPr>
          <p:nvPr>
            <p:ph type="title"/>
          </p:nvPr>
        </p:nvSpPr>
        <p:spPr>
          <a:xfrm>
            <a:off x="1028700" y="999068"/>
            <a:ext cx="10096500" cy="645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</a:pPr>
            <a:r>
              <a:rPr lang="de-DE"/>
              <a:t>Role členů z Úřadu města Potěmkin</a:t>
            </a:r>
            <a:endParaRPr/>
          </a:p>
        </p:txBody>
      </p:sp>
      <p:sp>
        <p:nvSpPr>
          <p:cNvPr id="191" name="Google Shape;191;p7"/>
          <p:cNvSpPr txBox="1">
            <a:spLocks noGrp="1"/>
          </p:cNvSpPr>
          <p:nvPr>
            <p:ph type="sldNum" idx="12"/>
          </p:nvPr>
        </p:nvSpPr>
        <p:spPr>
          <a:xfrm>
            <a:off x="11493500" y="6292334"/>
            <a:ext cx="412750" cy="1828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6</a:t>
            </a:fld>
            <a:endParaRPr/>
          </a:p>
        </p:txBody>
      </p:sp>
      <p:graphicFrame>
        <p:nvGraphicFramePr>
          <p:cNvPr id="192" name="Google Shape;192;p7"/>
          <p:cNvGraphicFramePr/>
          <p:nvPr/>
        </p:nvGraphicFramePr>
        <p:xfrm>
          <a:off x="1028700" y="2286000"/>
          <a:ext cx="9448550" cy="3270150"/>
        </p:xfrm>
        <a:graphic>
          <a:graphicData uri="http://schemas.openxmlformats.org/drawingml/2006/table">
            <a:tbl>
              <a:tblPr>
                <a:noFill/>
                <a:tableStyleId>{863E4D4B-C5EA-441E-AB80-13B527AE3176}</a:tableStyleId>
              </a:tblPr>
              <a:tblGrid>
                <a:gridCol w="29182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0857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44457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45025"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de-DE" sz="2000" b="1"/>
                        <a:t>Jméno</a:t>
                      </a:r>
                      <a:endParaRPr sz="2000" b="1"/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D428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de-DE" sz="2000" b="1"/>
                        <a:t>Příjmení</a:t>
                      </a:r>
                      <a:endParaRPr sz="2000" b="1"/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D428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de-DE" sz="2000" b="1"/>
                        <a:t>Role v projektu</a:t>
                      </a:r>
                      <a:endParaRPr sz="2000" b="1"/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D42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45025"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de-DE" sz="2000"/>
                        <a:t>Vilém</a:t>
                      </a:r>
                      <a:endParaRPr sz="2000"/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de-DE" sz="2000"/>
                        <a:t>Vostrý</a:t>
                      </a:r>
                      <a:endParaRPr sz="2000"/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de-DE" sz="2000"/>
                        <a:t>Sponzor</a:t>
                      </a:r>
                      <a:endParaRPr sz="2000"/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45025"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de-DE" sz="2000"/>
                        <a:t>Patrik</a:t>
                      </a:r>
                      <a:endParaRPr sz="2000"/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de-DE" sz="2000"/>
                        <a:t>Štempl</a:t>
                      </a:r>
                      <a:endParaRPr sz="2000"/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de-DE" sz="2000"/>
                        <a:t>Hlavní uživatel</a:t>
                      </a:r>
                      <a:endParaRPr sz="2000"/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45025"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de-DE" sz="2000"/>
                        <a:t>Jana</a:t>
                      </a:r>
                      <a:endParaRPr sz="2000"/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de-DE" sz="2000"/>
                        <a:t>Štemplová</a:t>
                      </a:r>
                      <a:endParaRPr sz="2000"/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de-DE" sz="2000"/>
                        <a:t>Hlavní uživatel</a:t>
                      </a:r>
                      <a:endParaRPr sz="2000"/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45025"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de-DE" sz="2000"/>
                        <a:t>Pavel</a:t>
                      </a:r>
                      <a:endParaRPr sz="2000"/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de-DE" sz="2000"/>
                        <a:t>Vomáčka</a:t>
                      </a:r>
                      <a:endParaRPr sz="2000"/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de-DE" sz="2000"/>
                        <a:t>Hlavní dodavatel</a:t>
                      </a:r>
                      <a:endParaRPr sz="2000"/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45025"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de-DE" sz="2000"/>
                        <a:t>Lukáš</a:t>
                      </a:r>
                      <a:endParaRPr sz="2000"/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de-DE" sz="2000"/>
                        <a:t>Snaživý</a:t>
                      </a:r>
                      <a:endParaRPr sz="2000"/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de-DE" sz="2000"/>
                        <a:t>Projektový manažer</a:t>
                      </a:r>
                      <a:endParaRPr sz="2000"/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p9"/>
          <p:cNvSpPr txBox="1">
            <a:spLocks noGrp="1"/>
          </p:cNvSpPr>
          <p:nvPr>
            <p:ph type="title"/>
          </p:nvPr>
        </p:nvSpPr>
        <p:spPr>
          <a:xfrm>
            <a:off x="1028700" y="999068"/>
            <a:ext cx="7810500" cy="6452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</a:pPr>
            <a:r>
              <a:rPr lang="de-DE"/>
              <a:t>Projektová knihovna</a:t>
            </a:r>
            <a:endParaRPr/>
          </a:p>
        </p:txBody>
      </p:sp>
      <p:sp>
        <p:nvSpPr>
          <p:cNvPr id="199" name="Google Shape;199;p9"/>
          <p:cNvSpPr txBox="1">
            <a:spLocks noGrp="1"/>
          </p:cNvSpPr>
          <p:nvPr>
            <p:ph type="sldNum" idx="12"/>
          </p:nvPr>
        </p:nvSpPr>
        <p:spPr>
          <a:xfrm>
            <a:off x="11493500" y="6292334"/>
            <a:ext cx="412750" cy="1828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7</a:t>
            </a:fld>
            <a:endParaRPr/>
          </a:p>
        </p:txBody>
      </p:sp>
      <p:sp>
        <p:nvSpPr>
          <p:cNvPr id="200" name="Google Shape;200;p9"/>
          <p:cNvSpPr txBox="1"/>
          <p:nvPr/>
        </p:nvSpPr>
        <p:spPr>
          <a:xfrm>
            <a:off x="1081800" y="2286000"/>
            <a:ext cx="10028400" cy="36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68300" algn="l" rtl="0">
              <a:spcBef>
                <a:spcPts val="0"/>
              </a:spcBef>
              <a:spcAft>
                <a:spcPts val="0"/>
              </a:spcAft>
              <a:buSzPts val="2200"/>
              <a:buChar char="●"/>
            </a:pPr>
            <a:r>
              <a:rPr lang="de-DE" sz="2200"/>
              <a:t>Povede Projektový manažer (Lukáš Snaživý)</a:t>
            </a:r>
            <a:endParaRPr sz="2200"/>
          </a:p>
          <a:p>
            <a:pPr marL="457200" lvl="0" indent="-368300" algn="l" rtl="0">
              <a:spcBef>
                <a:spcPts val="0"/>
              </a:spcBef>
              <a:spcAft>
                <a:spcPts val="0"/>
              </a:spcAft>
              <a:buSzPts val="2200"/>
              <a:buChar char="●"/>
            </a:pPr>
            <a:r>
              <a:rPr lang="de-DE" sz="2200"/>
              <a:t>Digitální formou na Google drive</a:t>
            </a:r>
            <a:endParaRPr sz="2200"/>
          </a:p>
          <a:p>
            <a:pPr marL="457200" lvl="0" indent="-368300" algn="l" rtl="0">
              <a:spcBef>
                <a:spcPts val="0"/>
              </a:spcBef>
              <a:spcAft>
                <a:spcPts val="0"/>
              </a:spcAft>
              <a:buSzPts val="2200"/>
              <a:buChar char="●"/>
            </a:pPr>
            <a:r>
              <a:rPr lang="de-DE" sz="2200"/>
              <a:t>Struktura knihovny</a:t>
            </a:r>
            <a:endParaRPr sz="2200"/>
          </a:p>
          <a:p>
            <a:pPr marL="914400" lvl="1" indent="-368300" algn="l" rtl="0">
              <a:spcBef>
                <a:spcPts val="0"/>
              </a:spcBef>
              <a:spcAft>
                <a:spcPts val="0"/>
              </a:spcAft>
              <a:buSzPts val="2200"/>
              <a:buChar char="○"/>
            </a:pPr>
            <a:r>
              <a:rPr lang="de-DE" sz="2200"/>
              <a:t>Zápisky ve složce “zápisy”</a:t>
            </a:r>
            <a:endParaRPr sz="2200"/>
          </a:p>
          <a:p>
            <a:pPr marL="914400" lvl="1" indent="-368300" algn="l" rtl="0">
              <a:spcBef>
                <a:spcPts val="0"/>
              </a:spcBef>
              <a:spcAft>
                <a:spcPts val="0"/>
              </a:spcAft>
              <a:buSzPts val="2200"/>
              <a:buChar char="○"/>
            </a:pPr>
            <a:r>
              <a:rPr lang="de-DE" sz="2200"/>
              <a:t>Zdrojové kódy ve složce ”kódy”</a:t>
            </a:r>
            <a:endParaRPr sz="2200"/>
          </a:p>
          <a:p>
            <a:pPr marL="914400" lvl="1" indent="-368300" algn="l" rtl="0">
              <a:spcBef>
                <a:spcPts val="0"/>
              </a:spcBef>
              <a:spcAft>
                <a:spcPts val="0"/>
              </a:spcAft>
              <a:buSzPts val="2200"/>
              <a:buChar char="○"/>
            </a:pPr>
            <a:r>
              <a:rPr lang="de-DE" sz="2200"/>
              <a:t>Ostatní soubory (smlouva, plány, dokumentace) ve složce “dokumenty”</a:t>
            </a:r>
            <a:endParaRPr sz="2200"/>
          </a:p>
          <a:p>
            <a:pPr marL="457200" lvl="0" indent="-368300" algn="l" rtl="0">
              <a:spcBef>
                <a:spcPts val="0"/>
              </a:spcBef>
              <a:spcAft>
                <a:spcPts val="0"/>
              </a:spcAft>
              <a:buSzPts val="2200"/>
              <a:buChar char="●"/>
            </a:pPr>
            <a:r>
              <a:rPr lang="de-DE" sz="2200"/>
              <a:t>Členové týmu a osoby oprávněné Vedením projektu budou mít oprávnění ke čtení a stahování souborů</a:t>
            </a:r>
            <a:endParaRPr sz="2200"/>
          </a:p>
          <a:p>
            <a:pPr marL="457200" lvl="0" indent="-368300" algn="l" rtl="0">
              <a:spcBef>
                <a:spcPts val="0"/>
              </a:spcBef>
              <a:spcAft>
                <a:spcPts val="0"/>
              </a:spcAft>
              <a:buSzPts val="2200"/>
              <a:buChar char="●"/>
            </a:pPr>
            <a:r>
              <a:rPr lang="de-DE" sz="2200"/>
              <a:t>Pouze Projektový manažer bude mít pravomoc upravovat a nahrazovat zdrojové kódy</a:t>
            </a:r>
            <a:endParaRPr sz="220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Google Shape;206;p11"/>
          <p:cNvSpPr txBox="1">
            <a:spLocks noGrp="1"/>
          </p:cNvSpPr>
          <p:nvPr>
            <p:ph type="title"/>
          </p:nvPr>
        </p:nvSpPr>
        <p:spPr>
          <a:xfrm>
            <a:off x="1028700" y="999068"/>
            <a:ext cx="7810500" cy="6452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</a:pPr>
            <a:r>
              <a:rPr lang="de-DE"/>
              <a:t>Administrativa</a:t>
            </a:r>
            <a:endParaRPr/>
          </a:p>
        </p:txBody>
      </p:sp>
      <p:sp>
        <p:nvSpPr>
          <p:cNvPr id="207" name="Google Shape;207;p11"/>
          <p:cNvSpPr txBox="1">
            <a:spLocks noGrp="1"/>
          </p:cNvSpPr>
          <p:nvPr>
            <p:ph type="sldNum" idx="12"/>
          </p:nvPr>
        </p:nvSpPr>
        <p:spPr>
          <a:xfrm>
            <a:off x="11493500" y="6292334"/>
            <a:ext cx="412750" cy="1828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8</a:t>
            </a:fld>
            <a:endParaRPr/>
          </a:p>
        </p:txBody>
      </p:sp>
      <p:sp>
        <p:nvSpPr>
          <p:cNvPr id="208" name="Google Shape;208;p11"/>
          <p:cNvSpPr txBox="1"/>
          <p:nvPr/>
        </p:nvSpPr>
        <p:spPr>
          <a:xfrm>
            <a:off x="1028700" y="2116325"/>
            <a:ext cx="10337400" cy="417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68300" algn="l" rtl="0">
              <a:spcBef>
                <a:spcPts val="0"/>
              </a:spcBef>
              <a:spcAft>
                <a:spcPts val="0"/>
              </a:spcAft>
              <a:buSzPts val="2200"/>
              <a:buChar char="●"/>
            </a:pPr>
            <a:r>
              <a:rPr lang="de-DE" sz="2200"/>
              <a:t>Schůzky</a:t>
            </a:r>
            <a:endParaRPr sz="2200"/>
          </a:p>
          <a:p>
            <a:pPr marL="914400" lvl="1" indent="-355600" algn="l" rtl="0">
              <a:spcBef>
                <a:spcPts val="0"/>
              </a:spcBef>
              <a:spcAft>
                <a:spcPts val="0"/>
              </a:spcAft>
              <a:buSzPts val="2000"/>
              <a:buChar char="○"/>
            </a:pPr>
            <a:r>
              <a:rPr lang="de-DE" sz="2000"/>
              <a:t>Svolávání – Týmový manažer a Projektový manažer</a:t>
            </a:r>
            <a:endParaRPr sz="2000"/>
          </a:p>
          <a:p>
            <a:pPr marL="914400" lvl="1" indent="-355600" algn="l" rtl="0">
              <a:spcBef>
                <a:spcPts val="0"/>
              </a:spcBef>
              <a:spcAft>
                <a:spcPts val="0"/>
              </a:spcAft>
              <a:buSzPts val="2000"/>
              <a:buChar char="○"/>
            </a:pPr>
            <a:r>
              <a:rPr lang="de-DE" sz="2000"/>
              <a:t>Místo – Osobně na úřadě města Potěmkin</a:t>
            </a:r>
            <a:endParaRPr sz="2000"/>
          </a:p>
          <a:p>
            <a:pPr marL="914400" lvl="1" indent="-355600" algn="l" rtl="0">
              <a:spcBef>
                <a:spcPts val="0"/>
              </a:spcBef>
              <a:spcAft>
                <a:spcPts val="0"/>
              </a:spcAft>
              <a:buSzPts val="2000"/>
              <a:buChar char="○"/>
            </a:pPr>
            <a:r>
              <a:rPr lang="de-DE" sz="2000"/>
              <a:t>Účast stanoví manažeři týmů (Martin Holub, Lukáš Snaživý)</a:t>
            </a:r>
            <a:endParaRPr sz="2000"/>
          </a:p>
          <a:p>
            <a:pPr marL="914400" lvl="1" indent="-355600" algn="l" rtl="0">
              <a:spcBef>
                <a:spcPts val="0"/>
              </a:spcBef>
              <a:spcAft>
                <a:spcPts val="0"/>
              </a:spcAft>
              <a:buSzPts val="2000"/>
              <a:buChar char="○"/>
            </a:pPr>
            <a:r>
              <a:rPr lang="de-DE" sz="2000"/>
              <a:t>Forma </a:t>
            </a:r>
            <a:endParaRPr sz="2000"/>
          </a:p>
          <a:p>
            <a:pPr marL="1371600" lvl="2" indent="-355600" algn="l" rtl="0">
              <a:spcBef>
                <a:spcPts val="0"/>
              </a:spcBef>
              <a:spcAft>
                <a:spcPts val="0"/>
              </a:spcAft>
              <a:buSzPts val="2000"/>
              <a:buChar char="■"/>
            </a:pPr>
            <a:r>
              <a:rPr lang="de-DE" sz="2000"/>
              <a:t>Představení situace, vzniklého problému, návrhy řešení, diskuze</a:t>
            </a:r>
            <a:endParaRPr sz="2000"/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200"/>
          </a:p>
          <a:p>
            <a:pPr marL="457200" lvl="0" indent="-368300" algn="l" rtl="0">
              <a:spcBef>
                <a:spcPts val="0"/>
              </a:spcBef>
              <a:spcAft>
                <a:spcPts val="0"/>
              </a:spcAft>
              <a:buSzPts val="2200"/>
              <a:buChar char="●"/>
            </a:pPr>
            <a:r>
              <a:rPr lang="de-DE" sz="2200"/>
              <a:t>Zápisy ze schůzek</a:t>
            </a:r>
            <a:endParaRPr sz="2200"/>
          </a:p>
          <a:p>
            <a:pPr marL="914400" lvl="1" indent="-355600" algn="l" rtl="0">
              <a:spcBef>
                <a:spcPts val="0"/>
              </a:spcBef>
              <a:spcAft>
                <a:spcPts val="0"/>
              </a:spcAft>
              <a:buSzPts val="2000"/>
              <a:buChar char="○"/>
            </a:pPr>
            <a:r>
              <a:rPr lang="de-DE" sz="2000"/>
              <a:t>V projektové knihovně, složka “zápisy”</a:t>
            </a:r>
            <a:endParaRPr sz="2000"/>
          </a:p>
          <a:p>
            <a:pPr marL="914400" lvl="1" indent="-355600" algn="l" rtl="0">
              <a:spcBef>
                <a:spcPts val="0"/>
              </a:spcBef>
              <a:spcAft>
                <a:spcPts val="0"/>
              </a:spcAft>
              <a:buSzPts val="2000"/>
              <a:buChar char="○"/>
            </a:pPr>
            <a:r>
              <a:rPr lang="de-DE" sz="2000"/>
              <a:t>Název každé schůzky bude datum schůzky</a:t>
            </a:r>
            <a:endParaRPr sz="2000"/>
          </a:p>
          <a:p>
            <a:pPr marL="914400" lvl="1" indent="-355600" algn="l" rtl="0">
              <a:spcBef>
                <a:spcPts val="0"/>
              </a:spcBef>
              <a:spcAft>
                <a:spcPts val="0"/>
              </a:spcAft>
              <a:buSzPts val="2000"/>
              <a:buChar char="○"/>
            </a:pPr>
            <a:r>
              <a:rPr lang="de-DE" sz="2000"/>
              <a:t>Zapisovat bude Týmový manažer (Martin Holub) </a:t>
            </a:r>
            <a:endParaRPr sz="2000"/>
          </a:p>
          <a:p>
            <a:pPr marL="914400" lvl="1" indent="-355600" algn="l" rtl="0">
              <a:spcBef>
                <a:spcPts val="0"/>
              </a:spcBef>
              <a:spcAft>
                <a:spcPts val="0"/>
              </a:spcAft>
              <a:buSzPts val="2000"/>
              <a:buChar char="○"/>
            </a:pPr>
            <a:r>
              <a:rPr lang="de-DE" sz="2000"/>
              <a:t>Revizi provádí a schvaluje Lukáš Snaživý</a:t>
            </a:r>
            <a:endParaRPr sz="2000"/>
          </a:p>
          <a:p>
            <a:pPr marL="914400" lvl="1" indent="-355600" algn="l" rtl="0">
              <a:spcBef>
                <a:spcPts val="0"/>
              </a:spcBef>
              <a:spcAft>
                <a:spcPts val="0"/>
              </a:spcAft>
              <a:buSzPts val="2000"/>
              <a:buChar char="○"/>
            </a:pPr>
            <a:r>
              <a:rPr lang="de-DE" sz="2000"/>
              <a:t>Forma: dle šablony “forma.docx”, která se nachází v knihovně</a:t>
            </a:r>
            <a:endParaRPr sz="200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Google Shape;214;p10"/>
          <p:cNvSpPr txBox="1">
            <a:spLocks noGrp="1"/>
          </p:cNvSpPr>
          <p:nvPr>
            <p:ph type="title"/>
          </p:nvPr>
        </p:nvSpPr>
        <p:spPr>
          <a:xfrm>
            <a:off x="2099425" y="999056"/>
            <a:ext cx="7810500" cy="645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</a:pPr>
            <a:r>
              <a:rPr lang="de-DE"/>
              <a:t>Rizika</a:t>
            </a:r>
            <a:endParaRPr/>
          </a:p>
        </p:txBody>
      </p:sp>
      <p:sp>
        <p:nvSpPr>
          <p:cNvPr id="215" name="Google Shape;215;p10"/>
          <p:cNvSpPr/>
          <p:nvPr/>
        </p:nvSpPr>
        <p:spPr>
          <a:xfrm>
            <a:off x="1028697" y="999059"/>
            <a:ext cx="746100" cy="645300"/>
          </a:xfrm>
          <a:prstGeom prst="triangle">
            <a:avLst>
              <a:gd name="adj" fmla="val 50000"/>
            </a:avLst>
          </a:prstGeom>
          <a:noFill/>
          <a:ln w="762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de-DE" sz="3200">
                <a:latin typeface="Roboto Black"/>
                <a:ea typeface="Roboto Black"/>
                <a:cs typeface="Roboto Black"/>
                <a:sym typeface="Roboto Black"/>
              </a:rPr>
              <a:t>!</a:t>
            </a:r>
            <a:endParaRPr sz="3200">
              <a:latin typeface="Roboto Black"/>
              <a:ea typeface="Roboto Black"/>
              <a:cs typeface="Roboto Black"/>
              <a:sym typeface="Roboto Black"/>
            </a:endParaRPr>
          </a:p>
        </p:txBody>
      </p:sp>
      <p:sp>
        <p:nvSpPr>
          <p:cNvPr id="216" name="Google Shape;216;p10"/>
          <p:cNvSpPr txBox="1">
            <a:spLocks noGrp="1"/>
          </p:cNvSpPr>
          <p:nvPr>
            <p:ph type="body" idx="1"/>
          </p:nvPr>
        </p:nvSpPr>
        <p:spPr>
          <a:xfrm>
            <a:off x="6199300" y="2342975"/>
            <a:ext cx="4922100" cy="1840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de-DE" sz="2200"/>
              <a:t>Nedostatečně otestovaná aplikace</a:t>
            </a:r>
            <a:endParaRPr sz="2200"/>
          </a:p>
          <a:p>
            <a:pPr marL="457200" lvl="0" indent="-3429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Char char="●"/>
            </a:pPr>
            <a:r>
              <a:rPr lang="de-DE" b="0"/>
              <a:t>Budeme se snažit se přemluvit vedení firmy na alokování více zdrojů na servis</a:t>
            </a:r>
            <a:endParaRPr b="0"/>
          </a:p>
          <a:p>
            <a:pPr marL="45720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de-DE" b="0"/>
              <a:t>Kdyby se zdálo, že aplikace trpí na chyby, soustředíme lidi z vývoje na testování</a:t>
            </a:r>
            <a:endParaRPr b="0"/>
          </a:p>
          <a:p>
            <a:pPr marL="45720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de-DE" b="0"/>
              <a:t>Hrozí nestihnutí termínů a sankce</a:t>
            </a:r>
            <a:endParaRPr b="0"/>
          </a:p>
        </p:txBody>
      </p:sp>
      <p:sp>
        <p:nvSpPr>
          <p:cNvPr id="217" name="Google Shape;217;p10"/>
          <p:cNvSpPr txBox="1">
            <a:spLocks noGrp="1"/>
          </p:cNvSpPr>
          <p:nvPr>
            <p:ph type="body" idx="1"/>
          </p:nvPr>
        </p:nvSpPr>
        <p:spPr>
          <a:xfrm>
            <a:off x="887950" y="2342975"/>
            <a:ext cx="4922100" cy="1973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de-DE" sz="2200">
                <a:solidFill>
                  <a:srgbClr val="000000"/>
                </a:solidFill>
              </a:rPr>
              <a:t>Nestíhání termínů</a:t>
            </a:r>
            <a:endParaRPr sz="2200">
              <a:solidFill>
                <a:srgbClr val="000000"/>
              </a:solidFill>
            </a:endParaRPr>
          </a:p>
          <a:p>
            <a:pPr marL="457200" lvl="0" indent="-3429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●"/>
            </a:pPr>
            <a:r>
              <a:rPr lang="de-DE" b="0">
                <a:solidFill>
                  <a:srgbClr val="000000"/>
                </a:solidFill>
              </a:rPr>
              <a:t>Kontaktujeme a setkáme se s Lukášem Snaživým,  zaměříme se na dokončení priorit na úkor nedůležitých požadavků</a:t>
            </a:r>
            <a:endParaRPr b="0">
              <a:solidFill>
                <a:srgbClr val="000000"/>
              </a:solidFill>
            </a:endParaRPr>
          </a:p>
          <a:p>
            <a:pPr marL="45720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Char char="●"/>
            </a:pPr>
            <a:r>
              <a:rPr lang="de-DE" b="0">
                <a:solidFill>
                  <a:srgbClr val="000000"/>
                </a:solidFill>
              </a:rPr>
              <a:t>Za každý den prodlení je sankce 0.5% z celkové ceny</a:t>
            </a:r>
            <a:endParaRPr b="0">
              <a:solidFill>
                <a:srgbClr val="000000"/>
              </a:solidFill>
            </a:endParaRPr>
          </a:p>
        </p:txBody>
      </p:sp>
      <p:sp>
        <p:nvSpPr>
          <p:cNvPr id="218" name="Google Shape;218;p10"/>
          <p:cNvSpPr txBox="1">
            <a:spLocks noGrp="1"/>
          </p:cNvSpPr>
          <p:nvPr>
            <p:ph type="body" idx="1"/>
          </p:nvPr>
        </p:nvSpPr>
        <p:spPr>
          <a:xfrm>
            <a:off x="891750" y="4496200"/>
            <a:ext cx="4922100" cy="1660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de-DE" sz="2200">
                <a:solidFill>
                  <a:srgbClr val="000000"/>
                </a:solidFill>
              </a:rPr>
              <a:t>Neshoda mezi koncovými uživateli</a:t>
            </a:r>
            <a:endParaRPr sz="2200">
              <a:solidFill>
                <a:srgbClr val="000000"/>
              </a:solidFill>
            </a:endParaRPr>
          </a:p>
          <a:p>
            <a:pPr marL="457200" lvl="0" indent="-3429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●"/>
            </a:pPr>
            <a:r>
              <a:rPr lang="de-DE" b="0">
                <a:solidFill>
                  <a:srgbClr val="000000"/>
                </a:solidFill>
              </a:rPr>
              <a:t>Vybereme člověka, který to nakonec jednoznačně rozhodne</a:t>
            </a:r>
            <a:endParaRPr b="0">
              <a:solidFill>
                <a:srgbClr val="000000"/>
              </a:solidFill>
            </a:endParaRPr>
          </a:p>
          <a:p>
            <a:pPr marL="45720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Char char="●"/>
            </a:pPr>
            <a:r>
              <a:rPr lang="de-DE" b="0">
                <a:solidFill>
                  <a:srgbClr val="000000"/>
                </a:solidFill>
              </a:rPr>
              <a:t>např. sponzor Vilém Vostrý nebo vedoucí Pavel Vomáčka</a:t>
            </a:r>
            <a:endParaRPr b="0">
              <a:solidFill>
                <a:srgbClr val="000000"/>
              </a:solidFill>
            </a:endParaRPr>
          </a:p>
        </p:txBody>
      </p:sp>
      <p:sp>
        <p:nvSpPr>
          <p:cNvPr id="219" name="Google Shape;219;p10"/>
          <p:cNvSpPr txBox="1">
            <a:spLocks noGrp="1"/>
          </p:cNvSpPr>
          <p:nvPr>
            <p:ph type="body" idx="1"/>
          </p:nvPr>
        </p:nvSpPr>
        <p:spPr>
          <a:xfrm>
            <a:off x="6199300" y="4496200"/>
            <a:ext cx="4922100" cy="1840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de-DE" sz="2200"/>
              <a:t>Výskyt chyby po vydání</a:t>
            </a:r>
            <a:endParaRPr sz="2200"/>
          </a:p>
          <a:p>
            <a:pPr marL="457200" lvl="0" indent="-3429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Char char="●"/>
            </a:pPr>
            <a:r>
              <a:rPr lang="de-DE" b="0"/>
              <a:t>Servis po dobu jednoho roku</a:t>
            </a:r>
            <a:endParaRPr b="0"/>
          </a:p>
          <a:p>
            <a:pPr marL="45720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de-DE" b="0"/>
              <a:t>Reakce na problémy vždy do 24 hodin</a:t>
            </a:r>
            <a:endParaRPr b="0"/>
          </a:p>
          <a:p>
            <a:pPr marL="45720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de-DE" b="0"/>
              <a:t>Kritické chyby vyřešíme do 48 hodin, ostatní do 7 dní</a:t>
            </a:r>
            <a:endParaRPr b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sign1">
  <a:themeElements>
    <a:clrScheme name="Swiss">
      <a:dk1>
        <a:srgbClr val="000000"/>
      </a:dk1>
      <a:lt1>
        <a:srgbClr val="FFFFFF"/>
      </a:lt1>
      <a:dk2>
        <a:srgbClr val="E4E4E4"/>
      </a:dk2>
      <a:lt2>
        <a:srgbClr val="7CA655"/>
      </a:lt2>
      <a:accent1>
        <a:srgbClr val="A9D4DB"/>
      </a:accent1>
      <a:accent2>
        <a:srgbClr val="FBE284"/>
      </a:accent2>
      <a:accent3>
        <a:srgbClr val="4495A2"/>
      </a:accent3>
      <a:accent4>
        <a:srgbClr val="AA5881"/>
      </a:accent4>
      <a:accent5>
        <a:srgbClr val="E06742"/>
      </a:accent5>
      <a:accent6>
        <a:srgbClr val="F9D448"/>
      </a:accent6>
      <a:hlink>
        <a:srgbClr val="4495A2"/>
      </a:hlink>
      <a:folHlink>
        <a:srgbClr val="AA5881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Design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652</Words>
  <Application>Microsoft Office PowerPoint</Application>
  <PresentationFormat>Širokoúhlá obrazovka</PresentationFormat>
  <Paragraphs>142</Paragraphs>
  <Slides>11</Slides>
  <Notes>11</Notes>
  <HiddenSlides>0</HiddenSlides>
  <MMClips>0</MMClips>
  <ScaleCrop>false</ScaleCrop>
  <HeadingPairs>
    <vt:vector size="6" baseType="variant">
      <vt:variant>
        <vt:lpstr>Použitá písma</vt:lpstr>
      </vt:variant>
      <vt:variant>
        <vt:i4>5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11</vt:i4>
      </vt:variant>
    </vt:vector>
  </HeadingPairs>
  <TitlesOfParts>
    <vt:vector size="17" baseType="lpstr">
      <vt:lpstr>Arial</vt:lpstr>
      <vt:lpstr>Roboto Black</vt:lpstr>
      <vt:lpstr>Noto Sans Symbols</vt:lpstr>
      <vt:lpstr>Roboto</vt:lpstr>
      <vt:lpstr>Calibri</vt:lpstr>
      <vt:lpstr>Design1</vt:lpstr>
      <vt:lpstr>Integrace na Digitální Dopis</vt:lpstr>
      <vt:lpstr>Cíle projektu</vt:lpstr>
      <vt:lpstr>Etapy projektu</vt:lpstr>
      <vt:lpstr>Harmonogram</vt:lpstr>
      <vt:lpstr>Role členů firmy LevouZadní</vt:lpstr>
      <vt:lpstr>Role členů z Úřadu města Potěmkin</vt:lpstr>
      <vt:lpstr>Projektová knihovna</vt:lpstr>
      <vt:lpstr>Administrativa</vt:lpstr>
      <vt:lpstr>Rizika</vt:lpstr>
      <vt:lpstr>Rizika u současného dodavatele</vt:lpstr>
      <vt:lpstr>Díky za pozornost, prostor k diskuzi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Integrace na Digitální Dopis</dc:title>
  <dc:creator>martin</dc:creator>
  <cp:lastModifiedBy>Holub Martin</cp:lastModifiedBy>
  <cp:revision>3</cp:revision>
  <dcterms:created xsi:type="dcterms:W3CDTF">2024-03-02T13:10:37Z</dcterms:created>
  <dcterms:modified xsi:type="dcterms:W3CDTF">2024-03-03T15:28:12Z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0x01010079F111ED35F8CC479449609E8A0923A6</vt:lpwstr>
  </property>
</Properties>
</file>