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</p:sldIdLst>
  <p:sldSz cy="5143500" cx="9144000"/>
  <p:notesSz cx="6858000" cy="9144000"/>
  <p:embeddedFontLst>
    <p:embeddedFont>
      <p:font typeface="Roboto"/>
      <p:regular r:id="rId20"/>
      <p:bold r:id="rId21"/>
      <p:italic r:id="rId22"/>
      <p:boldItalic r:id="rId2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AED2A0DF-258B-475B-A0A1-49E08EF75360}">
  <a:tblStyle styleId="{AED2A0DF-258B-475B-A0A1-49E08EF75360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Roboto-regular.fntdata"/><Relationship Id="rId11" Type="http://schemas.openxmlformats.org/officeDocument/2006/relationships/slide" Target="slides/slide5.xml"/><Relationship Id="rId22" Type="http://schemas.openxmlformats.org/officeDocument/2006/relationships/font" Target="fonts/Roboto-italic.fntdata"/><Relationship Id="rId10" Type="http://schemas.openxmlformats.org/officeDocument/2006/relationships/slide" Target="slides/slide4.xml"/><Relationship Id="rId21" Type="http://schemas.openxmlformats.org/officeDocument/2006/relationships/font" Target="fonts/Roboto-bold.fntdata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23" Type="http://schemas.openxmlformats.org/officeDocument/2006/relationships/font" Target="fonts/Roboto-bold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5" Type="http://schemas.openxmlformats.org/officeDocument/2006/relationships/slideMaster" Target="slideMasters/slideMaster1.xml"/><Relationship Id="rId19" Type="http://schemas.openxmlformats.org/officeDocument/2006/relationships/slide" Target="slides/slide13.xml"/><Relationship Id="rId6" Type="http://schemas.openxmlformats.org/officeDocument/2006/relationships/notesMaster" Target="notesMasters/notesMaster1.xml"/><Relationship Id="rId18" Type="http://schemas.openxmlformats.org/officeDocument/2006/relationships/slide" Target="slides/slide12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g2bcddbad7c4_1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Google Shape;137;g2bcddbad7c4_1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Google Shape;141;g2bdb51efe8e_0_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2" name="Google Shape;142;g2bdb51efe8e_0_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g2bcddbad7c4_10_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7" name="Google Shape;147;g2bcddbad7c4_10_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2bdb5120da0_4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2bdb5120da0_4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2bcddbad7c4_10_3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2bcddbad7c4_10_3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2bcddbad7c4_10_3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2bcddbad7c4_10_3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bcddbad7c4_10_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2bcddbad7c4_10_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2bcddbad7c4_10_4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2bcddbad7c4_10_4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2bdc0277d5f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2bdc0277d5f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g2bcddbad7c4_10_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g2bcddbad7c4_10_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2bcddbad7c4_10_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2bcddbad7c4_10_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2bcddbad7c4_1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2bcddbad7c4_1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11" name="Google Shape;11;p2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6" name="Google Shape;16;p2"/>
          <p:cNvSpPr txBox="1"/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8" name="Google Shape;18;p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dk1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oogle Shape;70;p11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71" name="Google Shape;71;p11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2" name="Google Shape;72;p11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3" name="Google Shape;73;p11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4" name="Google Shape;74;p11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5" name="Google Shape;75;p11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76" name="Google Shape;76;p11"/>
          <p:cNvSpPr txBox="1"/>
          <p:nvPr>
            <p:ph hasCustomPrompt="1" type="title"/>
          </p:nvPr>
        </p:nvSpPr>
        <p:spPr>
          <a:xfrm>
            <a:off x="311700" y="1256050"/>
            <a:ext cx="8520600" cy="2030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7" name="Google Shape;77;p11"/>
          <p:cNvSpPr txBox="1"/>
          <p:nvPr>
            <p:ph idx="1" type="body"/>
          </p:nvPr>
        </p:nvSpPr>
        <p:spPr>
          <a:xfrm>
            <a:off x="311700" y="3369225"/>
            <a:ext cx="8520600" cy="128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8" name="Google Shape;78;p1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dk2"/>
                </a:solidFill>
              </a:defRPr>
            </a:lvl1pPr>
            <a:lvl2pPr lvl="1" rtl="0">
              <a:buNone/>
              <a:defRPr>
                <a:solidFill>
                  <a:schemeClr val="dk2"/>
                </a:solidFill>
              </a:defRPr>
            </a:lvl2pPr>
            <a:lvl3pPr lvl="2" rtl="0">
              <a:buNone/>
              <a:defRPr>
                <a:solidFill>
                  <a:schemeClr val="dk2"/>
                </a:solidFill>
              </a:defRPr>
            </a:lvl3pPr>
            <a:lvl4pPr lvl="3" rtl="0">
              <a:buNone/>
              <a:defRPr>
                <a:solidFill>
                  <a:schemeClr val="dk2"/>
                </a:solidFill>
              </a:defRPr>
            </a:lvl4pPr>
            <a:lvl5pPr lvl="4" rtl="0">
              <a:buNone/>
              <a:defRPr>
                <a:solidFill>
                  <a:schemeClr val="dk2"/>
                </a:solidFill>
              </a:defRPr>
            </a:lvl5pPr>
            <a:lvl6pPr lvl="5" rtl="0">
              <a:buNone/>
              <a:defRPr>
                <a:solidFill>
                  <a:schemeClr val="dk2"/>
                </a:solidFill>
              </a:defRPr>
            </a:lvl6pPr>
            <a:lvl7pPr lvl="6" rtl="0">
              <a:buNone/>
              <a:defRPr>
                <a:solidFill>
                  <a:schemeClr val="dk2"/>
                </a:solidFill>
              </a:defRPr>
            </a:lvl7pPr>
            <a:lvl8pPr lvl="7" rtl="0">
              <a:buNone/>
              <a:defRPr>
                <a:solidFill>
                  <a:schemeClr val="dk2"/>
                </a:solidFill>
              </a:defRPr>
            </a:lvl8pPr>
            <a:lvl9pPr lvl="8" rtl="0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oogle Shape;20;p3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21" name="Google Shape;21;p3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2" name="Google Shape;22;p3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3" name="Google Shape;23;p3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3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3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6" name="Google Shape;26;p3"/>
          <p:cNvSpPr txBox="1"/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" name="Google Shape;27;p3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oogle Shape;29;p4"/>
          <p:cNvGrpSpPr/>
          <p:nvPr/>
        </p:nvGrpSpPr>
        <p:grpSpPr>
          <a:xfrm>
            <a:off x="0" y="3903669"/>
            <a:ext cx="9144000" cy="1239925"/>
            <a:chOff x="0" y="3903669"/>
            <a:chExt cx="9144000" cy="1239925"/>
          </a:xfrm>
        </p:grpSpPr>
        <p:sp>
          <p:nvSpPr>
            <p:cNvPr id="30" name="Google Shape;30;p4"/>
            <p:cNvSpPr/>
            <p:nvPr/>
          </p:nvSpPr>
          <p:spPr>
            <a:xfrm>
              <a:off x="8154895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4"/>
            <p:cNvSpPr/>
            <p:nvPr/>
          </p:nvSpPr>
          <p:spPr>
            <a:xfrm flipH="1">
              <a:off x="6181163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4"/>
            <p:cNvSpPr/>
            <p:nvPr/>
          </p:nvSpPr>
          <p:spPr>
            <a:xfrm>
              <a:off x="7170274" y="3903669"/>
              <a:ext cx="989100" cy="9879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4"/>
            <p:cNvSpPr/>
            <p:nvPr/>
          </p:nvSpPr>
          <p:spPr>
            <a:xfrm rot="10800000">
              <a:off x="8154757" y="3903682"/>
              <a:ext cx="989100" cy="9879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4" name="Google Shape;34;p4"/>
            <p:cNvSpPr/>
            <p:nvPr/>
          </p:nvSpPr>
          <p:spPr>
            <a:xfrm>
              <a:off x="0" y="4891594"/>
              <a:ext cx="9144000" cy="2520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5" name="Google Shape;35;p4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6" name="Google Shape;36;p4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37" name="Google Shape;37;p4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5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0" name="Google Shape;40;p5"/>
          <p:cNvSpPr txBox="1"/>
          <p:nvPr>
            <p:ph idx="1" type="body"/>
          </p:nvPr>
        </p:nvSpPr>
        <p:spPr>
          <a:xfrm>
            <a:off x="311700" y="1229975"/>
            <a:ext cx="39999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5"/>
          <p:cNvSpPr txBox="1"/>
          <p:nvPr>
            <p:ph idx="2" type="body"/>
          </p:nvPr>
        </p:nvSpPr>
        <p:spPr>
          <a:xfrm>
            <a:off x="4832400" y="1229975"/>
            <a:ext cx="39999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2" name="Google Shape;42;p5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dk2"/>
                </a:solidFill>
              </a:defRPr>
            </a:lvl1pPr>
            <a:lvl2pPr lvl="1" rtl="0">
              <a:buNone/>
              <a:defRPr>
                <a:solidFill>
                  <a:schemeClr val="dk2"/>
                </a:solidFill>
              </a:defRPr>
            </a:lvl2pPr>
            <a:lvl3pPr lvl="2" rtl="0">
              <a:buNone/>
              <a:defRPr>
                <a:solidFill>
                  <a:schemeClr val="dk2"/>
                </a:solidFill>
              </a:defRPr>
            </a:lvl3pPr>
            <a:lvl4pPr lvl="3" rtl="0">
              <a:buNone/>
              <a:defRPr>
                <a:solidFill>
                  <a:schemeClr val="dk2"/>
                </a:solidFill>
              </a:defRPr>
            </a:lvl4pPr>
            <a:lvl5pPr lvl="4" rtl="0">
              <a:buNone/>
              <a:defRPr>
                <a:solidFill>
                  <a:schemeClr val="dk2"/>
                </a:solidFill>
              </a:defRPr>
            </a:lvl5pPr>
            <a:lvl6pPr lvl="5" rtl="0">
              <a:buNone/>
              <a:defRPr>
                <a:solidFill>
                  <a:schemeClr val="dk2"/>
                </a:solidFill>
              </a:defRPr>
            </a:lvl6pPr>
            <a:lvl7pPr lvl="6" rtl="0">
              <a:buNone/>
              <a:defRPr>
                <a:solidFill>
                  <a:schemeClr val="dk2"/>
                </a:solidFill>
              </a:defRPr>
            </a:lvl7pPr>
            <a:lvl8pPr lvl="7" rtl="0">
              <a:buNone/>
              <a:defRPr>
                <a:solidFill>
                  <a:schemeClr val="dk2"/>
                </a:solidFill>
              </a:defRPr>
            </a:lvl8pPr>
            <a:lvl9pPr lvl="8" rtl="0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5" name="Google Shape;45;p6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dk2"/>
                </a:solidFill>
              </a:defRPr>
            </a:lvl1pPr>
            <a:lvl2pPr lvl="1" rtl="0">
              <a:buNone/>
              <a:defRPr>
                <a:solidFill>
                  <a:schemeClr val="dk2"/>
                </a:solidFill>
              </a:defRPr>
            </a:lvl2pPr>
            <a:lvl3pPr lvl="2" rtl="0">
              <a:buNone/>
              <a:defRPr>
                <a:solidFill>
                  <a:schemeClr val="dk2"/>
                </a:solidFill>
              </a:defRPr>
            </a:lvl3pPr>
            <a:lvl4pPr lvl="3" rtl="0">
              <a:buNone/>
              <a:defRPr>
                <a:solidFill>
                  <a:schemeClr val="dk2"/>
                </a:solidFill>
              </a:defRPr>
            </a:lvl4pPr>
            <a:lvl5pPr lvl="4" rtl="0">
              <a:buNone/>
              <a:defRPr>
                <a:solidFill>
                  <a:schemeClr val="dk2"/>
                </a:solidFill>
              </a:defRPr>
            </a:lvl5pPr>
            <a:lvl6pPr lvl="5" rtl="0">
              <a:buNone/>
              <a:defRPr>
                <a:solidFill>
                  <a:schemeClr val="dk2"/>
                </a:solidFill>
              </a:defRPr>
            </a:lvl6pPr>
            <a:lvl7pPr lvl="6" rtl="0">
              <a:buNone/>
              <a:defRPr>
                <a:solidFill>
                  <a:schemeClr val="dk2"/>
                </a:solidFill>
              </a:defRPr>
            </a:lvl7pPr>
            <a:lvl8pPr lvl="7" rtl="0">
              <a:buNone/>
              <a:defRPr>
                <a:solidFill>
                  <a:schemeClr val="dk2"/>
                </a:solidFill>
              </a:defRPr>
            </a:lvl8pPr>
            <a:lvl9pPr lvl="8" rtl="0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8" name="Google Shape;48;p7"/>
          <p:cNvSpPr txBox="1"/>
          <p:nvPr>
            <p:ph idx="1" type="body"/>
          </p:nvPr>
        </p:nvSpPr>
        <p:spPr>
          <a:xfrm>
            <a:off x="311700" y="1465804"/>
            <a:ext cx="2808000" cy="310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dk2"/>
                </a:solidFill>
              </a:defRPr>
            </a:lvl1pPr>
            <a:lvl2pPr lvl="1" rtl="0">
              <a:buNone/>
              <a:defRPr>
                <a:solidFill>
                  <a:schemeClr val="dk2"/>
                </a:solidFill>
              </a:defRPr>
            </a:lvl2pPr>
            <a:lvl3pPr lvl="2" rtl="0">
              <a:buNone/>
              <a:defRPr>
                <a:solidFill>
                  <a:schemeClr val="dk2"/>
                </a:solidFill>
              </a:defRPr>
            </a:lvl3pPr>
            <a:lvl4pPr lvl="3" rtl="0">
              <a:buNone/>
              <a:defRPr>
                <a:solidFill>
                  <a:schemeClr val="dk2"/>
                </a:solidFill>
              </a:defRPr>
            </a:lvl4pPr>
            <a:lvl5pPr lvl="4" rtl="0">
              <a:buNone/>
              <a:defRPr>
                <a:solidFill>
                  <a:schemeClr val="dk2"/>
                </a:solidFill>
              </a:defRPr>
            </a:lvl5pPr>
            <a:lvl6pPr lvl="5" rtl="0">
              <a:buNone/>
              <a:defRPr>
                <a:solidFill>
                  <a:schemeClr val="dk2"/>
                </a:solidFill>
              </a:defRPr>
            </a:lvl6pPr>
            <a:lvl7pPr lvl="6" rtl="0">
              <a:buNone/>
              <a:defRPr>
                <a:solidFill>
                  <a:schemeClr val="dk2"/>
                </a:solidFill>
              </a:defRPr>
            </a:lvl7pPr>
            <a:lvl8pPr lvl="7" rtl="0">
              <a:buNone/>
              <a:defRPr>
                <a:solidFill>
                  <a:schemeClr val="dk2"/>
                </a:solidFill>
              </a:defRPr>
            </a:lvl8pPr>
            <a:lvl9pPr lvl="8" rtl="0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4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oogle Shape;51;p8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52" name="Google Shape;52;p8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3" name="Google Shape;53;p8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4" name="Google Shape;54;p8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5" name="Google Shape;55;p8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6" name="Google Shape;56;p8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7" name="Google Shape;57;p8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8" name="Google Shape;58;p8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9"/>
          <p:cNvSpPr/>
          <p:nvPr/>
        </p:nvSpPr>
        <p:spPr>
          <a:xfrm>
            <a:off x="4572000" y="-1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61" name="Google Shape;6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2" name="Google Shape;62;p9"/>
          <p:cNvSpPr txBox="1"/>
          <p:nvPr>
            <p:ph type="title"/>
          </p:nvPr>
        </p:nvSpPr>
        <p:spPr>
          <a:xfrm>
            <a:off x="265500" y="1151100"/>
            <a:ext cx="4045200" cy="1564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3" name="Google Shape;63;p9"/>
          <p:cNvSpPr txBox="1"/>
          <p:nvPr>
            <p:ph idx="1" type="subTitle"/>
          </p:nvPr>
        </p:nvSpPr>
        <p:spPr>
          <a:xfrm>
            <a:off x="265500" y="2769001"/>
            <a:ext cx="4045200" cy="126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64" name="Google Shape;64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65" name="Google Shape;65;p9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0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68" name="Google Shape;68;p10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dk2"/>
                </a:solidFill>
              </a:defRPr>
            </a:lvl1pPr>
            <a:lvl2pPr lvl="1" rtl="0">
              <a:buNone/>
              <a:defRPr>
                <a:solidFill>
                  <a:schemeClr val="dk2"/>
                </a:solidFill>
              </a:defRPr>
            </a:lvl2pPr>
            <a:lvl3pPr lvl="2" rtl="0">
              <a:buNone/>
              <a:defRPr>
                <a:solidFill>
                  <a:schemeClr val="dk2"/>
                </a:solidFill>
              </a:defRPr>
            </a:lvl3pPr>
            <a:lvl4pPr lvl="3" rtl="0">
              <a:buNone/>
              <a:defRPr>
                <a:solidFill>
                  <a:schemeClr val="dk2"/>
                </a:solidFill>
              </a:defRPr>
            </a:lvl4pPr>
            <a:lvl5pPr lvl="4" rtl="0">
              <a:buNone/>
              <a:defRPr>
                <a:solidFill>
                  <a:schemeClr val="dk2"/>
                </a:solidFill>
              </a:defRPr>
            </a:lvl5pPr>
            <a:lvl6pPr lvl="5" rtl="0">
              <a:buNone/>
              <a:defRPr>
                <a:solidFill>
                  <a:schemeClr val="dk2"/>
                </a:solidFill>
              </a:defRPr>
            </a:lvl6pPr>
            <a:lvl7pPr lvl="6" rtl="0">
              <a:buNone/>
              <a:defRPr>
                <a:solidFill>
                  <a:schemeClr val="dk2"/>
                </a:solidFill>
              </a:defRPr>
            </a:lvl7pPr>
            <a:lvl8pPr lvl="7" rtl="0">
              <a:buNone/>
              <a:defRPr>
                <a:solidFill>
                  <a:schemeClr val="dk2"/>
                </a:solidFill>
              </a:defRPr>
            </a:lvl8pPr>
            <a:lvl9pPr lvl="8" rtl="0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geometric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Roboto"/>
              <a:buChar char="●"/>
              <a:defRPr sz="18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7.xml"/><Relationship Id="rId3" Type="http://schemas.openxmlformats.org/officeDocument/2006/relationships/image" Target="../media/image1.png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3"/>
          <p:cNvSpPr txBox="1"/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Projekt Integrace na Digitální dopis</a:t>
            </a:r>
            <a:endParaRPr/>
          </a:p>
        </p:txBody>
      </p:sp>
      <p:sp>
        <p:nvSpPr>
          <p:cNvPr id="86" name="Google Shape;86;p13"/>
          <p:cNvSpPr txBox="1"/>
          <p:nvPr>
            <p:ph idx="1" type="subTitle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25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Levou Zadní s r.o.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9" name="Google Shape;139;p22"/>
          <p:cNvGraphicFramePr/>
          <p:nvPr/>
        </p:nvGraphicFramePr>
        <p:xfrm>
          <a:off x="418688" y="105338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{AED2A0DF-258B-475B-A0A1-49E08EF75360}</a:tableStyleId>
              </a:tblPr>
              <a:tblGrid>
                <a:gridCol w="2768875"/>
                <a:gridCol w="2768875"/>
                <a:gridCol w="2768875"/>
              </a:tblGrid>
              <a:tr h="607325">
                <a:tc gridSpan="3"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 sz="2700">
                          <a:solidFill>
                            <a:schemeClr val="dk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Členové týmu - Levou Zadní s r.o.</a:t>
                      </a:r>
                      <a:endParaRPr b="1" sz="900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hMerge="1"/>
                <a:tc hMerge="1"/>
              </a:tr>
              <a:tr h="6073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>
                          <a:solidFill>
                            <a:schemeClr val="lt1"/>
                          </a:solidFill>
                        </a:rPr>
                        <a:t>Role</a:t>
                      </a:r>
                      <a:endParaRPr b="1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dk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>
                          <a:solidFill>
                            <a:schemeClr val="lt1"/>
                          </a:solidFill>
                        </a:rPr>
                        <a:t>Jméno</a:t>
                      </a:r>
                      <a:endParaRPr b="1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dk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>
                          <a:solidFill>
                            <a:schemeClr val="lt1"/>
                          </a:solidFill>
                        </a:rPr>
                        <a:t>Kontakt</a:t>
                      </a:r>
                      <a:endParaRPr b="1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dk1"/>
                    </a:solidFill>
                  </a:tcPr>
                </a:tc>
              </a:tr>
              <a:tr h="6073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Týmový manažer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Martin Kalenda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15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321-0987</a:t>
                      </a:r>
                      <a:b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</a:br>
                      <a: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  <a:t>kalenda@levou-zadni.it</a:t>
                      </a:r>
                      <a:endParaRPr sz="1200"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6073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Architekt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Jan Fričar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15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888-7777</a:t>
                      </a:r>
                      <a:b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</a:br>
                      <a: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  <a:t>fricar@levou-zadni.it</a:t>
                      </a:r>
                      <a:endParaRPr sz="1200"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6073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Hlavní programátor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cs"/>
                        <a:t>Tomáš Ronge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15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234-5678</a:t>
                      </a:r>
                      <a:b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</a:br>
                      <a: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  <a:t>ronge@levou-zadni.it</a:t>
                      </a:r>
                      <a:endParaRPr sz="1200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4" name="Google Shape;144;p23"/>
          <p:cNvGraphicFramePr/>
          <p:nvPr/>
        </p:nvGraphicFramePr>
        <p:xfrm>
          <a:off x="418688" y="43657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{AED2A0DF-258B-475B-A0A1-49E08EF75360}</a:tableStyleId>
              </a:tblPr>
              <a:tblGrid>
                <a:gridCol w="2768875"/>
                <a:gridCol w="2768875"/>
                <a:gridCol w="2768875"/>
              </a:tblGrid>
              <a:tr h="7117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>
                          <a:solidFill>
                            <a:schemeClr val="lt1"/>
                          </a:solidFill>
                        </a:rPr>
                        <a:t>Role</a:t>
                      </a:r>
                      <a:endParaRPr b="1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dk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>
                          <a:solidFill>
                            <a:schemeClr val="lt1"/>
                          </a:solidFill>
                        </a:rPr>
                        <a:t>Jméno</a:t>
                      </a:r>
                      <a:endParaRPr b="1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dk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15000"/>
                        </a:lnSpc>
                        <a:spcBef>
                          <a:spcPts val="15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 sz="1200">
                          <a:solidFill>
                            <a:schemeClr val="lt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 Kontakt</a:t>
                      </a:r>
                      <a:endParaRPr b="1" sz="1200">
                        <a:solidFill>
                          <a:schemeClr val="lt1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dk1"/>
                    </a:solidFill>
                  </a:tcPr>
                </a:tc>
              </a:tr>
              <a:tr h="7117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Senior programátor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Petr Novák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15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777-8888</a:t>
                      </a:r>
                      <a:b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</a:b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novak@levou-zadni.it</a:t>
                      </a:r>
                      <a:endParaRPr sz="1200">
                        <a:solidFill>
                          <a:srgbClr val="21212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7117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Junior programátor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Matěj Blaháček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15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543-2109</a:t>
                      </a:r>
                      <a:b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</a:b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blahacek@levou-zadni.it</a:t>
                      </a:r>
                      <a:endParaRPr sz="1200">
                        <a:solidFill>
                          <a:srgbClr val="21212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7117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UX Designer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Jan Stylař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15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999-0000</a:t>
                      </a:r>
                      <a:b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</a:b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stylar@levou-zadni.it</a:t>
                      </a:r>
                      <a:endParaRPr sz="1200">
                        <a:solidFill>
                          <a:srgbClr val="21212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711725">
                <a:tc rowSpan="2"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Testeři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Aleš Kercl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15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345-6789</a:t>
                      </a:r>
                      <a:b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</a:b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kercl@levou-zadni.it</a:t>
                      </a:r>
                      <a:endParaRPr sz="1200">
                        <a:solidFill>
                          <a:srgbClr val="21212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711725">
                <a:tc vMerge="1"/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František Klikař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15000"/>
                        </a:lnSpc>
                        <a:spcBef>
                          <a:spcPts val="15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890-1234</a:t>
                      </a:r>
                      <a:b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</a:b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klikar@levou-zadni.it</a:t>
                      </a:r>
                      <a:endParaRPr sz="1200">
                        <a:solidFill>
                          <a:srgbClr val="212121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p24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Rizika</a:t>
            </a:r>
            <a:endParaRPr b="1"/>
          </a:p>
        </p:txBody>
      </p:sp>
      <p:sp>
        <p:nvSpPr>
          <p:cNvPr id="150" name="Google Shape;150;p24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9250" lvl="0" marL="45720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SzPts val="1900"/>
              <a:buAutoNum type="arabicPeriod"/>
            </a:pPr>
            <a:r>
              <a:rPr lang="cs"/>
              <a:t>Neznámá</a:t>
            </a:r>
            <a:r>
              <a:rPr lang="cs"/>
              <a:t> efektivita stávajícího informačního systému</a:t>
            </a:r>
            <a:endParaRPr/>
          </a:p>
          <a:p>
            <a:pPr indent="-349250" lvl="0" marL="45720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SzPts val="1900"/>
              <a:buAutoNum type="arabicPeriod"/>
            </a:pPr>
            <a:r>
              <a:rPr lang="cs"/>
              <a:t>Nejasná technologická specifikace a spolupráce s dodavatelem</a:t>
            </a:r>
            <a:endParaRPr/>
          </a:p>
          <a:p>
            <a:pPr indent="-349250" lvl="0" marL="45720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SzPts val="1900"/>
              <a:buAutoNum type="arabicPeriod"/>
            </a:pPr>
            <a:r>
              <a:rPr lang="cs"/>
              <a:t>Nedostatek testovacích kapacit</a:t>
            </a:r>
            <a:endParaRPr/>
          </a:p>
          <a:p>
            <a:pPr indent="-342900" lvl="0" marL="45720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cs">
                <a:highlight>
                  <a:schemeClr val="lt1"/>
                </a:highlight>
              </a:rPr>
              <a:t>Nezkušenost projektového manažera </a:t>
            </a:r>
            <a:endParaRPr>
              <a:highlight>
                <a:schemeClr val="lt1"/>
              </a:highlight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25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Závěrečná d</a:t>
            </a:r>
            <a:r>
              <a:rPr b="1" lang="cs"/>
              <a:t>iskuze</a:t>
            </a:r>
            <a:endParaRPr b="1"/>
          </a:p>
        </p:txBody>
      </p:sp>
      <p:sp>
        <p:nvSpPr>
          <p:cNvPr id="156" name="Google Shape;156;p25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Finální test funkcionality?</a:t>
            </a:r>
            <a:endParaRPr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Kdo z hlavních uživatelů bude mít rozhodující slovo?</a:t>
            </a:r>
            <a:endParaRPr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Postup v případě neochoty původního dodavatele?</a:t>
            </a:r>
            <a:endParaRPr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…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4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Obsah</a:t>
            </a:r>
            <a:endParaRPr b="1"/>
          </a:p>
        </p:txBody>
      </p:sp>
      <p:sp>
        <p:nvSpPr>
          <p:cNvPr id="92" name="Google Shape;92;p14"/>
          <p:cNvSpPr txBox="1"/>
          <p:nvPr>
            <p:ph idx="1" type="body"/>
          </p:nvPr>
        </p:nvSpPr>
        <p:spPr>
          <a:xfrm>
            <a:off x="311700" y="1152475"/>
            <a:ext cx="8520600" cy="3990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b="1" lang="cs"/>
              <a:t>Administrativa</a:t>
            </a:r>
            <a:endParaRPr b="1"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b="1" lang="cs"/>
              <a:t>Představení projektu a problematiky</a:t>
            </a:r>
            <a:endParaRPr b="1"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b="1" lang="cs"/>
              <a:t>Etapy a cíle</a:t>
            </a:r>
            <a:endParaRPr b="1"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b="1" lang="cs"/>
              <a:t>Harmonogram</a:t>
            </a:r>
            <a:endParaRPr b="1"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b="1" lang="cs"/>
              <a:t>Servis po doručení</a:t>
            </a:r>
            <a:endParaRPr b="1"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b="1" lang="cs"/>
              <a:t>Týmy</a:t>
            </a:r>
            <a:endParaRPr b="1"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b="1" lang="cs"/>
              <a:t>Rizika</a:t>
            </a:r>
            <a:endParaRPr b="1"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b="1" lang="cs"/>
              <a:t>Závěrečná diskuze</a:t>
            </a:r>
            <a:endParaRPr b="1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5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Administrativa</a:t>
            </a:r>
            <a:endParaRPr b="1"/>
          </a:p>
        </p:txBody>
      </p:sp>
      <p:sp>
        <p:nvSpPr>
          <p:cNvPr id="98" name="Google Shape;98;p15"/>
          <p:cNvSpPr txBox="1"/>
          <p:nvPr>
            <p:ph idx="1" type="body"/>
          </p:nvPr>
        </p:nvSpPr>
        <p:spPr>
          <a:xfrm>
            <a:off x="311700" y="1137525"/>
            <a:ext cx="8520600" cy="400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 sz="1600"/>
              <a:t>Poznámky ze schůzek</a:t>
            </a:r>
            <a:endParaRPr b="1" sz="1600"/>
          </a:p>
          <a:p>
            <a:pPr indent="-330200" lvl="0" marL="457200" rtl="0" algn="l">
              <a:spcBef>
                <a:spcPts val="1200"/>
              </a:spcBef>
              <a:spcAft>
                <a:spcPts val="0"/>
              </a:spcAft>
              <a:buSzPts val="1600"/>
              <a:buChar char="-"/>
            </a:pPr>
            <a:r>
              <a:rPr lang="cs" sz="1600"/>
              <a:t>Z</a:t>
            </a:r>
            <a:r>
              <a:rPr lang="cs" sz="1600"/>
              <a:t>řizuje tým Dodavatele: </a:t>
            </a:r>
            <a:r>
              <a:rPr lang="cs" sz="1600"/>
              <a:t>Aleš Kercl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Char char="-"/>
            </a:pPr>
            <a:r>
              <a:rPr lang="cs" sz="1600"/>
              <a:t>Formát: Google Docs dokument shrnující hlavní závěry jednání a úkoly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Char char="-"/>
            </a:pPr>
            <a:r>
              <a:rPr lang="cs" sz="1600"/>
              <a:t>Uloženy v Projektové knihovně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Char char="-"/>
            </a:pPr>
            <a:r>
              <a:rPr lang="cs" sz="1600"/>
              <a:t>Připomínky a schválení od Zákazníka do týdne po konání schůzky</a:t>
            </a:r>
            <a:endParaRPr sz="1600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cs" sz="1600"/>
              <a:t>Schůzky</a:t>
            </a:r>
            <a:endParaRPr b="1" sz="1600"/>
          </a:p>
          <a:p>
            <a:pPr indent="-330200" lvl="0" marL="457200" rtl="0" algn="l">
              <a:spcBef>
                <a:spcPts val="1200"/>
              </a:spcBef>
              <a:spcAft>
                <a:spcPts val="0"/>
              </a:spcAft>
              <a:buSzPts val="1600"/>
              <a:buChar char="-"/>
            </a:pPr>
            <a:r>
              <a:rPr lang="cs" sz="1600"/>
              <a:t>T</a:t>
            </a:r>
            <a:r>
              <a:rPr lang="cs" sz="1600"/>
              <a:t>ýden před koncem jednotlivých etap, </a:t>
            </a:r>
            <a:r>
              <a:rPr lang="cs" sz="1600"/>
              <a:t>v případě potřeby domluvou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Char char="-"/>
            </a:pPr>
            <a:r>
              <a:rPr lang="cs" sz="1600"/>
              <a:t>Svolává projektový / týmový manažer:</a:t>
            </a:r>
            <a:r>
              <a:rPr b="1" lang="cs" sz="1600"/>
              <a:t> </a:t>
            </a:r>
            <a:r>
              <a:rPr lang="cs" sz="1600"/>
              <a:t>Lukáš Snaživý / Martin Kalenda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Char char="-"/>
            </a:pPr>
            <a:r>
              <a:rPr lang="cs" sz="1600"/>
              <a:t>Účastníci: členové týmů relevantní pro danou problematiku</a:t>
            </a:r>
            <a:endParaRPr sz="1600"/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Char char="-"/>
            </a:pPr>
            <a:r>
              <a:rPr lang="cs" sz="1600"/>
              <a:t>Kalendář se schůzkami: calendar.google.com/vymysleny-link</a:t>
            </a:r>
            <a:endParaRPr sz="1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16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Administrativa</a:t>
            </a:r>
            <a:endParaRPr b="1"/>
          </a:p>
        </p:txBody>
      </p:sp>
      <p:sp>
        <p:nvSpPr>
          <p:cNvPr id="104" name="Google Shape;104;p16"/>
          <p:cNvSpPr txBox="1"/>
          <p:nvPr>
            <p:ph idx="1" type="body"/>
          </p:nvPr>
        </p:nvSpPr>
        <p:spPr>
          <a:xfrm>
            <a:off x="311700" y="1228675"/>
            <a:ext cx="87648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Projektová knihovna</a:t>
            </a:r>
            <a:endParaRPr b="1"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Digitálně: </a:t>
            </a:r>
            <a:r>
              <a:rPr lang="cs"/>
              <a:t>drive.google.com/vymysleny-link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Adresáře pro jednotlivé soubory (zdrojové kódy, zápisy ze schůzek/workshopů, dokumentace, …) organizované podle data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Pro všechny členy týmů k nahlédnutí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Spravuje tým Dodavatele: Martin Kalenda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17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Představení projektu a problematiky</a:t>
            </a:r>
            <a:endParaRPr b="1"/>
          </a:p>
        </p:txBody>
      </p:sp>
      <p:sp>
        <p:nvSpPr>
          <p:cNvPr id="110" name="Google Shape;110;p17"/>
          <p:cNvSpPr txBox="1"/>
          <p:nvPr>
            <p:ph idx="1" type="body"/>
          </p:nvPr>
        </p:nvSpPr>
        <p:spPr>
          <a:xfrm>
            <a:off x="311700" y="1228675"/>
            <a:ext cx="87648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>
                <a:highlight>
                  <a:schemeClr val="lt1"/>
                </a:highlight>
              </a:rPr>
              <a:t>Problém:</a:t>
            </a:r>
            <a:endParaRPr b="1">
              <a:highlight>
                <a:schemeClr val="lt1"/>
              </a:highlight>
            </a:endParaRPr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-"/>
            </a:pPr>
            <a:r>
              <a:rPr lang="cs">
                <a:highlight>
                  <a:schemeClr val="lt1"/>
                </a:highlight>
              </a:rPr>
              <a:t>zvýšení počtu dopravních přestupků ve městě Potěmkin,</a:t>
            </a:r>
            <a:br>
              <a:rPr lang="cs">
                <a:highlight>
                  <a:schemeClr val="lt1"/>
                </a:highlight>
              </a:rPr>
            </a:br>
            <a:r>
              <a:rPr lang="cs">
                <a:highlight>
                  <a:schemeClr val="lt1"/>
                </a:highlight>
              </a:rPr>
              <a:t>stávající IS proces digitalizuje, ale stále zůstává manuální práce</a:t>
            </a:r>
            <a:endParaRPr>
              <a:highlight>
                <a:schemeClr val="lt1"/>
              </a:highlight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cs">
                <a:highlight>
                  <a:schemeClr val="lt1"/>
                </a:highlight>
              </a:rPr>
              <a:t>Řešení:</a:t>
            </a:r>
            <a:endParaRPr b="1">
              <a:highlight>
                <a:schemeClr val="lt1"/>
              </a:highlight>
            </a:endParaRPr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-"/>
            </a:pPr>
            <a:r>
              <a:rPr lang="cs">
                <a:highlight>
                  <a:schemeClr val="lt1"/>
                </a:highlight>
              </a:rPr>
              <a:t>greenfield projekt informačního systému, který bude zpracovávat data </a:t>
            </a:r>
            <a:br>
              <a:rPr lang="cs">
                <a:highlight>
                  <a:schemeClr val="lt1"/>
                </a:highlight>
              </a:rPr>
            </a:br>
            <a:r>
              <a:rPr lang="cs">
                <a:highlight>
                  <a:schemeClr val="lt1"/>
                </a:highlight>
              </a:rPr>
              <a:t>z toho stávajícího a bude napojený na službu Digitální Dopis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18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Etapy a cíle</a:t>
            </a:r>
            <a:endParaRPr b="1"/>
          </a:p>
        </p:txBody>
      </p:sp>
      <p:sp>
        <p:nvSpPr>
          <p:cNvPr id="116" name="Google Shape;116;p18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10000"/>
          </a:bodyPr>
          <a:lstStyle/>
          <a:p>
            <a:pPr indent="-325755" lvl="0" marL="45720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b="1" lang="cs"/>
              <a:t>T* + 30 dní</a:t>
            </a:r>
            <a:endParaRPr b="1"/>
          </a:p>
          <a:p>
            <a:pPr indent="-304165" lvl="1" marL="91440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Integrovat se na rozhraní stávajícího informačního systému, které předává metadata k tisku do tiskárny.</a:t>
            </a:r>
            <a:endParaRPr/>
          </a:p>
          <a:p>
            <a:pPr indent="-325755" lvl="0" marL="45720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b="1" lang="cs"/>
              <a:t>T + 60 dní</a:t>
            </a:r>
            <a:endParaRPr b="1"/>
          </a:p>
          <a:p>
            <a:pPr indent="-304165" lvl="1" marL="91440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Data vytěžená z rozhraní zpracovat a předávat na službu </a:t>
            </a:r>
            <a:r>
              <a:rPr lang="cs"/>
              <a:t>Digitálního</a:t>
            </a:r>
            <a:r>
              <a:rPr lang="cs"/>
              <a:t> Dopisu.</a:t>
            </a:r>
            <a:endParaRPr/>
          </a:p>
          <a:p>
            <a:pPr indent="-325755" lvl="0" marL="45720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b="1" lang="cs"/>
              <a:t>T + 90 dní</a:t>
            </a:r>
            <a:endParaRPr b="1"/>
          </a:p>
          <a:p>
            <a:pPr indent="-304165" lvl="1" marL="91440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Evidovat stav vypravených zásilek. Tyto stavy následně vracet přes nikdy nevyužívané rozhraní stávajícího informačního systému a online uživatelům prezentovat stavy o doručení jednotlivých dopisů.</a:t>
            </a:r>
            <a:endParaRPr/>
          </a:p>
          <a:p>
            <a:pPr indent="-325755" lvl="0" marL="45720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b="1" lang="cs"/>
              <a:t>T + 120 dní</a:t>
            </a:r>
            <a:endParaRPr b="1"/>
          </a:p>
          <a:p>
            <a:pPr indent="-304165" lvl="1" marL="91440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Navrhnout základní obrazovku se statistikami a možností vytvoření dopisu přímo v novém systému. Úřad si na tomto ověří, že budování nového informačního systému dává smysl.</a:t>
            </a:r>
            <a:endParaRPr/>
          </a:p>
          <a:p>
            <a:pPr indent="0" lvl="0" marL="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cs" sz="1385"/>
              <a:t>* - datum podepsání smlouvy</a:t>
            </a:r>
            <a:endParaRPr sz="1385"/>
          </a:p>
          <a:p>
            <a:pPr indent="0" lvl="0" marL="0" rtl="0" algn="l">
              <a:lnSpc>
                <a:spcPct val="12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cs" sz="1385"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cs" sz="1385"/>
              <a:t>Za každý den prodlení penále 0,5 % z celkové ceny</a:t>
            </a:r>
            <a:endParaRPr sz="1385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19"/>
          <p:cNvSpPr txBox="1"/>
          <p:nvPr>
            <p:ph idx="4294967295"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Harmonogram</a:t>
            </a:r>
            <a:endParaRPr b="1"/>
          </a:p>
        </p:txBody>
      </p:sp>
      <p:pic>
        <p:nvPicPr>
          <p:cNvPr id="122" name="Google Shape;122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52400" y="1264663"/>
            <a:ext cx="8839199" cy="2614181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0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cs"/>
              <a:t>Servis po doručení</a:t>
            </a:r>
            <a:endParaRPr b="1"/>
          </a:p>
        </p:txBody>
      </p:sp>
      <p:sp>
        <p:nvSpPr>
          <p:cNvPr id="128" name="Google Shape;128;p20"/>
          <p:cNvSpPr txBox="1"/>
          <p:nvPr/>
        </p:nvSpPr>
        <p:spPr>
          <a:xfrm>
            <a:off x="6191000" y="4373150"/>
            <a:ext cx="2980500" cy="461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2"/>
              </a:solidFill>
            </a:endParaRPr>
          </a:p>
        </p:txBody>
      </p:sp>
      <p:sp>
        <p:nvSpPr>
          <p:cNvPr id="129" name="Google Shape;129;p20"/>
          <p:cNvSpPr txBox="1"/>
          <p:nvPr>
            <p:ph idx="1" type="body"/>
          </p:nvPr>
        </p:nvSpPr>
        <p:spPr>
          <a:xfrm>
            <a:off x="311700" y="1228675"/>
            <a:ext cx="87648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Smlouva na 1 rok</a:t>
            </a:r>
            <a:endParaRPr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Reakční doba na dotaz / chybu: 24 hodin</a:t>
            </a:r>
            <a:endParaRPr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Lhůta na opravu kritických chyb: 48 hodin od přijetí požadavku</a:t>
            </a:r>
            <a:endParaRPr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Lhůta pro ostatní chyby: 1 týden</a:t>
            </a:r>
            <a:endParaRPr/>
          </a:p>
          <a:p>
            <a:pPr indent="-342900" lvl="0" marL="45720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V případě porušení možnost sankcí</a:t>
            </a:r>
            <a:endParaRPr b="1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4" name="Google Shape;134;p21"/>
          <p:cNvGraphicFramePr/>
          <p:nvPr/>
        </p:nvGraphicFramePr>
        <p:xfrm>
          <a:off x="418688" y="628713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{AED2A0DF-258B-475B-A0A1-49E08EF75360}</a:tableStyleId>
              </a:tblPr>
              <a:tblGrid>
                <a:gridCol w="2768875"/>
                <a:gridCol w="2768875"/>
                <a:gridCol w="2768875"/>
              </a:tblGrid>
              <a:tr h="548625">
                <a:tc gridSpan="3"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 sz="2700">
                          <a:solidFill>
                            <a:schemeClr val="dk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Členové týmu - Úřad města Potěmkin</a:t>
                      </a:r>
                      <a:endParaRPr b="1" sz="1100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 hMerge="1"/>
                <a:tc hMerge="1"/>
              </a:tr>
              <a:tr h="5486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>
                          <a:solidFill>
                            <a:schemeClr val="lt1"/>
                          </a:solidFill>
                        </a:rPr>
                        <a:t>Role</a:t>
                      </a:r>
                      <a:endParaRPr b="1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dk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>
                          <a:solidFill>
                            <a:schemeClr val="lt1"/>
                          </a:solidFill>
                        </a:rPr>
                        <a:t>Jméno</a:t>
                      </a:r>
                      <a:endParaRPr b="1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dk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>
                          <a:solidFill>
                            <a:schemeClr val="lt1"/>
                          </a:solidFill>
                        </a:rPr>
                        <a:t>Kontakt</a:t>
                      </a:r>
                      <a:endParaRPr b="1">
                        <a:solidFill>
                          <a:schemeClr val="lt1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dk1"/>
                    </a:solidFill>
                  </a:tcPr>
                </a:tc>
              </a:tr>
              <a:tr h="54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Vedení organizace, sponzor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Vilém Vostrý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highlight>
                            <a:schemeClr val="lt1"/>
                          </a:highlight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123-4567</a:t>
                      </a:r>
                      <a:endParaRPr sz="1200">
                        <a:highlight>
                          <a:schemeClr val="lt1"/>
                        </a:highlight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highlight>
                            <a:schemeClr val="lt1"/>
                          </a:highlight>
                          <a:latin typeface="Roboto"/>
                          <a:ea typeface="Roboto"/>
                          <a:cs typeface="Roboto"/>
                          <a:sym typeface="Roboto"/>
                        </a:rPr>
                        <a:t>vostry@uradpotemkin.cz</a:t>
                      </a:r>
                      <a:endParaRPr sz="1200">
                        <a:highlight>
                          <a:schemeClr val="lt1"/>
                        </a:highlight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48625">
                <a:tc rowSpan="2"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Hlavní uživatelé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Patrik Štempl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456-7890</a:t>
                      </a:r>
                      <a:endParaRPr sz="1200"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highlight>
                            <a:schemeClr val="lt1"/>
                          </a:highlight>
                          <a:latin typeface="Roboto"/>
                          <a:ea typeface="Roboto"/>
                          <a:cs typeface="Roboto"/>
                          <a:sym typeface="Roboto"/>
                        </a:rPr>
                        <a:t>stempl@uradpotemkin.cz</a:t>
                      </a:r>
                      <a:endParaRPr sz="1200">
                        <a:highlight>
                          <a:schemeClr val="lt1"/>
                        </a:highlight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48625">
                <a:tc vMerge="1"/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Jana Štemplová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987-6543</a:t>
                      </a:r>
                      <a:endParaRPr sz="1200">
                        <a:highlight>
                          <a:schemeClr val="lt1"/>
                        </a:highlight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highlight>
                            <a:schemeClr val="lt1"/>
                          </a:highlight>
                          <a:latin typeface="Roboto"/>
                          <a:ea typeface="Roboto"/>
                          <a:cs typeface="Roboto"/>
                          <a:sym typeface="Roboto"/>
                        </a:rPr>
                        <a:t>stemplova@uradpotemkin.cz</a:t>
                      </a:r>
                      <a:endParaRPr sz="1200"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4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Hlavní dodavatel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Pavel Vomáčka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555-1234</a:t>
                      </a:r>
                      <a:endParaRPr sz="1200"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highlight>
                            <a:schemeClr val="lt1"/>
                          </a:highlight>
                          <a:latin typeface="Roboto"/>
                          <a:ea typeface="Roboto"/>
                          <a:cs typeface="Roboto"/>
                          <a:sym typeface="Roboto"/>
                        </a:rPr>
                        <a:t>vomacka@uradpotemkin.cz</a:t>
                      </a:r>
                      <a:endParaRPr sz="1200"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4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cs"/>
                        <a:t>Projektový manažer</a:t>
                      </a:r>
                      <a:endParaRPr b="1"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/>
                        <a:t>Lukáš Snaživý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solidFill>
                            <a:srgbClr val="212121"/>
                          </a:solidFill>
                          <a:latin typeface="Roboto"/>
                          <a:ea typeface="Roboto"/>
                          <a:cs typeface="Roboto"/>
                          <a:sym typeface="Roboto"/>
                        </a:rPr>
                        <a:t>(555) 678-9012</a:t>
                      </a:r>
                      <a:endParaRPr sz="1200">
                        <a:solidFill>
                          <a:srgbClr val="212121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cs" sz="1200">
                          <a:highlight>
                            <a:schemeClr val="lt1"/>
                          </a:highlight>
                          <a:latin typeface="Roboto"/>
                          <a:ea typeface="Roboto"/>
                          <a:cs typeface="Roboto"/>
                          <a:sym typeface="Roboto"/>
                        </a:rPr>
                        <a:t>snazivy</a:t>
                      </a:r>
                      <a:r>
                        <a:rPr lang="cs" sz="1200">
                          <a:highlight>
                            <a:schemeClr val="lt1"/>
                          </a:highlight>
                          <a:latin typeface="Roboto"/>
                          <a:ea typeface="Roboto"/>
                          <a:cs typeface="Roboto"/>
                          <a:sym typeface="Roboto"/>
                        </a:rPr>
                        <a:t>@uradpotemkin.cz</a:t>
                      </a:r>
                      <a:endParaRPr sz="1200">
                        <a:solidFill>
                          <a:srgbClr val="212121"/>
                        </a:solidFill>
                        <a:latin typeface="Roboto"/>
                        <a:ea typeface="Roboto"/>
                        <a:cs typeface="Roboto"/>
                        <a:sym typeface="Roboto"/>
                      </a:endParaRPr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Geometric">
  <a:themeElements>
    <a:clrScheme name="Geometric">
      <a:dk1>
        <a:srgbClr val="2A3990"/>
      </a:dk1>
      <a:lt1>
        <a:srgbClr val="FFFFFF"/>
      </a:lt1>
      <a:dk2>
        <a:srgbClr val="434343"/>
      </a:dk2>
      <a:lt2>
        <a:srgbClr val="999999"/>
      </a:lt2>
      <a:accent1>
        <a:srgbClr val="212D74"/>
      </a:accent1>
      <a:accent2>
        <a:srgbClr val="3949AB"/>
      </a:accent2>
      <a:accent3>
        <a:srgbClr val="9C254D"/>
      </a:accent3>
      <a:accent4>
        <a:srgbClr val="D23369"/>
      </a:accent4>
      <a:accent5>
        <a:srgbClr val="F06292"/>
      </a:accent5>
      <a:accent6>
        <a:srgbClr val="7890CD"/>
      </a:accent6>
      <a:hlink>
        <a:srgbClr val="F06292"/>
      </a:hlink>
      <a:folHlink>
        <a:srgbClr val="F0629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