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Roboto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ED2A0DF-258B-475B-A0A1-49E08EF75360}">
  <a:tblStyle styleId="{AED2A0DF-258B-475B-A0A1-49E08EF7536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regular.fntdata"/><Relationship Id="rId11" Type="http://schemas.openxmlformats.org/officeDocument/2006/relationships/slide" Target="slides/slide5.xml"/><Relationship Id="rId22" Type="http://schemas.openxmlformats.org/officeDocument/2006/relationships/font" Target="fonts/Roboto-italic.fntdata"/><Relationship Id="rId10" Type="http://schemas.openxmlformats.org/officeDocument/2006/relationships/slide" Target="slides/slide4.xml"/><Relationship Id="rId21" Type="http://schemas.openxmlformats.org/officeDocument/2006/relationships/font" Target="fonts/Roboto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Roboto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bcddbad7c4_1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2bcddbad7c4_1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bdb51efe8e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2bdb51efe8e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bcddbad7c4_1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2bcddbad7c4_1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bdb5120da0_4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2bdb5120da0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bcddbad7c4_10_3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bcddbad7c4_10_3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bcddbad7c4_10_3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bcddbad7c4_10_3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bcddbad7c4_1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bcddbad7c4_1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bcddbad7c4_10_4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2bcddbad7c4_10_4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bdc0277d5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2bdc0277d5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bcddbad7c4_1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bcddbad7c4_1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bcddbad7c4_1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bcddbad7c4_1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bcddbad7c4_1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2bcddbad7c4_1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Google Shape;76;p11"/>
          <p:cNvSpPr txBox="1"/>
          <p:nvPr>
            <p:ph hasCustomPrompt="1"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Google Shape;78;p1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dk2"/>
                </a:solidFill>
              </a:defRPr>
            </a:lvl1pPr>
            <a:lvl2pPr lvl="1" rtl="0">
              <a:buNone/>
              <a:defRPr>
                <a:solidFill>
                  <a:schemeClr val="dk2"/>
                </a:solidFill>
              </a:defRPr>
            </a:lvl2pPr>
            <a:lvl3pPr lvl="2" rtl="0">
              <a:buNone/>
              <a:defRPr>
                <a:solidFill>
                  <a:schemeClr val="dk2"/>
                </a:solidFill>
              </a:defRPr>
            </a:lvl3pPr>
            <a:lvl4pPr lvl="3" rtl="0">
              <a:buNone/>
              <a:defRPr>
                <a:solidFill>
                  <a:schemeClr val="dk2"/>
                </a:solidFill>
              </a:defRPr>
            </a:lvl4pPr>
            <a:lvl5pPr lvl="4" rtl="0">
              <a:buNone/>
              <a:defRPr>
                <a:solidFill>
                  <a:schemeClr val="dk2"/>
                </a:solidFill>
              </a:defRPr>
            </a:lvl5pPr>
            <a:lvl6pPr lvl="5" rtl="0">
              <a:buNone/>
              <a:defRPr>
                <a:solidFill>
                  <a:schemeClr val="dk2"/>
                </a:solidFill>
              </a:defRPr>
            </a:lvl6pPr>
            <a:lvl7pPr lvl="6" rtl="0">
              <a:buNone/>
              <a:defRPr>
                <a:solidFill>
                  <a:schemeClr val="dk2"/>
                </a:solidFill>
              </a:defRPr>
            </a:lvl7pPr>
            <a:lvl8pPr lvl="7" rtl="0">
              <a:buNone/>
              <a:defRPr>
                <a:solidFill>
                  <a:schemeClr val="dk2"/>
                </a:solidFill>
              </a:defRPr>
            </a:lvl8pPr>
            <a:lvl9pPr lvl="8" rtl="0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Google Shape;26;p3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Google Shape;35;p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5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2" name="Google Shape;42;p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dk2"/>
                </a:solidFill>
              </a:defRPr>
            </a:lvl1pPr>
            <a:lvl2pPr lvl="1" rtl="0">
              <a:buNone/>
              <a:defRPr>
                <a:solidFill>
                  <a:schemeClr val="dk2"/>
                </a:solidFill>
              </a:defRPr>
            </a:lvl2pPr>
            <a:lvl3pPr lvl="2" rtl="0">
              <a:buNone/>
              <a:defRPr>
                <a:solidFill>
                  <a:schemeClr val="dk2"/>
                </a:solidFill>
              </a:defRPr>
            </a:lvl3pPr>
            <a:lvl4pPr lvl="3" rtl="0">
              <a:buNone/>
              <a:defRPr>
                <a:solidFill>
                  <a:schemeClr val="dk2"/>
                </a:solidFill>
              </a:defRPr>
            </a:lvl4pPr>
            <a:lvl5pPr lvl="4" rtl="0">
              <a:buNone/>
              <a:defRPr>
                <a:solidFill>
                  <a:schemeClr val="dk2"/>
                </a:solidFill>
              </a:defRPr>
            </a:lvl5pPr>
            <a:lvl6pPr lvl="5" rtl="0">
              <a:buNone/>
              <a:defRPr>
                <a:solidFill>
                  <a:schemeClr val="dk2"/>
                </a:solidFill>
              </a:defRPr>
            </a:lvl6pPr>
            <a:lvl7pPr lvl="6" rtl="0">
              <a:buNone/>
              <a:defRPr>
                <a:solidFill>
                  <a:schemeClr val="dk2"/>
                </a:solidFill>
              </a:defRPr>
            </a:lvl7pPr>
            <a:lvl8pPr lvl="7" rtl="0">
              <a:buNone/>
              <a:defRPr>
                <a:solidFill>
                  <a:schemeClr val="dk2"/>
                </a:solidFill>
              </a:defRPr>
            </a:lvl8pPr>
            <a:lvl9pPr lvl="8" rtl="0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dk2"/>
                </a:solidFill>
              </a:defRPr>
            </a:lvl1pPr>
            <a:lvl2pPr lvl="1" rtl="0">
              <a:buNone/>
              <a:defRPr>
                <a:solidFill>
                  <a:schemeClr val="dk2"/>
                </a:solidFill>
              </a:defRPr>
            </a:lvl2pPr>
            <a:lvl3pPr lvl="2" rtl="0">
              <a:buNone/>
              <a:defRPr>
                <a:solidFill>
                  <a:schemeClr val="dk2"/>
                </a:solidFill>
              </a:defRPr>
            </a:lvl3pPr>
            <a:lvl4pPr lvl="3" rtl="0">
              <a:buNone/>
              <a:defRPr>
                <a:solidFill>
                  <a:schemeClr val="dk2"/>
                </a:solidFill>
              </a:defRPr>
            </a:lvl4pPr>
            <a:lvl5pPr lvl="4" rtl="0">
              <a:buNone/>
              <a:defRPr>
                <a:solidFill>
                  <a:schemeClr val="dk2"/>
                </a:solidFill>
              </a:defRPr>
            </a:lvl5pPr>
            <a:lvl6pPr lvl="5" rtl="0">
              <a:buNone/>
              <a:defRPr>
                <a:solidFill>
                  <a:schemeClr val="dk2"/>
                </a:solidFill>
              </a:defRPr>
            </a:lvl6pPr>
            <a:lvl7pPr lvl="6" rtl="0">
              <a:buNone/>
              <a:defRPr>
                <a:solidFill>
                  <a:schemeClr val="dk2"/>
                </a:solidFill>
              </a:defRPr>
            </a:lvl7pPr>
            <a:lvl8pPr lvl="7" rtl="0">
              <a:buNone/>
              <a:defRPr>
                <a:solidFill>
                  <a:schemeClr val="dk2"/>
                </a:solidFill>
              </a:defRPr>
            </a:lvl8pPr>
            <a:lvl9pPr lvl="8" rtl="0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8" name="Google Shape;48;p7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dk2"/>
                </a:solidFill>
              </a:defRPr>
            </a:lvl1pPr>
            <a:lvl2pPr lvl="1" rtl="0">
              <a:buNone/>
              <a:defRPr>
                <a:solidFill>
                  <a:schemeClr val="dk2"/>
                </a:solidFill>
              </a:defRPr>
            </a:lvl2pPr>
            <a:lvl3pPr lvl="2" rtl="0">
              <a:buNone/>
              <a:defRPr>
                <a:solidFill>
                  <a:schemeClr val="dk2"/>
                </a:solidFill>
              </a:defRPr>
            </a:lvl3pPr>
            <a:lvl4pPr lvl="3" rtl="0">
              <a:buNone/>
              <a:defRPr>
                <a:solidFill>
                  <a:schemeClr val="dk2"/>
                </a:solidFill>
              </a:defRPr>
            </a:lvl4pPr>
            <a:lvl5pPr lvl="4" rtl="0">
              <a:buNone/>
              <a:defRPr>
                <a:solidFill>
                  <a:schemeClr val="dk2"/>
                </a:solidFill>
              </a:defRPr>
            </a:lvl5pPr>
            <a:lvl6pPr lvl="5" rtl="0">
              <a:buNone/>
              <a:defRPr>
                <a:solidFill>
                  <a:schemeClr val="dk2"/>
                </a:solidFill>
              </a:defRPr>
            </a:lvl6pPr>
            <a:lvl7pPr lvl="6" rtl="0">
              <a:buNone/>
              <a:defRPr>
                <a:solidFill>
                  <a:schemeClr val="dk2"/>
                </a:solidFill>
              </a:defRPr>
            </a:lvl7pPr>
            <a:lvl8pPr lvl="7" rtl="0">
              <a:buNone/>
              <a:defRPr>
                <a:solidFill>
                  <a:schemeClr val="dk2"/>
                </a:solidFill>
              </a:defRPr>
            </a:lvl8pPr>
            <a:lvl9pPr lvl="8" rtl="0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Google Shape;57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Google Shape;58;p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1" name="Google Shape;6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" name="Google Shape;62;p9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3" name="Google Shape;63;p9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4" name="Google Shape;6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8" name="Google Shape;68;p1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dk2"/>
                </a:solidFill>
              </a:defRPr>
            </a:lvl1pPr>
            <a:lvl2pPr lvl="1" rtl="0">
              <a:buNone/>
              <a:defRPr>
                <a:solidFill>
                  <a:schemeClr val="dk2"/>
                </a:solidFill>
              </a:defRPr>
            </a:lvl2pPr>
            <a:lvl3pPr lvl="2" rtl="0">
              <a:buNone/>
              <a:defRPr>
                <a:solidFill>
                  <a:schemeClr val="dk2"/>
                </a:solidFill>
              </a:defRPr>
            </a:lvl3pPr>
            <a:lvl4pPr lvl="3" rtl="0">
              <a:buNone/>
              <a:defRPr>
                <a:solidFill>
                  <a:schemeClr val="dk2"/>
                </a:solidFill>
              </a:defRPr>
            </a:lvl4pPr>
            <a:lvl5pPr lvl="4" rtl="0">
              <a:buNone/>
              <a:defRPr>
                <a:solidFill>
                  <a:schemeClr val="dk2"/>
                </a:solidFill>
              </a:defRPr>
            </a:lvl5pPr>
            <a:lvl6pPr lvl="5" rtl="0">
              <a:buNone/>
              <a:defRPr>
                <a:solidFill>
                  <a:schemeClr val="dk2"/>
                </a:solidFill>
              </a:defRPr>
            </a:lvl6pPr>
            <a:lvl7pPr lvl="6" rtl="0">
              <a:buNone/>
              <a:defRPr>
                <a:solidFill>
                  <a:schemeClr val="dk2"/>
                </a:solidFill>
              </a:defRPr>
            </a:lvl7pPr>
            <a:lvl8pPr lvl="7" rtl="0">
              <a:buNone/>
              <a:defRPr>
                <a:solidFill>
                  <a:schemeClr val="dk2"/>
                </a:solidFill>
              </a:defRPr>
            </a:lvl8pPr>
            <a:lvl9pPr lvl="8" rtl="0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geometr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Projekt Integrace na Digitální dopis</a:t>
            </a:r>
            <a:endParaRPr/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Levou Zadní s r.o.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9" name="Google Shape;139;p22"/>
          <p:cNvGraphicFramePr/>
          <p:nvPr/>
        </p:nvGraphicFramePr>
        <p:xfrm>
          <a:off x="418688" y="10533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{AED2A0DF-258B-475B-A0A1-49E08EF75360}</a:tableStyleId>
              </a:tblPr>
              <a:tblGrid>
                <a:gridCol w="2768875"/>
                <a:gridCol w="2768875"/>
                <a:gridCol w="2768875"/>
              </a:tblGrid>
              <a:tr h="607325">
                <a:tc grid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" sz="27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Členové týmu - Levou Zadní s r.o.</a:t>
                      </a:r>
                      <a:endParaRPr b="1" sz="900"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6073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">
                          <a:solidFill>
                            <a:schemeClr val="lt1"/>
                          </a:solidFill>
                        </a:rPr>
                        <a:t>Role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">
                          <a:solidFill>
                            <a:schemeClr val="lt1"/>
                          </a:solidFill>
                        </a:rPr>
                        <a:t>Jméno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">
                          <a:solidFill>
                            <a:schemeClr val="lt1"/>
                          </a:solidFill>
                        </a:rPr>
                        <a:t>Kontakt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6073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"/>
                        <a:t>Týmový manažer</a:t>
                      </a:r>
                      <a:endParaRPr b="1"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Martin Kalenda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  <a:t>(555) 321-0987</a:t>
                      </a:r>
                      <a:br>
                        <a:rPr lang="cs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</a:br>
                      <a:r>
                        <a:rPr lang="cs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  <a:t>kalenda@levou-zadni.it</a:t>
                      </a:r>
                      <a:endParaRPr sz="12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073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"/>
                        <a:t>Architekt</a:t>
                      </a:r>
                      <a:endParaRPr b="1"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Jan Fričar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  <a:t>(555) 888-7777</a:t>
                      </a:r>
                      <a:br>
                        <a:rPr lang="cs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</a:br>
                      <a:r>
                        <a:rPr lang="cs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  <a:t>fricar@levou-zadni.it</a:t>
                      </a:r>
                      <a:endParaRPr sz="12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073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"/>
                        <a:t>Hlavní programátor</a:t>
                      </a:r>
                      <a:endParaRPr b="1"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cs"/>
                        <a:t>Tomáš Ronge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  <a:t>(555) 234-5678</a:t>
                      </a:r>
                      <a:br>
                        <a:rPr lang="cs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</a:br>
                      <a:r>
                        <a:rPr lang="cs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  <a:t>ronge@levou-zadni.it</a:t>
                      </a:r>
                      <a:endParaRPr sz="1200"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" name="Google Shape;144;p23"/>
          <p:cNvGraphicFramePr/>
          <p:nvPr/>
        </p:nvGraphicFramePr>
        <p:xfrm>
          <a:off x="418688" y="4365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{AED2A0DF-258B-475B-A0A1-49E08EF75360}</a:tableStyleId>
              </a:tblPr>
              <a:tblGrid>
                <a:gridCol w="2768875"/>
                <a:gridCol w="2768875"/>
                <a:gridCol w="2768875"/>
              </a:tblGrid>
              <a:tr h="7117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">
                          <a:solidFill>
                            <a:schemeClr val="lt1"/>
                          </a:solidFill>
                        </a:rPr>
                        <a:t>Role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">
                          <a:solidFill>
                            <a:schemeClr val="lt1"/>
                          </a:solidFill>
                        </a:rPr>
                        <a:t>Jméno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" sz="120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 Kontakt</a:t>
                      </a:r>
                      <a:endParaRPr b="1" sz="120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711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"/>
                        <a:t>Senior programátor</a:t>
                      </a:r>
                      <a:endParaRPr b="1"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Petr Novák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200">
                          <a:solidFill>
                            <a:srgbClr val="21212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(555) 777-8888</a:t>
                      </a:r>
                      <a:br>
                        <a:rPr lang="cs" sz="1200">
                          <a:solidFill>
                            <a:srgbClr val="21212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</a:br>
                      <a:r>
                        <a:rPr lang="cs" sz="1200">
                          <a:solidFill>
                            <a:srgbClr val="21212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novak@levou-zadni.it</a:t>
                      </a:r>
                      <a:endParaRPr sz="1200">
                        <a:solidFill>
                          <a:srgbClr val="21212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11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"/>
                        <a:t>Junior programátor</a:t>
                      </a:r>
                      <a:endParaRPr b="1"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Matěj Blaháček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200">
                          <a:solidFill>
                            <a:srgbClr val="21212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(555) 543-2109</a:t>
                      </a:r>
                      <a:br>
                        <a:rPr lang="cs" sz="1200">
                          <a:solidFill>
                            <a:srgbClr val="21212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</a:br>
                      <a:r>
                        <a:rPr lang="cs" sz="1200">
                          <a:solidFill>
                            <a:srgbClr val="21212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blahacek@levou-zadni.it</a:t>
                      </a:r>
                      <a:endParaRPr sz="1200">
                        <a:solidFill>
                          <a:srgbClr val="21212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11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"/>
                        <a:t>UX Designer</a:t>
                      </a:r>
                      <a:endParaRPr b="1"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Jan Stylař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200">
                          <a:solidFill>
                            <a:srgbClr val="21212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(555) 999-0000</a:t>
                      </a:r>
                      <a:br>
                        <a:rPr lang="cs" sz="1200">
                          <a:solidFill>
                            <a:srgbClr val="21212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</a:br>
                      <a:r>
                        <a:rPr lang="cs" sz="1200">
                          <a:solidFill>
                            <a:srgbClr val="21212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stylar@levou-zadni.it</a:t>
                      </a:r>
                      <a:endParaRPr sz="1200">
                        <a:solidFill>
                          <a:srgbClr val="21212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117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"/>
                        <a:t>Testeři</a:t>
                      </a:r>
                      <a:endParaRPr b="1"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Aleš Kercl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200">
                          <a:solidFill>
                            <a:srgbClr val="21212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(555) 345-6789</a:t>
                      </a:r>
                      <a:br>
                        <a:rPr lang="cs" sz="1200">
                          <a:solidFill>
                            <a:srgbClr val="21212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</a:br>
                      <a:r>
                        <a:rPr lang="cs" sz="1200">
                          <a:solidFill>
                            <a:srgbClr val="21212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kercl@levou-zadni.it</a:t>
                      </a:r>
                      <a:endParaRPr sz="1200">
                        <a:solidFill>
                          <a:srgbClr val="21212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1172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František Klikař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200">
                          <a:solidFill>
                            <a:srgbClr val="21212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(555) 890-1234</a:t>
                      </a:r>
                      <a:br>
                        <a:rPr lang="cs" sz="1200">
                          <a:solidFill>
                            <a:srgbClr val="21212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</a:br>
                      <a:r>
                        <a:rPr lang="cs" sz="1200">
                          <a:solidFill>
                            <a:srgbClr val="21212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klikar@levou-zadni.it</a:t>
                      </a:r>
                      <a:endParaRPr sz="1200">
                        <a:solidFill>
                          <a:srgbClr val="21212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/>
              <a:t>Rizika</a:t>
            </a:r>
            <a:endParaRPr b="1"/>
          </a:p>
        </p:txBody>
      </p:sp>
      <p:sp>
        <p:nvSpPr>
          <p:cNvPr id="150" name="Google Shape;150;p24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92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rPr lang="cs"/>
              <a:t>Neznámá</a:t>
            </a:r>
            <a:r>
              <a:rPr lang="cs"/>
              <a:t> efektivita stávajícího informačního systému</a:t>
            </a:r>
            <a:endParaRPr/>
          </a:p>
          <a:p>
            <a:pPr indent="-3492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rPr lang="cs"/>
              <a:t>Nejasná technologická specifikace a spolupráce s dodavatelem</a:t>
            </a:r>
            <a:endParaRPr/>
          </a:p>
          <a:p>
            <a:pPr indent="-3492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rPr lang="cs"/>
              <a:t>Nedostatek testovacích kapacit</a:t>
            </a:r>
            <a:endParaRPr/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cs">
                <a:highlight>
                  <a:schemeClr val="lt1"/>
                </a:highlight>
              </a:rPr>
              <a:t>Nezkušenost projektového manažera </a:t>
            </a:r>
            <a:endParaRPr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/>
              <a:t>Závěrečná d</a:t>
            </a:r>
            <a:r>
              <a:rPr b="1" lang="cs"/>
              <a:t>iskuze</a:t>
            </a:r>
            <a:endParaRPr b="1"/>
          </a:p>
        </p:txBody>
      </p:sp>
      <p:sp>
        <p:nvSpPr>
          <p:cNvPr id="156" name="Google Shape;156;p25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Finální test funkcionality?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Kdo z hlavních uživatelů bude mít rozhodující slovo?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Postup v případě neochoty původního dodavatele?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…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/>
              <a:t>Obsah</a:t>
            </a:r>
            <a:endParaRPr b="1"/>
          </a:p>
        </p:txBody>
      </p:sp>
      <p:sp>
        <p:nvSpPr>
          <p:cNvPr id="92" name="Google Shape;92;p14"/>
          <p:cNvSpPr txBox="1"/>
          <p:nvPr>
            <p:ph idx="1" type="body"/>
          </p:nvPr>
        </p:nvSpPr>
        <p:spPr>
          <a:xfrm>
            <a:off x="311700" y="1152475"/>
            <a:ext cx="8520600" cy="399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1" lang="cs"/>
              <a:t>Administrativa</a:t>
            </a:r>
            <a:endParaRPr b="1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1" lang="cs"/>
              <a:t>Představení projektu a problematiky</a:t>
            </a:r>
            <a:endParaRPr b="1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1" lang="cs"/>
              <a:t>Etapy a cíle</a:t>
            </a:r>
            <a:endParaRPr b="1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1" lang="cs"/>
              <a:t>Harmonogram</a:t>
            </a:r>
            <a:endParaRPr b="1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1" lang="cs"/>
              <a:t>Servis po doručení</a:t>
            </a:r>
            <a:endParaRPr b="1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1" lang="cs"/>
              <a:t>Týmy</a:t>
            </a:r>
            <a:endParaRPr b="1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1" lang="cs"/>
              <a:t>Rizika</a:t>
            </a:r>
            <a:endParaRPr b="1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1" lang="cs"/>
              <a:t>Závěrečná diskuze</a:t>
            </a:r>
            <a:endParaRPr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/>
              <a:t>Administrativa</a:t>
            </a:r>
            <a:endParaRPr b="1"/>
          </a:p>
        </p:txBody>
      </p:sp>
      <p:sp>
        <p:nvSpPr>
          <p:cNvPr id="98" name="Google Shape;98;p15"/>
          <p:cNvSpPr txBox="1"/>
          <p:nvPr>
            <p:ph idx="1" type="body"/>
          </p:nvPr>
        </p:nvSpPr>
        <p:spPr>
          <a:xfrm>
            <a:off x="311700" y="1137525"/>
            <a:ext cx="8520600" cy="400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 sz="1600"/>
              <a:t>Poznámky ze schůzek</a:t>
            </a:r>
            <a:endParaRPr b="1" sz="1600"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-"/>
            </a:pPr>
            <a:r>
              <a:rPr lang="cs" sz="1600"/>
              <a:t>Z</a:t>
            </a:r>
            <a:r>
              <a:rPr lang="cs" sz="1600"/>
              <a:t>řizuje tým Dodavatele: </a:t>
            </a:r>
            <a:r>
              <a:rPr lang="cs" sz="1600"/>
              <a:t>Aleš Kercl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cs" sz="1600"/>
              <a:t>Formát: Google Docs dokument shrnující hlavní závěry jednání a úkoly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cs" sz="1600"/>
              <a:t>Uloženy v Projektové knihovně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cs" sz="1600"/>
              <a:t>Připomínky a schválení od Zákazníka do týdne po konání schůzky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 sz="1600"/>
              <a:t>Schůzky</a:t>
            </a:r>
            <a:endParaRPr b="1" sz="1600"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-"/>
            </a:pPr>
            <a:r>
              <a:rPr lang="cs" sz="1600"/>
              <a:t>T</a:t>
            </a:r>
            <a:r>
              <a:rPr lang="cs" sz="1600"/>
              <a:t>ýden před koncem jednotlivých etap, </a:t>
            </a:r>
            <a:r>
              <a:rPr lang="cs" sz="1600"/>
              <a:t>v případě potřeby domluvou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cs" sz="1600"/>
              <a:t>Svolává projektový / týmový manažer:</a:t>
            </a:r>
            <a:r>
              <a:rPr b="1" lang="cs" sz="1600"/>
              <a:t> </a:t>
            </a:r>
            <a:r>
              <a:rPr lang="cs" sz="1600"/>
              <a:t>Lukáš Snaživý / Martin Kalenda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cs" sz="1600"/>
              <a:t>Účastníci: členové týmů relevantní pro danou problematiku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cs" sz="1600"/>
              <a:t>Kalendář se schůzkami: calendar.google.com/vymysleny-link</a:t>
            </a:r>
            <a:endParaRPr sz="1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/>
              <a:t>Administrativa</a:t>
            </a:r>
            <a:endParaRPr b="1"/>
          </a:p>
        </p:txBody>
      </p:sp>
      <p:sp>
        <p:nvSpPr>
          <p:cNvPr id="104" name="Google Shape;104;p16"/>
          <p:cNvSpPr txBox="1"/>
          <p:nvPr>
            <p:ph idx="1" type="body"/>
          </p:nvPr>
        </p:nvSpPr>
        <p:spPr>
          <a:xfrm>
            <a:off x="311700" y="1228675"/>
            <a:ext cx="8764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/>
              <a:t>Projektová knihovna</a:t>
            </a:r>
            <a:endParaRPr b="1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Digitálně: </a:t>
            </a:r>
            <a:r>
              <a:rPr lang="cs"/>
              <a:t>drive.google.com/vymysleny-link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Adresáře pro jednotlivé soubory (zdrojové kódy, zápisy ze schůzek/workshopů, dokumentace, …) organizované podle data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Pro všechny členy týmů k nahlédnutí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Spravuje tým Dodavatele: Martin Kalenda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7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/>
              <a:t>Představení projektu a problematiky</a:t>
            </a:r>
            <a:endParaRPr b="1"/>
          </a:p>
        </p:txBody>
      </p:sp>
      <p:sp>
        <p:nvSpPr>
          <p:cNvPr id="110" name="Google Shape;110;p17"/>
          <p:cNvSpPr txBox="1"/>
          <p:nvPr>
            <p:ph idx="1" type="body"/>
          </p:nvPr>
        </p:nvSpPr>
        <p:spPr>
          <a:xfrm>
            <a:off x="311700" y="1228675"/>
            <a:ext cx="8764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>
                <a:highlight>
                  <a:schemeClr val="lt1"/>
                </a:highlight>
              </a:rPr>
              <a:t>Problém:</a:t>
            </a:r>
            <a:endParaRPr b="1">
              <a:highlight>
                <a:schemeClr val="lt1"/>
              </a:highlight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cs">
                <a:highlight>
                  <a:schemeClr val="lt1"/>
                </a:highlight>
              </a:rPr>
              <a:t>zvýšení počtu dopravních přestupků ve městě Potěmkin,</a:t>
            </a:r>
            <a:br>
              <a:rPr lang="cs">
                <a:highlight>
                  <a:schemeClr val="lt1"/>
                </a:highlight>
              </a:rPr>
            </a:br>
            <a:r>
              <a:rPr lang="cs">
                <a:highlight>
                  <a:schemeClr val="lt1"/>
                </a:highlight>
              </a:rPr>
              <a:t>stávající IS proces digitalizuje, ale stále zůstává manuální práce</a:t>
            </a:r>
            <a:endParaRPr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cs">
                <a:highlight>
                  <a:schemeClr val="lt1"/>
                </a:highlight>
              </a:rPr>
              <a:t>Řešení:</a:t>
            </a:r>
            <a:endParaRPr b="1">
              <a:highlight>
                <a:schemeClr val="lt1"/>
              </a:highlight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cs">
                <a:highlight>
                  <a:schemeClr val="lt1"/>
                </a:highlight>
              </a:rPr>
              <a:t>greenfield projekt informačního systému, který bude zpracovávat data </a:t>
            </a:r>
            <a:br>
              <a:rPr lang="cs">
                <a:highlight>
                  <a:schemeClr val="lt1"/>
                </a:highlight>
              </a:rPr>
            </a:br>
            <a:r>
              <a:rPr lang="cs">
                <a:highlight>
                  <a:schemeClr val="lt1"/>
                </a:highlight>
              </a:rPr>
              <a:t>z toho stávajícího a bude napojený na službu Digitální Dopis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/>
              <a:t>Etapy a cíle</a:t>
            </a:r>
            <a:endParaRPr b="1"/>
          </a:p>
        </p:txBody>
      </p:sp>
      <p:sp>
        <p:nvSpPr>
          <p:cNvPr id="116" name="Google Shape;116;p18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10000"/>
          </a:bodyPr>
          <a:lstStyle/>
          <a:p>
            <a:pPr indent="-325755" lvl="0" marL="45720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b="1" lang="cs"/>
              <a:t>T* + 30 dní</a:t>
            </a:r>
            <a:endParaRPr b="1"/>
          </a:p>
          <a:p>
            <a:pPr indent="-304165" lvl="1" marL="91440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cs"/>
              <a:t>Integrovat se na rozhraní stávajícího informačního systému, které předává metadata k tisku do tiskárny.</a:t>
            </a:r>
            <a:endParaRPr/>
          </a:p>
          <a:p>
            <a:pPr indent="-325755" lvl="0" marL="45720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b="1" lang="cs"/>
              <a:t>T + 60 dní</a:t>
            </a:r>
            <a:endParaRPr b="1"/>
          </a:p>
          <a:p>
            <a:pPr indent="-304165" lvl="1" marL="91440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cs"/>
              <a:t>Data vytěžená z rozhraní zpracovat a předávat na službu </a:t>
            </a:r>
            <a:r>
              <a:rPr lang="cs"/>
              <a:t>Digitálního</a:t>
            </a:r>
            <a:r>
              <a:rPr lang="cs"/>
              <a:t> Dopisu.</a:t>
            </a:r>
            <a:endParaRPr/>
          </a:p>
          <a:p>
            <a:pPr indent="-325755" lvl="0" marL="45720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b="1" lang="cs"/>
              <a:t>T + 90 dní</a:t>
            </a:r>
            <a:endParaRPr b="1"/>
          </a:p>
          <a:p>
            <a:pPr indent="-304165" lvl="1" marL="91440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cs"/>
              <a:t>Evidovat stav vypravených zásilek. Tyto stavy následně vracet přes nikdy nevyužívané rozhraní stávajícího informačního systému a online uživatelům prezentovat stavy o doručení jednotlivých dopisů.</a:t>
            </a:r>
            <a:endParaRPr/>
          </a:p>
          <a:p>
            <a:pPr indent="-325755" lvl="0" marL="45720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b="1" lang="cs"/>
              <a:t>T + 120 dní</a:t>
            </a:r>
            <a:endParaRPr b="1"/>
          </a:p>
          <a:p>
            <a:pPr indent="-304165" lvl="1" marL="91440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cs"/>
              <a:t>Navrhnout základní obrazovku se statistikami a možností vytvoření dopisu přímo v novém systému. Úřad si na tomto ověří, že budování nového informačního systému dává smysl.</a:t>
            </a:r>
            <a:endParaRPr/>
          </a:p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" sz="1385"/>
              <a:t>* - datum podepsání smlouvy</a:t>
            </a:r>
            <a:endParaRPr sz="1385"/>
          </a:p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" sz="1385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cs" sz="1385"/>
              <a:t>Za každý den prodlení penále 0,5 % z celkové ceny</a:t>
            </a:r>
            <a:endParaRPr sz="1385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/>
          <p:nvPr>
            <p:ph idx="4294967295"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/>
              <a:t>Harmonogram</a:t>
            </a:r>
            <a:endParaRPr b="1"/>
          </a:p>
        </p:txBody>
      </p:sp>
      <p:pic>
        <p:nvPicPr>
          <p:cNvPr id="122" name="Google Shape;12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64663"/>
            <a:ext cx="8839199" cy="26141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0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/>
              <a:t>Servis po doručení</a:t>
            </a:r>
            <a:endParaRPr b="1"/>
          </a:p>
        </p:txBody>
      </p:sp>
      <p:sp>
        <p:nvSpPr>
          <p:cNvPr id="128" name="Google Shape;128;p20"/>
          <p:cNvSpPr txBox="1"/>
          <p:nvPr/>
        </p:nvSpPr>
        <p:spPr>
          <a:xfrm>
            <a:off x="6191000" y="4373150"/>
            <a:ext cx="2980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29" name="Google Shape;129;p20"/>
          <p:cNvSpPr txBox="1"/>
          <p:nvPr>
            <p:ph idx="1" type="body"/>
          </p:nvPr>
        </p:nvSpPr>
        <p:spPr>
          <a:xfrm>
            <a:off x="311700" y="1228675"/>
            <a:ext cx="8764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Smlouva na 1 rok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Reakční doba na dotaz / chybu: 24 hodin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Lhůta na opravu kritických chyb: 48 hodin od přijetí požadavku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Lhůta pro ostatní chyby: 1 týden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V případě porušení možnost sankcí</a:t>
            </a:r>
            <a:endParaRPr b="1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" name="Google Shape;134;p21"/>
          <p:cNvGraphicFramePr/>
          <p:nvPr/>
        </p:nvGraphicFramePr>
        <p:xfrm>
          <a:off x="418688" y="6287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{AED2A0DF-258B-475B-A0A1-49E08EF75360}</a:tableStyleId>
              </a:tblPr>
              <a:tblGrid>
                <a:gridCol w="2768875"/>
                <a:gridCol w="2768875"/>
                <a:gridCol w="2768875"/>
              </a:tblGrid>
              <a:tr h="548625">
                <a:tc grid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" sz="27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Členové týmu - Úřad města Potěmkin</a:t>
                      </a:r>
                      <a:endParaRPr b="1" sz="11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</a:tr>
              <a:tr h="5486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">
                          <a:solidFill>
                            <a:schemeClr val="lt1"/>
                          </a:solidFill>
                        </a:rPr>
                        <a:t>Role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">
                          <a:solidFill>
                            <a:schemeClr val="lt1"/>
                          </a:solidFill>
                        </a:rPr>
                        <a:t>Jméno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">
                          <a:solidFill>
                            <a:schemeClr val="lt1"/>
                          </a:solidFill>
                        </a:rPr>
                        <a:t>Kontakt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548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"/>
                        <a:t>Vedení organizace, sponzor</a:t>
                      </a:r>
                      <a:endParaRPr b="1"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Vilém Vostrý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200">
                          <a:highlight>
                            <a:schemeClr val="lt1"/>
                          </a:highlight>
                          <a:latin typeface="Roboto"/>
                          <a:ea typeface="Roboto"/>
                          <a:cs typeface="Roboto"/>
                          <a:sym typeface="Roboto"/>
                        </a:rPr>
                        <a:t>(555) 123-4567</a:t>
                      </a:r>
                      <a:endParaRPr sz="1200">
                        <a:highlight>
                          <a:schemeClr val="lt1"/>
                        </a:highlight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200">
                          <a:highlight>
                            <a:schemeClr val="lt1"/>
                          </a:highlight>
                          <a:latin typeface="Roboto"/>
                          <a:ea typeface="Roboto"/>
                          <a:cs typeface="Roboto"/>
                          <a:sym typeface="Roboto"/>
                        </a:rPr>
                        <a:t>vostry@uradpotemkin.cz</a:t>
                      </a:r>
                      <a:endParaRPr sz="1200">
                        <a:highlight>
                          <a:schemeClr val="lt1"/>
                        </a:highlight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86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"/>
                        <a:t>Hlavní uživatelé</a:t>
                      </a:r>
                      <a:endParaRPr b="1"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Patrik Štempl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  <a:t>(555) 456-7890</a:t>
                      </a:r>
                      <a:endParaRPr sz="12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200">
                          <a:highlight>
                            <a:schemeClr val="lt1"/>
                          </a:highlight>
                          <a:latin typeface="Roboto"/>
                          <a:ea typeface="Roboto"/>
                          <a:cs typeface="Roboto"/>
                          <a:sym typeface="Roboto"/>
                        </a:rPr>
                        <a:t>stempl@uradpotemkin.cz</a:t>
                      </a:r>
                      <a:endParaRPr sz="1200">
                        <a:highlight>
                          <a:schemeClr val="lt1"/>
                        </a:highlight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862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Jana Štemplová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  <a:t>(555) 987-6543</a:t>
                      </a:r>
                      <a:endParaRPr sz="1200">
                        <a:highlight>
                          <a:schemeClr val="lt1"/>
                        </a:highlight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200">
                          <a:highlight>
                            <a:schemeClr val="lt1"/>
                          </a:highlight>
                          <a:latin typeface="Roboto"/>
                          <a:ea typeface="Roboto"/>
                          <a:cs typeface="Roboto"/>
                          <a:sym typeface="Roboto"/>
                        </a:rPr>
                        <a:t>stemplova@uradpotemkin.cz</a:t>
                      </a:r>
                      <a:endParaRPr sz="12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8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"/>
                        <a:t>Hlavní dodavatel</a:t>
                      </a:r>
                      <a:endParaRPr b="1"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Pavel Vomáčka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  <a:t>(555) 555-1234</a:t>
                      </a:r>
                      <a:endParaRPr sz="12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200">
                          <a:highlight>
                            <a:schemeClr val="lt1"/>
                          </a:highlight>
                          <a:latin typeface="Roboto"/>
                          <a:ea typeface="Roboto"/>
                          <a:cs typeface="Roboto"/>
                          <a:sym typeface="Roboto"/>
                        </a:rPr>
                        <a:t>vomacka@uradpotemkin.cz</a:t>
                      </a:r>
                      <a:endParaRPr sz="12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8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"/>
                        <a:t>Projektový manažer</a:t>
                      </a:r>
                      <a:endParaRPr b="1"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/>
                        <a:t>Lukáš Snaživý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200">
                          <a:solidFill>
                            <a:srgbClr val="21212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(555) 678-9012</a:t>
                      </a:r>
                      <a:endParaRPr sz="1200">
                        <a:solidFill>
                          <a:srgbClr val="21212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" sz="1200">
                          <a:highlight>
                            <a:schemeClr val="lt1"/>
                          </a:highlight>
                          <a:latin typeface="Roboto"/>
                          <a:ea typeface="Roboto"/>
                          <a:cs typeface="Roboto"/>
                          <a:sym typeface="Roboto"/>
                        </a:rPr>
                        <a:t>snazivy</a:t>
                      </a:r>
                      <a:r>
                        <a:rPr lang="cs" sz="1200">
                          <a:highlight>
                            <a:schemeClr val="lt1"/>
                          </a:highlight>
                          <a:latin typeface="Roboto"/>
                          <a:ea typeface="Roboto"/>
                          <a:cs typeface="Roboto"/>
                          <a:sym typeface="Roboto"/>
                        </a:rPr>
                        <a:t>@uradpotemkin.cz</a:t>
                      </a:r>
                      <a:endParaRPr sz="1200">
                        <a:solidFill>
                          <a:srgbClr val="21212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